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6" r:id="rId1"/>
  </p:sldMasterIdLst>
  <p:notesMasterIdLst>
    <p:notesMasterId r:id="rId26"/>
  </p:notesMasterIdLst>
  <p:sldIdLst>
    <p:sldId id="256" r:id="rId2"/>
    <p:sldId id="550" r:id="rId3"/>
    <p:sldId id="577" r:id="rId4"/>
    <p:sldId id="555" r:id="rId5"/>
    <p:sldId id="560" r:id="rId6"/>
    <p:sldId id="556" r:id="rId7"/>
    <p:sldId id="584" r:id="rId8"/>
    <p:sldId id="580" r:id="rId9"/>
    <p:sldId id="583" r:id="rId10"/>
    <p:sldId id="566" r:id="rId11"/>
    <p:sldId id="567" r:id="rId12"/>
    <p:sldId id="564" r:id="rId13"/>
    <p:sldId id="569" r:id="rId14"/>
    <p:sldId id="581" r:id="rId15"/>
    <p:sldId id="582" r:id="rId16"/>
    <p:sldId id="570" r:id="rId17"/>
    <p:sldId id="586" r:id="rId18"/>
    <p:sldId id="585" r:id="rId19"/>
    <p:sldId id="565" r:id="rId20"/>
    <p:sldId id="571" r:id="rId21"/>
    <p:sldId id="559" r:id="rId22"/>
    <p:sldId id="552" r:id="rId23"/>
    <p:sldId id="557" r:id="rId24"/>
    <p:sldId id="579" r:id="rId25"/>
  </p:sldIdLst>
  <p:sldSz cx="9144000" cy="6858000" type="screen4x3"/>
  <p:notesSz cx="6858000" cy="9144000"/>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1F10DC"/>
    <a:srgbClr val="683195"/>
    <a:srgbClr val="E56903"/>
    <a:srgbClr val="FBA5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2967" autoAdjust="0"/>
  </p:normalViewPr>
  <p:slideViewPr>
    <p:cSldViewPr>
      <p:cViewPr varScale="1">
        <p:scale>
          <a:sx n="51" d="100"/>
          <a:sy n="51" d="100"/>
        </p:scale>
        <p:origin x="90" y="4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4890F5-1901-4F6D-A841-453A717211BF}" type="datetimeFigureOut">
              <a:rPr lang="en-US" smtClean="0"/>
              <a:t>9/19/2016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335C4F-8887-4EEB-A896-1946F14678A9}" type="slidenum">
              <a:rPr lang="en-US" smtClean="0"/>
              <a:t>‹#›</a:t>
            </a:fld>
            <a:endParaRPr lang="en-US"/>
          </a:p>
        </p:txBody>
      </p:sp>
    </p:spTree>
    <p:extLst>
      <p:ext uri="{BB962C8B-B14F-4D97-AF65-F5344CB8AC3E}">
        <p14:creationId xmlns:p14="http://schemas.microsoft.com/office/powerpoint/2010/main" val="1822241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dirty="0" smtClean="0"/>
              <a:t>Intro</a:t>
            </a:r>
          </a:p>
        </p:txBody>
      </p:sp>
      <p:sp>
        <p:nvSpPr>
          <p:cNvPr id="4" name="Slide Number Placeholder 3"/>
          <p:cNvSpPr>
            <a:spLocks noGrp="1"/>
          </p:cNvSpPr>
          <p:nvPr>
            <p:ph type="sldNum" sz="quarter" idx="10"/>
          </p:nvPr>
        </p:nvSpPr>
        <p:spPr/>
        <p:txBody>
          <a:bodyPr/>
          <a:lstStyle/>
          <a:p>
            <a:fld id="{63335C4F-8887-4EEB-A896-1946F14678A9}" type="slidenum">
              <a:rPr lang="en-US" smtClean="0"/>
              <a:t>1</a:t>
            </a:fld>
            <a:endParaRPr lang="en-US"/>
          </a:p>
        </p:txBody>
      </p:sp>
    </p:spTree>
    <p:extLst>
      <p:ext uri="{BB962C8B-B14F-4D97-AF65-F5344CB8AC3E}">
        <p14:creationId xmlns:p14="http://schemas.microsoft.com/office/powerpoint/2010/main" val="21706779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81F6FAC-B1CF-40C8-8CD4-7E8E009EF5FF}" type="datetime1">
              <a:rPr lang="en-US" smtClean="0">
                <a:solidFill>
                  <a:srgbClr val="073E87"/>
                </a:solidFill>
              </a:rPr>
              <a:pPr/>
              <a:t>9/19/2016</a:t>
            </a:fld>
            <a:endParaRPr lang="en-US">
              <a:solidFill>
                <a:srgbClr val="073E87"/>
              </a:solidFill>
            </a:endParaRP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solidFill>
                <a:srgbClr val="073E87"/>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B727A59-F01E-43BC-BF0A-5533339D486C}" type="slidenum">
              <a:rPr lang="en-US" smtClean="0">
                <a:solidFill>
                  <a:srgbClr val="073E87"/>
                </a:solidFill>
              </a:rPr>
              <a:pPr/>
              <a:t>‹#›</a:t>
            </a:fld>
            <a:endParaRPr lang="en-US">
              <a:solidFill>
                <a:srgbClr val="073E87"/>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8B02D8-7256-4E02-95B9-3D843FA63C87}" type="datetime1">
              <a:rPr lang="en-US" smtClean="0">
                <a:solidFill>
                  <a:srgbClr val="073E87"/>
                </a:solidFill>
              </a:rPr>
              <a:pPr/>
              <a:t>9/19/2016</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EB727A59-F01E-43BC-BF0A-5533339D486C}" type="slidenum">
              <a:rPr lang="en-US" smtClean="0">
                <a:solidFill>
                  <a:srgbClr val="073E87"/>
                </a:solidFill>
              </a:rPr>
              <a:pPr/>
              <a:t>‹#›</a:t>
            </a:fld>
            <a:endParaRPr lang="en-US">
              <a:solidFill>
                <a:srgbClr val="073E87"/>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41282B-E6AE-484B-A9D0-DA6039B4AD77}" type="datetime1">
              <a:rPr lang="en-US" smtClean="0">
                <a:solidFill>
                  <a:srgbClr val="073E87"/>
                </a:solidFill>
              </a:rPr>
              <a:pPr/>
              <a:t>9/19/2016</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EB727A59-F01E-43BC-BF0A-5533339D486C}" type="slidenum">
              <a:rPr lang="en-US" smtClean="0">
                <a:solidFill>
                  <a:srgbClr val="073E87"/>
                </a:solidFill>
              </a:rPr>
              <a:pPr/>
              <a:t>‹#›</a:t>
            </a:fld>
            <a:endParaRPr lang="en-US">
              <a:solidFill>
                <a:srgbClr val="073E87"/>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5EFB5E8-68C4-4459-B7A2-A2F6D4B01E2D}" type="datetime1">
              <a:rPr lang="en-US" smtClean="0">
                <a:solidFill>
                  <a:srgbClr val="073E87"/>
                </a:solidFill>
              </a:rPr>
              <a:pPr/>
              <a:t>9/19/2016</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EB727A59-F01E-43BC-BF0A-5533339D486C}" type="slidenum">
              <a:rPr lang="en-US" smtClean="0">
                <a:solidFill>
                  <a:srgbClr val="073E87"/>
                </a:solidFill>
              </a:rPr>
              <a:pPr/>
              <a:t>‹#›</a:t>
            </a:fld>
            <a:endParaRPr lang="en-US">
              <a:solidFill>
                <a:srgbClr val="073E87"/>
              </a:solidFill>
            </a:endParaRPr>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188998B-9FCC-4CEA-A756-6D4214C73C4F}" type="datetime1">
              <a:rPr lang="en-US" smtClean="0">
                <a:solidFill>
                  <a:srgbClr val="073E87"/>
                </a:solidFill>
              </a:rPr>
              <a:pPr/>
              <a:t>9/19/2016</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EB727A59-F01E-43BC-BF0A-5533339D486C}" type="slidenum">
              <a:rPr lang="en-US" smtClean="0">
                <a:solidFill>
                  <a:srgbClr val="073E87"/>
                </a:solidFill>
              </a:rPr>
              <a:pPr/>
              <a:t>‹#›</a:t>
            </a:fld>
            <a:endParaRPr lang="en-US">
              <a:solidFill>
                <a:srgbClr val="073E87"/>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6680B2-D421-434E-80A2-C0860E74D097}" type="datetime1">
              <a:rPr lang="en-US" smtClean="0">
                <a:solidFill>
                  <a:srgbClr val="073E87"/>
                </a:solidFill>
              </a:rPr>
              <a:pPr/>
              <a:t>9/19/2016</a:t>
            </a:fld>
            <a:endParaRPr lang="en-US">
              <a:solidFill>
                <a:srgbClr val="073E87"/>
              </a:solidFill>
            </a:endParaRPr>
          </a:p>
        </p:txBody>
      </p:sp>
      <p:sp>
        <p:nvSpPr>
          <p:cNvPr id="6" name="Footer Placeholder 5"/>
          <p:cNvSpPr>
            <a:spLocks noGrp="1"/>
          </p:cNvSpPr>
          <p:nvPr>
            <p:ph type="ftr" sz="quarter" idx="11"/>
          </p:nvPr>
        </p:nvSpPr>
        <p:spPr/>
        <p:txBody>
          <a:bodyPr/>
          <a:lstStyle/>
          <a:p>
            <a:endParaRPr lang="en-US">
              <a:solidFill>
                <a:srgbClr val="073E87"/>
              </a:solidFill>
            </a:endParaRPr>
          </a:p>
        </p:txBody>
      </p:sp>
      <p:sp>
        <p:nvSpPr>
          <p:cNvPr id="7" name="Slide Number Placeholder 6"/>
          <p:cNvSpPr>
            <a:spLocks noGrp="1"/>
          </p:cNvSpPr>
          <p:nvPr>
            <p:ph type="sldNum" sz="quarter" idx="12"/>
          </p:nvPr>
        </p:nvSpPr>
        <p:spPr/>
        <p:txBody>
          <a:bodyPr/>
          <a:lstStyle/>
          <a:p>
            <a:fld id="{EB727A59-F01E-43BC-BF0A-5533339D486C}" type="slidenum">
              <a:rPr lang="en-US" smtClean="0">
                <a:solidFill>
                  <a:srgbClr val="073E87"/>
                </a:solidFill>
              </a:rPr>
              <a:pPr/>
              <a:t>‹#›</a:t>
            </a:fld>
            <a:endParaRPr lang="en-US">
              <a:solidFill>
                <a:srgbClr val="073E87"/>
              </a:solidFill>
            </a:endParaRPr>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4E55829-AE5C-416C-B3A2-3A447EBA8BF5}" type="datetime1">
              <a:rPr lang="en-US" smtClean="0">
                <a:solidFill>
                  <a:srgbClr val="073E87"/>
                </a:solidFill>
              </a:rPr>
              <a:pPr/>
              <a:t>9/19/2016</a:t>
            </a:fld>
            <a:endParaRPr lang="en-US">
              <a:solidFill>
                <a:srgbClr val="073E87"/>
              </a:solidFill>
            </a:endParaRPr>
          </a:p>
        </p:txBody>
      </p:sp>
      <p:sp>
        <p:nvSpPr>
          <p:cNvPr id="8" name="Footer Placeholder 7"/>
          <p:cNvSpPr>
            <a:spLocks noGrp="1"/>
          </p:cNvSpPr>
          <p:nvPr>
            <p:ph type="ftr" sz="quarter" idx="11"/>
          </p:nvPr>
        </p:nvSpPr>
        <p:spPr/>
        <p:txBody>
          <a:bodyPr/>
          <a:lstStyle/>
          <a:p>
            <a:endParaRPr lang="en-US">
              <a:solidFill>
                <a:srgbClr val="073E87"/>
              </a:solidFill>
            </a:endParaRPr>
          </a:p>
        </p:txBody>
      </p:sp>
      <p:sp>
        <p:nvSpPr>
          <p:cNvPr id="9" name="Slide Number Placeholder 8"/>
          <p:cNvSpPr>
            <a:spLocks noGrp="1"/>
          </p:cNvSpPr>
          <p:nvPr>
            <p:ph type="sldNum" sz="quarter" idx="12"/>
          </p:nvPr>
        </p:nvSpPr>
        <p:spPr/>
        <p:txBody>
          <a:bodyPr/>
          <a:lstStyle/>
          <a:p>
            <a:fld id="{EB727A59-F01E-43BC-BF0A-5533339D486C}" type="slidenum">
              <a:rPr lang="en-US" smtClean="0">
                <a:solidFill>
                  <a:srgbClr val="073E87"/>
                </a:solidFill>
              </a:rPr>
              <a:pPr/>
              <a:t>‹#›</a:t>
            </a:fld>
            <a:endParaRPr lang="en-US">
              <a:solidFill>
                <a:srgbClr val="073E87"/>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1D4DE02-C313-491F-824D-5FCF8079F859}" type="datetime1">
              <a:rPr lang="en-US" smtClean="0">
                <a:solidFill>
                  <a:srgbClr val="073E87"/>
                </a:solidFill>
              </a:rPr>
              <a:pPr/>
              <a:t>9/19/2016</a:t>
            </a:fld>
            <a:endParaRPr lang="en-US">
              <a:solidFill>
                <a:srgbClr val="073E87"/>
              </a:solidFill>
            </a:endParaRPr>
          </a:p>
        </p:txBody>
      </p:sp>
      <p:sp>
        <p:nvSpPr>
          <p:cNvPr id="4" name="Footer Placeholder 3"/>
          <p:cNvSpPr>
            <a:spLocks noGrp="1"/>
          </p:cNvSpPr>
          <p:nvPr>
            <p:ph type="ftr" sz="quarter" idx="11"/>
          </p:nvPr>
        </p:nvSpPr>
        <p:spPr/>
        <p:txBody>
          <a:bodyPr/>
          <a:lstStyle/>
          <a:p>
            <a:endParaRPr lang="en-US">
              <a:solidFill>
                <a:srgbClr val="073E87"/>
              </a:solidFill>
            </a:endParaRPr>
          </a:p>
        </p:txBody>
      </p:sp>
      <p:sp>
        <p:nvSpPr>
          <p:cNvPr id="5" name="Slide Number Placeholder 4"/>
          <p:cNvSpPr>
            <a:spLocks noGrp="1"/>
          </p:cNvSpPr>
          <p:nvPr>
            <p:ph type="sldNum" sz="quarter" idx="12"/>
          </p:nvPr>
        </p:nvSpPr>
        <p:spPr/>
        <p:txBody>
          <a:bodyPr/>
          <a:lstStyle/>
          <a:p>
            <a:fld id="{EB727A59-F01E-43BC-BF0A-5533339D486C}" type="slidenum">
              <a:rPr lang="en-US" smtClean="0">
                <a:solidFill>
                  <a:srgbClr val="073E87"/>
                </a:solidFill>
              </a:rPr>
              <a:pPr/>
              <a:t>‹#›</a:t>
            </a:fld>
            <a:endParaRPr lang="en-US">
              <a:solidFill>
                <a:srgbClr val="073E87"/>
              </a:solidFill>
            </a:endParaRPr>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1A2999-9531-4AAD-BD61-10268ED9C863}" type="datetime1">
              <a:rPr lang="en-US" smtClean="0">
                <a:solidFill>
                  <a:srgbClr val="073E87"/>
                </a:solidFill>
              </a:rPr>
              <a:pPr/>
              <a:t>9/19/2016</a:t>
            </a:fld>
            <a:endParaRPr lang="en-US">
              <a:solidFill>
                <a:srgbClr val="073E87"/>
              </a:solidFill>
            </a:endParaRPr>
          </a:p>
        </p:txBody>
      </p:sp>
      <p:sp>
        <p:nvSpPr>
          <p:cNvPr id="3" name="Footer Placeholder 2"/>
          <p:cNvSpPr>
            <a:spLocks noGrp="1"/>
          </p:cNvSpPr>
          <p:nvPr>
            <p:ph type="ftr" sz="quarter" idx="11"/>
          </p:nvPr>
        </p:nvSpPr>
        <p:spPr/>
        <p:txBody>
          <a:bodyPr/>
          <a:lstStyle/>
          <a:p>
            <a:endParaRPr lang="en-US">
              <a:solidFill>
                <a:srgbClr val="073E87"/>
              </a:solidFill>
            </a:endParaRPr>
          </a:p>
        </p:txBody>
      </p:sp>
      <p:sp>
        <p:nvSpPr>
          <p:cNvPr id="4" name="Slide Number Placeholder 3"/>
          <p:cNvSpPr>
            <a:spLocks noGrp="1"/>
          </p:cNvSpPr>
          <p:nvPr>
            <p:ph type="sldNum" sz="quarter" idx="12"/>
          </p:nvPr>
        </p:nvSpPr>
        <p:spPr/>
        <p:txBody>
          <a:bodyPr/>
          <a:lstStyle/>
          <a:p>
            <a:fld id="{EB727A59-F01E-43BC-BF0A-5533339D486C}" type="slidenum">
              <a:rPr lang="en-US" smtClean="0">
                <a:solidFill>
                  <a:srgbClr val="073E87"/>
                </a:solidFill>
              </a:rPr>
              <a:pPr/>
              <a:t>‹#›</a:t>
            </a:fld>
            <a:endParaRPr lang="en-US">
              <a:solidFill>
                <a:srgbClr val="073E87"/>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018B5487-A4FA-47C6-A75E-3E0E2C76BDAE}" type="datetime1">
              <a:rPr lang="en-US" smtClean="0">
                <a:solidFill>
                  <a:srgbClr val="073E87"/>
                </a:solidFill>
              </a:rPr>
              <a:pPr/>
              <a:t>9/19/2016</a:t>
            </a:fld>
            <a:endParaRPr lang="en-US">
              <a:solidFill>
                <a:srgbClr val="073E87"/>
              </a:solidFill>
            </a:endParaRPr>
          </a:p>
        </p:txBody>
      </p:sp>
      <p:sp>
        <p:nvSpPr>
          <p:cNvPr id="6" name="Footer Placeholder 5"/>
          <p:cNvSpPr>
            <a:spLocks noGrp="1"/>
          </p:cNvSpPr>
          <p:nvPr>
            <p:ph type="ftr" sz="quarter" idx="11"/>
          </p:nvPr>
        </p:nvSpPr>
        <p:spPr/>
        <p:txBody>
          <a:bodyPr/>
          <a:lstStyle/>
          <a:p>
            <a:endParaRPr lang="en-US">
              <a:solidFill>
                <a:srgbClr val="073E87"/>
              </a:solidFill>
            </a:endParaRPr>
          </a:p>
        </p:txBody>
      </p:sp>
      <p:sp>
        <p:nvSpPr>
          <p:cNvPr id="7" name="Slide Number Placeholder 6"/>
          <p:cNvSpPr>
            <a:spLocks noGrp="1"/>
          </p:cNvSpPr>
          <p:nvPr>
            <p:ph type="sldNum" sz="quarter" idx="12"/>
          </p:nvPr>
        </p:nvSpPr>
        <p:spPr/>
        <p:txBody>
          <a:bodyPr/>
          <a:lstStyle/>
          <a:p>
            <a:fld id="{EB727A59-F01E-43BC-BF0A-5533339D486C}" type="slidenum">
              <a:rPr lang="en-US" smtClean="0">
                <a:solidFill>
                  <a:srgbClr val="073E87"/>
                </a:solidFill>
              </a:rPr>
              <a:pPr/>
              <a:t>‹#›</a:t>
            </a:fld>
            <a:endParaRPr lang="en-US">
              <a:solidFill>
                <a:srgbClr val="073E87"/>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B476EAD-0E9E-4447-B439-DAFC1614D936}" type="datetime1">
              <a:rPr lang="en-US" smtClean="0">
                <a:solidFill>
                  <a:srgbClr val="073E87"/>
                </a:solidFill>
              </a:rPr>
              <a:pPr/>
              <a:t>9/19/2016</a:t>
            </a:fld>
            <a:endParaRPr lang="en-US">
              <a:solidFill>
                <a:srgbClr val="073E87"/>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solidFill>
                <a:srgbClr val="073E87"/>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B727A59-F01E-43BC-BF0A-5533339D486C}" type="slidenum">
              <a:rPr lang="en-US" smtClean="0">
                <a:solidFill>
                  <a:srgbClr val="073E87"/>
                </a:solidFill>
              </a:rPr>
              <a:pPr/>
              <a:t>‹#›</a:t>
            </a:fld>
            <a:endParaRPr lang="en-US">
              <a:solidFill>
                <a:srgbClr val="073E87"/>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058720C-DC22-4552-9F49-46246BDF9A3F}" type="datetime1">
              <a:rPr lang="en-US" smtClean="0">
                <a:solidFill>
                  <a:srgbClr val="073E87"/>
                </a:solidFill>
              </a:rPr>
              <a:pPr/>
              <a:t>9/19/2016</a:t>
            </a:fld>
            <a:endParaRPr lang="en-US">
              <a:solidFill>
                <a:srgbClr val="073E87"/>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solidFill>
                <a:srgbClr val="073E87"/>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B727A59-F01E-43BC-BF0A-5533339D486C}" type="slidenum">
              <a:rPr lang="en-US" smtClean="0">
                <a:solidFill>
                  <a:srgbClr val="073E87"/>
                </a:solidFill>
              </a:rPr>
              <a:pPr/>
              <a:t>‹#›</a:t>
            </a:fld>
            <a:endParaRPr lang="en-US">
              <a:solidFill>
                <a:srgbClr val="073E87"/>
              </a:solidFill>
            </a:endParaRPr>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tags" Target="../tags/tag45.xml"/><Relationship Id="rId7" Type="http://schemas.openxmlformats.org/officeDocument/2006/relationships/slideLayout" Target="../slideLayouts/slideLayout7.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 Id="rId9" Type="http://schemas.openxmlformats.org/officeDocument/2006/relationships/image" Target="../media/image5.emf"/></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0.xml"/><Relationship Id="rId1" Type="http://schemas.openxmlformats.org/officeDocument/2006/relationships/tags" Target="../tags/tag49.xml"/></Relationships>
</file>

<file path=ppt/slides/_rels/slide14.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4"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Layout" Target="../slideLayouts/slideLayout7.xml"/><Relationship Id="rId4" Type="http://schemas.openxmlformats.org/officeDocument/2006/relationships/tags" Target="../tags/tag57.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9.xml"/><Relationship Id="rId1" Type="http://schemas.openxmlformats.org/officeDocument/2006/relationships/tags" Target="../tags/tag58.xml"/></Relationships>
</file>

<file path=ppt/slides/_rels/slide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5" Type="http://schemas.openxmlformats.org/officeDocument/2006/relationships/image" Target="../media/image6.emf"/><Relationship Id="rId4"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image" Target="../media/image7.png"/><Relationship Id="rId5" Type="http://schemas.openxmlformats.org/officeDocument/2006/relationships/hyperlink" Target="https://fred.stlouisfed.org/graph/?g=71c5" TargetMode="External"/><Relationship Id="rId4"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tags" Target="../tags/tag68.xm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image" Target="../media/image6.emf"/><Relationship Id="rId5" Type="http://schemas.openxmlformats.org/officeDocument/2006/relationships/slideLayout" Target="../slideLayouts/slideLayout7.xml"/><Relationship Id="rId4" Type="http://schemas.openxmlformats.org/officeDocument/2006/relationships/tags" Target="../tags/tag69.xml"/></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72.xml"/><Relationship Id="rId7" Type="http://schemas.openxmlformats.org/officeDocument/2006/relationships/tags" Target="../tags/tag76.xml"/><Relationship Id="rId2" Type="http://schemas.openxmlformats.org/officeDocument/2006/relationships/tags" Target="../tags/tag71.xml"/><Relationship Id="rId1" Type="http://schemas.openxmlformats.org/officeDocument/2006/relationships/tags" Target="../tags/tag70.xml"/><Relationship Id="rId6" Type="http://schemas.openxmlformats.org/officeDocument/2006/relationships/tags" Target="../tags/tag75.xml"/><Relationship Id="rId5" Type="http://schemas.openxmlformats.org/officeDocument/2006/relationships/tags" Target="../tags/tag74.xml"/><Relationship Id="rId4" Type="http://schemas.openxmlformats.org/officeDocument/2006/relationships/tags" Target="../tags/tag73.xml"/><Relationship Id="rId9" Type="http://schemas.openxmlformats.org/officeDocument/2006/relationships/image" Target="../media/image8.emf"/></Relationships>
</file>

<file path=ppt/slides/_rels/slide21.xml.rels><?xml version="1.0" encoding="UTF-8" standalone="yes"?>
<Relationships xmlns="http://schemas.openxmlformats.org/package/2006/relationships"><Relationship Id="rId3" Type="http://schemas.openxmlformats.org/officeDocument/2006/relationships/tags" Target="../tags/tag79.xml"/><Relationship Id="rId2" Type="http://schemas.openxmlformats.org/officeDocument/2006/relationships/tags" Target="../tags/tag78.xml"/><Relationship Id="rId1" Type="http://schemas.openxmlformats.org/officeDocument/2006/relationships/tags" Target="../tags/tag77.xml"/><Relationship Id="rId4"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image" Target="../media/image9.png"/><Relationship Id="rId5" Type="http://schemas.openxmlformats.org/officeDocument/2006/relationships/slideLayout" Target="../slideLayouts/slideLayout7.xml"/><Relationship Id="rId4" Type="http://schemas.openxmlformats.org/officeDocument/2006/relationships/tags" Target="../tags/tag83.xml"/></Relationships>
</file>

<file path=ppt/slides/_rels/slide23.xml.rels><?xml version="1.0" encoding="UTF-8" standalone="yes"?>
<Relationships xmlns="http://schemas.openxmlformats.org/package/2006/relationships"><Relationship Id="rId3" Type="http://schemas.openxmlformats.org/officeDocument/2006/relationships/tags" Target="../tags/tag86.xml"/><Relationship Id="rId2" Type="http://schemas.openxmlformats.org/officeDocument/2006/relationships/tags" Target="../tags/tag85.xml"/><Relationship Id="rId1" Type="http://schemas.openxmlformats.org/officeDocument/2006/relationships/tags" Target="../tags/tag84.xml"/><Relationship Id="rId5" Type="http://schemas.openxmlformats.org/officeDocument/2006/relationships/slideLayout" Target="../slideLayouts/slideLayout7.xml"/><Relationship Id="rId4" Type="http://schemas.openxmlformats.org/officeDocument/2006/relationships/tags" Target="../tags/tag87.xml"/></Relationships>
</file>

<file path=ppt/slides/_rels/slide24.xml.rels><?xml version="1.0" encoding="UTF-8" standalone="yes"?>
<Relationships xmlns="http://schemas.openxmlformats.org/package/2006/relationships"><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tags" Target="../tags/tag88.xml"/><Relationship Id="rId4"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Layout" Target="../slideLayouts/slideLayout7.xml"/><Relationship Id="rId5" Type="http://schemas.openxmlformats.org/officeDocument/2006/relationships/tags" Target="../tags/tag12.xml"/><Relationship Id="rId4" Type="http://schemas.openxmlformats.org/officeDocument/2006/relationships/tags" Target="../tags/tag11.xml"/></Relationships>
</file>

<file path=ppt/slides/_rels/slide4.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2.emf"/><Relationship Id="rId5" Type="http://schemas.openxmlformats.org/officeDocument/2006/relationships/slideLayout" Target="../slideLayouts/slideLayout7.xml"/><Relationship Id="rId4" Type="http://schemas.openxmlformats.org/officeDocument/2006/relationships/tags" Target="../tags/tag25.xml"/></Relationships>
</file>

<file path=ppt/slides/_rels/slide8.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5" Type="http://schemas.openxmlformats.org/officeDocument/2006/relationships/tags" Target="../tags/tag33.xml"/><Relationship Id="rId10" Type="http://schemas.openxmlformats.org/officeDocument/2006/relationships/image" Target="../media/image3.png"/><Relationship Id="rId4" Type="http://schemas.openxmlformats.org/officeDocument/2006/relationships/tags" Target="../tags/tag32.xml"/><Relationship Id="rId9"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685800" y="457200"/>
            <a:ext cx="7924800" cy="2514600"/>
          </a:xfrm>
        </p:spPr>
        <p:txBody>
          <a:bodyPr>
            <a:normAutofit fontScale="90000"/>
          </a:bodyPr>
          <a:lstStyle/>
          <a:p>
            <a:r>
              <a:rPr lang="en-US" sz="2700" dirty="0" smtClean="0">
                <a:effectLst>
                  <a:outerShdw blurRad="38100" dist="38100" dir="2700000" algn="tl">
                    <a:srgbClr val="000000">
                      <a:alpha val="43137"/>
                    </a:srgbClr>
                  </a:outerShdw>
                </a:effectLst>
              </a:rPr>
              <a:t>Christiane </a:t>
            </a:r>
            <a:r>
              <a:rPr lang="en-US" sz="2700" dirty="0" err="1" smtClean="0">
                <a:effectLst>
                  <a:outerShdw blurRad="38100" dist="38100" dir="2700000" algn="tl">
                    <a:srgbClr val="000000">
                      <a:alpha val="43137"/>
                    </a:srgbClr>
                  </a:outerShdw>
                </a:effectLst>
              </a:rPr>
              <a:t>Baumeister</a:t>
            </a:r>
            <a:r>
              <a:rPr lang="en-US" sz="2700" dirty="0" smtClean="0">
                <a:effectLst>
                  <a:outerShdw blurRad="38100" dist="38100" dir="2700000" algn="tl">
                    <a:srgbClr val="000000">
                      <a:alpha val="43137"/>
                    </a:srgbClr>
                  </a:outerShdw>
                </a:effectLst>
              </a:rPr>
              <a:t> and Lutz Kilian</a:t>
            </a:r>
            <a:r>
              <a:rPr lang="en-US" sz="2800" dirty="0" smtClean="0"/>
              <a:t> </a:t>
            </a:r>
            <a:br>
              <a:rPr lang="en-US" sz="2800" dirty="0" smtClean="0"/>
            </a:br>
            <a:r>
              <a:rPr lang="en-US" sz="2800" dirty="0" smtClean="0"/>
              <a:t/>
            </a:r>
            <a:br>
              <a:rPr lang="en-US" sz="2800" dirty="0" smtClean="0"/>
            </a:br>
            <a:r>
              <a:rPr lang="en-US" sz="2800" dirty="0" smtClean="0"/>
              <a:t>“Lower Oil Prices and the U.S. Economy:</a:t>
            </a:r>
            <a:br>
              <a:rPr lang="en-US" sz="2800" dirty="0" smtClean="0"/>
            </a:br>
            <a:r>
              <a:rPr lang="en-US" sz="2800" dirty="0" smtClean="0"/>
              <a:t>Is This Time Different?”</a:t>
            </a:r>
            <a:br>
              <a:rPr lang="en-US" sz="2800" dirty="0" smtClean="0"/>
            </a:br>
            <a:r>
              <a:rPr lang="en-US" sz="2800" dirty="0"/>
              <a:t/>
            </a:r>
            <a:br>
              <a:rPr lang="en-US" sz="2800" dirty="0"/>
            </a:br>
            <a:endParaRPr lang="en-US" sz="3200" dirty="0"/>
          </a:p>
        </p:txBody>
      </p:sp>
      <p:sp>
        <p:nvSpPr>
          <p:cNvPr id="3" name="Subtitle 2"/>
          <p:cNvSpPr>
            <a:spLocks noGrp="1"/>
          </p:cNvSpPr>
          <p:nvPr>
            <p:ph type="subTitle" idx="1"/>
            <p:custDataLst>
              <p:tags r:id="rId2"/>
            </p:custDataLst>
          </p:nvPr>
        </p:nvSpPr>
        <p:spPr>
          <a:xfrm>
            <a:off x="914400" y="2743200"/>
            <a:ext cx="7772400" cy="2667000"/>
          </a:xfrm>
        </p:spPr>
        <p:txBody>
          <a:bodyPr>
            <a:normAutofit/>
          </a:bodyPr>
          <a:lstStyle/>
          <a:p>
            <a:endParaRPr lang="en-US" sz="2400" dirty="0"/>
          </a:p>
          <a:p>
            <a:r>
              <a:rPr lang="en-US" sz="2400" b="1" dirty="0" smtClean="0">
                <a:effectLst>
                  <a:outerShdw blurRad="38100" dist="38100" dir="2700000" algn="tl">
                    <a:srgbClr val="000000">
                      <a:alpha val="43137"/>
                    </a:srgbClr>
                  </a:outerShdw>
                </a:effectLst>
              </a:rPr>
              <a:t>Discussion by Valerie A. Ramey</a:t>
            </a:r>
          </a:p>
          <a:p>
            <a:endParaRPr lang="en-US" sz="3200" b="1" dirty="0">
              <a:effectLst>
                <a:outerShdw blurRad="38100" dist="38100" dir="2700000" algn="tl">
                  <a:srgbClr val="000000">
                    <a:alpha val="43137"/>
                  </a:srgbClr>
                </a:outerShdw>
              </a:effectLst>
            </a:endParaRPr>
          </a:p>
          <a:p>
            <a:r>
              <a:rPr lang="en-US" sz="2400" b="1" dirty="0" smtClean="0"/>
              <a:t>BPEA, September 2016</a:t>
            </a:r>
            <a:endParaRPr lang="en-US" sz="2400" b="1" dirty="0"/>
          </a:p>
        </p:txBody>
      </p:sp>
      <p:sp>
        <p:nvSpPr>
          <p:cNvPr id="4" name="Slide Number Placeholder 3"/>
          <p:cNvSpPr>
            <a:spLocks noGrp="1"/>
          </p:cNvSpPr>
          <p:nvPr>
            <p:ph type="sldNum" sz="quarter" idx="12"/>
            <p:custDataLst>
              <p:tags r:id="rId3"/>
            </p:custDataLst>
          </p:nvPr>
        </p:nvSpPr>
        <p:spPr/>
        <p:txBody>
          <a:bodyPr/>
          <a:lstStyle/>
          <a:p>
            <a:fld id="{EB727A59-F01E-43BC-BF0A-5533339D486C}" type="slidenum">
              <a:rPr lang="en-US" smtClean="0"/>
              <a:t>1</a:t>
            </a:fld>
            <a:endParaRPr lang="en-US"/>
          </a:p>
        </p:txBody>
      </p:sp>
    </p:spTree>
    <p:extLst>
      <p:ext uri="{BB962C8B-B14F-4D97-AF65-F5344CB8AC3E}">
        <p14:creationId xmlns:p14="http://schemas.microsoft.com/office/powerpoint/2010/main" val="25832773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10</a:t>
            </a:fld>
            <a:endParaRPr lang="en-US"/>
          </a:p>
        </p:txBody>
      </p:sp>
      <p:sp>
        <p:nvSpPr>
          <p:cNvPr id="6" name="Title 5"/>
          <p:cNvSpPr>
            <a:spLocks noGrp="1"/>
          </p:cNvSpPr>
          <p:nvPr>
            <p:ph type="title" idx="4294967295"/>
            <p:custDataLst>
              <p:tags r:id="rId2"/>
            </p:custDataLst>
          </p:nvPr>
        </p:nvSpPr>
        <p:spPr>
          <a:xfrm>
            <a:off x="457200" y="228600"/>
            <a:ext cx="8229600" cy="762000"/>
          </a:xfrm>
        </p:spPr>
        <p:txBody>
          <a:bodyPr>
            <a:normAutofit fontScale="90000"/>
          </a:bodyPr>
          <a:lstStyle/>
          <a:p>
            <a:r>
              <a:rPr lang="en-US" sz="2800" dirty="0" smtClean="0"/>
              <a:t>We should use an open economy model to analyze the effects of oil price changes.</a:t>
            </a:r>
            <a:endParaRPr lang="en-US" sz="2800" dirty="0"/>
          </a:p>
        </p:txBody>
      </p:sp>
      <p:sp>
        <p:nvSpPr>
          <p:cNvPr id="5" name="Content Placeholder 1"/>
          <p:cNvSpPr>
            <a:spLocks noGrp="1"/>
          </p:cNvSpPr>
          <p:nvPr>
            <p:ph idx="4294967295"/>
            <p:custDataLst>
              <p:tags r:id="rId3"/>
            </p:custDataLst>
          </p:nvPr>
        </p:nvSpPr>
        <p:spPr>
          <a:xfrm>
            <a:off x="762000" y="1600200"/>
            <a:ext cx="7815262" cy="4572000"/>
          </a:xfrm>
          <a:ln>
            <a:noFill/>
          </a:ln>
        </p:spPr>
        <p:txBody>
          <a:bodyPr>
            <a:noAutofit/>
          </a:bodyPr>
          <a:lstStyle/>
          <a:p>
            <a:r>
              <a:rPr lang="en-US" sz="2000" dirty="0" smtClean="0"/>
              <a:t>To explore this, I extend the </a:t>
            </a:r>
            <a:r>
              <a:rPr lang="en-US" sz="2000" dirty="0" err="1" smtClean="0"/>
              <a:t>Arezki</a:t>
            </a:r>
            <a:r>
              <a:rPr lang="en-US" sz="2000" dirty="0" smtClean="0"/>
              <a:t>, Ramey, Sheng (forthcoming) model to look at the effect of oil price changes.</a:t>
            </a:r>
          </a:p>
          <a:p>
            <a:endParaRPr lang="en-US" sz="2000" dirty="0"/>
          </a:p>
          <a:p>
            <a:r>
              <a:rPr lang="en-US" sz="2000" dirty="0" smtClean="0"/>
              <a:t>Dynamic open economy model:</a:t>
            </a:r>
          </a:p>
          <a:p>
            <a:pPr marL="109728" indent="0">
              <a:buNone/>
            </a:pPr>
            <a:endParaRPr lang="en-US" sz="2000" dirty="0" smtClean="0"/>
          </a:p>
          <a:p>
            <a:pPr>
              <a:buFontTx/>
              <a:buChar char="-"/>
            </a:pPr>
            <a:r>
              <a:rPr lang="en-US" sz="2000" dirty="0" smtClean="0"/>
              <a:t>2 sectors, non-oil, oil with endogenous depletion.</a:t>
            </a:r>
          </a:p>
          <a:p>
            <a:pPr>
              <a:buFontTx/>
              <a:buChar char="-"/>
            </a:pPr>
            <a:endParaRPr lang="en-US" sz="2000" dirty="0" smtClean="0"/>
          </a:p>
          <a:p>
            <a:pPr>
              <a:buFontTx/>
              <a:buChar char="-"/>
            </a:pPr>
            <a:r>
              <a:rPr lang="en-US" sz="2000" dirty="0"/>
              <a:t>A</a:t>
            </a:r>
            <a:r>
              <a:rPr lang="en-US" sz="2000" dirty="0" smtClean="0"/>
              <a:t>djustment costs on labor reallocation and on investment.</a:t>
            </a:r>
          </a:p>
          <a:p>
            <a:pPr>
              <a:buFontTx/>
              <a:buChar char="-"/>
            </a:pPr>
            <a:endParaRPr lang="en-US" sz="2000" dirty="0" smtClean="0"/>
          </a:p>
          <a:p>
            <a:pPr>
              <a:buFontTx/>
              <a:buChar char="-"/>
            </a:pPr>
            <a:r>
              <a:rPr lang="en-US" sz="2000" dirty="0" smtClean="0"/>
              <a:t>Cobb-Douglas utility function in non-oil consumption, oil consumption, and a function of labor.</a:t>
            </a:r>
          </a:p>
        </p:txBody>
      </p:sp>
    </p:spTree>
    <p:extLst>
      <p:ext uri="{BB962C8B-B14F-4D97-AF65-F5344CB8AC3E}">
        <p14:creationId xmlns:p14="http://schemas.microsoft.com/office/powerpoint/2010/main" val="3784668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11</a:t>
            </a:fld>
            <a:endParaRPr lang="en-US"/>
          </a:p>
        </p:txBody>
      </p:sp>
      <p:sp>
        <p:nvSpPr>
          <p:cNvPr id="6" name="Title 5"/>
          <p:cNvSpPr>
            <a:spLocks noGrp="1"/>
          </p:cNvSpPr>
          <p:nvPr>
            <p:ph type="title" idx="4294967295"/>
            <p:custDataLst>
              <p:tags r:id="rId2"/>
            </p:custDataLst>
          </p:nvPr>
        </p:nvSpPr>
        <p:spPr>
          <a:xfrm>
            <a:off x="457200" y="228600"/>
            <a:ext cx="8229600" cy="762000"/>
          </a:xfrm>
        </p:spPr>
        <p:txBody>
          <a:bodyPr>
            <a:normAutofit/>
          </a:bodyPr>
          <a:lstStyle/>
          <a:p>
            <a:r>
              <a:rPr lang="en-US" sz="2800" dirty="0" smtClean="0"/>
              <a:t>Two Calibrations</a:t>
            </a:r>
            <a:endParaRPr lang="en-US" sz="2800" dirty="0"/>
          </a:p>
        </p:txBody>
      </p:sp>
      <p:sp>
        <p:nvSpPr>
          <p:cNvPr id="5" name="Content Placeholder 1"/>
          <p:cNvSpPr>
            <a:spLocks noGrp="1"/>
          </p:cNvSpPr>
          <p:nvPr>
            <p:ph idx="4294967295"/>
            <p:custDataLst>
              <p:tags r:id="rId3"/>
            </p:custDataLst>
          </p:nvPr>
        </p:nvSpPr>
        <p:spPr>
          <a:xfrm>
            <a:off x="762000" y="1143000"/>
            <a:ext cx="7815262" cy="5029200"/>
          </a:xfrm>
          <a:ln>
            <a:noFill/>
          </a:ln>
        </p:spPr>
        <p:txBody>
          <a:bodyPr>
            <a:noAutofit/>
          </a:bodyPr>
          <a:lstStyle/>
          <a:p>
            <a:pPr marL="566928" indent="-457200">
              <a:buFont typeface="+mj-lt"/>
              <a:buAutoNum type="alphaUcPeriod"/>
            </a:pPr>
            <a:endParaRPr lang="en-US" sz="2400" dirty="0"/>
          </a:p>
          <a:p>
            <a:pPr marL="566928" indent="-457200">
              <a:buFont typeface="+mj-lt"/>
              <a:buAutoNum type="alphaUcPeriod"/>
            </a:pPr>
            <a:r>
              <a:rPr lang="en-US" sz="2400" dirty="0" smtClean="0"/>
              <a:t>Oil production is 1.7% of GDP.  The economy </a:t>
            </a:r>
            <a:r>
              <a:rPr lang="en-US" sz="2400" dirty="0" smtClean="0">
                <a:solidFill>
                  <a:srgbClr val="FF0000"/>
                </a:solidFill>
              </a:rPr>
              <a:t>imports</a:t>
            </a:r>
            <a:r>
              <a:rPr lang="en-US" sz="2400" dirty="0" smtClean="0"/>
              <a:t> 50% of the oil it consumes.</a:t>
            </a:r>
          </a:p>
          <a:p>
            <a:pPr marL="566928" indent="-457200">
              <a:buFont typeface="+mj-lt"/>
              <a:buAutoNum type="alphaUcPeriod"/>
            </a:pPr>
            <a:endParaRPr lang="en-US" sz="2400" dirty="0" smtClean="0"/>
          </a:p>
          <a:p>
            <a:pPr marL="566928" indent="-457200">
              <a:buFont typeface="+mj-lt"/>
              <a:buAutoNum type="alphaUcPeriod"/>
            </a:pPr>
            <a:endParaRPr lang="en-US" sz="2400" dirty="0" smtClean="0"/>
          </a:p>
          <a:p>
            <a:pPr marL="566928" indent="-457200">
              <a:buFont typeface="+mj-lt"/>
              <a:buAutoNum type="alphaUcPeriod"/>
            </a:pPr>
            <a:r>
              <a:rPr lang="en-US" sz="2400" dirty="0" smtClean="0"/>
              <a:t>Oil production is 5.6% of GDP and the economy </a:t>
            </a:r>
            <a:r>
              <a:rPr lang="en-US" sz="2400" dirty="0" smtClean="0">
                <a:solidFill>
                  <a:srgbClr val="008000"/>
                </a:solidFill>
              </a:rPr>
              <a:t>exports</a:t>
            </a:r>
            <a:r>
              <a:rPr lang="en-US" sz="2400" dirty="0" smtClean="0"/>
              <a:t> 36% of its oil production.</a:t>
            </a:r>
          </a:p>
          <a:p>
            <a:pPr marL="566928" indent="-457200">
              <a:buFont typeface="+mj-lt"/>
              <a:buAutoNum type="alphaUcPeriod"/>
            </a:pPr>
            <a:endParaRPr lang="en-US" sz="2400" dirty="0"/>
          </a:p>
          <a:p>
            <a:pPr marL="566928" indent="-457200">
              <a:buFont typeface="+mj-lt"/>
              <a:buAutoNum type="alphaUcPeriod"/>
            </a:pPr>
            <a:endParaRPr lang="en-US" sz="2400" dirty="0" smtClean="0"/>
          </a:p>
          <a:p>
            <a:pPr marL="109728" indent="0">
              <a:buNone/>
            </a:pPr>
            <a:r>
              <a:rPr lang="en-US" sz="2400" dirty="0" smtClean="0"/>
              <a:t>I simulate the effect of a 10% decrease in the price of oil.</a:t>
            </a:r>
          </a:p>
          <a:p>
            <a:pPr marL="566928" indent="-457200">
              <a:buFont typeface="+mj-lt"/>
              <a:buAutoNum type="alphaUcPeriod"/>
            </a:pPr>
            <a:endParaRPr lang="en-US" sz="2400" dirty="0" smtClean="0"/>
          </a:p>
        </p:txBody>
      </p:sp>
    </p:spTree>
    <p:extLst>
      <p:ext uri="{BB962C8B-B14F-4D97-AF65-F5344CB8AC3E}">
        <p14:creationId xmlns:p14="http://schemas.microsoft.com/office/powerpoint/2010/main" val="4118024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EB727A59-F01E-43BC-BF0A-5533339D486C}" type="slidenum">
              <a:rPr lang="en-US" smtClean="0">
                <a:solidFill>
                  <a:srgbClr val="073E87"/>
                </a:solidFill>
              </a:rPr>
              <a:pPr/>
              <a:t>12</a:t>
            </a:fld>
            <a:endParaRPr lang="en-US">
              <a:solidFill>
                <a:srgbClr val="073E87"/>
              </a:solidFill>
            </a:endParaRPr>
          </a:p>
        </p:txBody>
      </p:sp>
      <p:pic>
        <p:nvPicPr>
          <p:cNvPr id="5124" name="Picture 4"/>
          <p:cNvPicPr>
            <a:picLocks noChangeAspect="1" noChangeArrowheads="1"/>
          </p:cNvPicPr>
          <p:nvPr>
            <p:custDataLst>
              <p:tags r:id="rId2"/>
            </p:custDataLst>
          </p:nvPr>
        </p:nvPicPr>
        <p:blipFill>
          <a:blip r:embed="rId8" cstate="print">
            <a:extLst>
              <a:ext uri="{28A0092B-C50C-407E-A947-70E740481C1C}">
                <a14:useLocalDpi xmlns:a14="http://schemas.microsoft.com/office/drawing/2010/main" val="0"/>
              </a:ext>
            </a:extLst>
          </a:blip>
          <a:srcRect/>
          <a:stretch>
            <a:fillRect/>
          </a:stretch>
        </p:blipFill>
        <p:spPr bwMode="auto">
          <a:xfrm>
            <a:off x="663314" y="1407058"/>
            <a:ext cx="7835400" cy="225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5"/>
          <p:cNvPicPr>
            <a:picLocks noChangeAspect="1" noChangeArrowheads="1"/>
          </p:cNvPicPr>
          <p:nvPr>
            <p:custDataLst>
              <p:tags r:id="rId3"/>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757110" y="4319196"/>
            <a:ext cx="7741603" cy="22323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custDataLst>
              <p:tags r:id="rId4"/>
            </p:custDataLst>
          </p:nvPr>
        </p:nvSpPr>
        <p:spPr>
          <a:xfrm>
            <a:off x="351914" y="304800"/>
            <a:ext cx="8458200" cy="461665"/>
          </a:xfrm>
          <a:prstGeom prst="rect">
            <a:avLst/>
          </a:prstGeom>
          <a:noFill/>
        </p:spPr>
        <p:txBody>
          <a:bodyPr wrap="square" rtlCol="0">
            <a:spAutoFit/>
          </a:bodyPr>
          <a:lstStyle/>
          <a:p>
            <a:r>
              <a:rPr lang="en-US" sz="2400" dirty="0" smtClean="0">
                <a:solidFill>
                  <a:srgbClr val="1F10DC"/>
                </a:solidFill>
              </a:rPr>
              <a:t>Simulated </a:t>
            </a:r>
            <a:r>
              <a:rPr lang="en-US" sz="2400" dirty="0">
                <a:solidFill>
                  <a:srgbClr val="1F10DC"/>
                </a:solidFill>
              </a:rPr>
              <a:t>e</a:t>
            </a:r>
            <a:r>
              <a:rPr lang="en-US" sz="2400" dirty="0" smtClean="0">
                <a:solidFill>
                  <a:srgbClr val="1F10DC"/>
                </a:solidFill>
              </a:rPr>
              <a:t>ffects of a 10% ↓ in the relative price of oil </a:t>
            </a:r>
            <a:endParaRPr lang="en-US" sz="2400" dirty="0">
              <a:solidFill>
                <a:srgbClr val="1F10DC"/>
              </a:solidFill>
            </a:endParaRPr>
          </a:p>
        </p:txBody>
      </p:sp>
      <p:sp>
        <p:nvSpPr>
          <p:cNvPr id="8" name="TextBox 7"/>
          <p:cNvSpPr txBox="1"/>
          <p:nvPr>
            <p:custDataLst>
              <p:tags r:id="rId5"/>
            </p:custDataLst>
          </p:nvPr>
        </p:nvSpPr>
        <p:spPr>
          <a:xfrm>
            <a:off x="1981200" y="909934"/>
            <a:ext cx="5638800" cy="400110"/>
          </a:xfrm>
          <a:prstGeom prst="rect">
            <a:avLst/>
          </a:prstGeom>
          <a:noFill/>
        </p:spPr>
        <p:txBody>
          <a:bodyPr wrap="square" rtlCol="0">
            <a:spAutoFit/>
          </a:bodyPr>
          <a:lstStyle/>
          <a:p>
            <a:pPr algn="ctr"/>
            <a:r>
              <a:rPr lang="en-US" sz="2000" dirty="0" smtClean="0">
                <a:solidFill>
                  <a:srgbClr val="FF0000"/>
                </a:solidFill>
              </a:rPr>
              <a:t>A.  Net importer of oil: Consumption rises</a:t>
            </a:r>
            <a:endParaRPr lang="en-US" sz="2000" dirty="0">
              <a:solidFill>
                <a:srgbClr val="FF0000"/>
              </a:solidFill>
            </a:endParaRPr>
          </a:p>
        </p:txBody>
      </p:sp>
      <p:sp>
        <p:nvSpPr>
          <p:cNvPr id="9" name="TextBox 8"/>
          <p:cNvSpPr txBox="1"/>
          <p:nvPr>
            <p:custDataLst>
              <p:tags r:id="rId6"/>
            </p:custDataLst>
          </p:nvPr>
        </p:nvSpPr>
        <p:spPr>
          <a:xfrm>
            <a:off x="1638300" y="3888402"/>
            <a:ext cx="6324600" cy="400110"/>
          </a:xfrm>
          <a:prstGeom prst="rect">
            <a:avLst/>
          </a:prstGeom>
          <a:noFill/>
        </p:spPr>
        <p:txBody>
          <a:bodyPr wrap="square" rtlCol="0">
            <a:spAutoFit/>
          </a:bodyPr>
          <a:lstStyle/>
          <a:p>
            <a:pPr algn="ctr"/>
            <a:r>
              <a:rPr lang="en-US" sz="2000" dirty="0">
                <a:solidFill>
                  <a:srgbClr val="008000"/>
                </a:solidFill>
              </a:rPr>
              <a:t>B</a:t>
            </a:r>
            <a:r>
              <a:rPr lang="en-US" sz="2000" dirty="0" smtClean="0">
                <a:solidFill>
                  <a:srgbClr val="008000"/>
                </a:solidFill>
              </a:rPr>
              <a:t>.  Net exporter of oil: Consumption falls</a:t>
            </a:r>
            <a:endParaRPr lang="en-US" sz="2000" dirty="0">
              <a:solidFill>
                <a:srgbClr val="008000"/>
              </a:solidFill>
            </a:endParaRPr>
          </a:p>
        </p:txBody>
      </p:sp>
    </p:spTree>
    <p:extLst>
      <p:ext uri="{BB962C8B-B14F-4D97-AF65-F5344CB8AC3E}">
        <p14:creationId xmlns:p14="http://schemas.microsoft.com/office/powerpoint/2010/main" val="852482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13</a:t>
            </a:fld>
            <a:endParaRPr lang="en-US"/>
          </a:p>
        </p:txBody>
      </p:sp>
      <p:sp>
        <p:nvSpPr>
          <p:cNvPr id="6" name="Title 5"/>
          <p:cNvSpPr>
            <a:spLocks noGrp="1"/>
          </p:cNvSpPr>
          <p:nvPr>
            <p:ph type="title" idx="4294967295"/>
            <p:custDataLst>
              <p:tags r:id="rId2"/>
            </p:custDataLst>
          </p:nvPr>
        </p:nvSpPr>
        <p:spPr>
          <a:xfrm>
            <a:off x="457200" y="1143000"/>
            <a:ext cx="8229600" cy="3962400"/>
          </a:xfrm>
        </p:spPr>
        <p:txBody>
          <a:bodyPr>
            <a:normAutofit fontScale="90000"/>
          </a:bodyPr>
          <a:lstStyle/>
          <a:p>
            <a:pPr>
              <a:lnSpc>
                <a:spcPct val="150000"/>
              </a:lnSpc>
            </a:pPr>
            <a:r>
              <a:rPr lang="en-US" sz="2800" dirty="0" smtClean="0"/>
              <a:t>Thus, a basic open economy model can explain </a:t>
            </a:r>
            <a:r>
              <a:rPr lang="en-US" sz="2800" dirty="0"/>
              <a:t>why an oil price decrease </a:t>
            </a:r>
            <a:r>
              <a:rPr lang="en-US" sz="2800" dirty="0" smtClean="0"/>
              <a:t>causes </a:t>
            </a:r>
            <a:r>
              <a:rPr lang="en-US" sz="2800" dirty="0"/>
              <a:t>U.S. </a:t>
            </a:r>
            <a:r>
              <a:rPr lang="en-US" sz="2800" dirty="0" smtClean="0"/>
              <a:t>consumption to increase.</a:t>
            </a:r>
            <a:br>
              <a:rPr lang="en-US" sz="2800" dirty="0" smtClean="0"/>
            </a:br>
            <a:r>
              <a:rPr lang="en-US" sz="2800" dirty="0"/>
              <a:t/>
            </a:r>
            <a:br>
              <a:rPr lang="en-US" sz="2800" dirty="0"/>
            </a:br>
            <a:r>
              <a:rPr lang="en-US" sz="2800" dirty="0" smtClean="0"/>
              <a:t/>
            </a:r>
            <a:br>
              <a:rPr lang="en-US" sz="2800" dirty="0" smtClean="0"/>
            </a:br>
            <a:r>
              <a:rPr lang="en-US" sz="2800" dirty="0" smtClean="0"/>
              <a:t>It’s due to a positive wealth effect.</a:t>
            </a:r>
            <a:r>
              <a:rPr lang="en-US" sz="2800" dirty="0"/>
              <a:t/>
            </a:r>
            <a:br>
              <a:rPr lang="en-US" sz="2800" dirty="0"/>
            </a:br>
            <a:endParaRPr lang="en-US" sz="2800" dirty="0"/>
          </a:p>
        </p:txBody>
      </p:sp>
    </p:spTree>
    <p:extLst>
      <p:ext uri="{BB962C8B-B14F-4D97-AF65-F5344CB8AC3E}">
        <p14:creationId xmlns:p14="http://schemas.microsoft.com/office/powerpoint/2010/main" val="22739514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14</a:t>
            </a:fld>
            <a:endParaRPr lang="en-US"/>
          </a:p>
        </p:txBody>
      </p:sp>
      <p:sp>
        <p:nvSpPr>
          <p:cNvPr id="6" name="Title 5"/>
          <p:cNvSpPr>
            <a:spLocks noGrp="1"/>
          </p:cNvSpPr>
          <p:nvPr>
            <p:ph type="title" idx="4294967295"/>
            <p:custDataLst>
              <p:tags r:id="rId2"/>
            </p:custDataLst>
          </p:nvPr>
        </p:nvSpPr>
        <p:spPr>
          <a:xfrm>
            <a:off x="457200" y="228600"/>
            <a:ext cx="8229600" cy="533399"/>
          </a:xfrm>
        </p:spPr>
        <p:txBody>
          <a:bodyPr>
            <a:normAutofit/>
          </a:bodyPr>
          <a:lstStyle/>
          <a:p>
            <a:r>
              <a:rPr lang="en-US" sz="2800" dirty="0" smtClean="0"/>
              <a:t>Is This Time Different?</a:t>
            </a:r>
            <a:endParaRPr lang="en-US" sz="2800" dirty="0"/>
          </a:p>
        </p:txBody>
      </p:sp>
      <p:sp>
        <p:nvSpPr>
          <p:cNvPr id="5" name="Content Placeholder 1"/>
          <p:cNvSpPr>
            <a:spLocks noGrp="1"/>
          </p:cNvSpPr>
          <p:nvPr>
            <p:ph idx="4294967295"/>
            <p:custDataLst>
              <p:tags r:id="rId3"/>
            </p:custDataLst>
          </p:nvPr>
        </p:nvSpPr>
        <p:spPr>
          <a:xfrm>
            <a:off x="685800" y="838200"/>
            <a:ext cx="7815262" cy="5562600"/>
          </a:xfrm>
          <a:ln>
            <a:noFill/>
          </a:ln>
        </p:spPr>
        <p:txBody>
          <a:bodyPr>
            <a:noAutofit/>
          </a:bodyPr>
          <a:lstStyle/>
          <a:p>
            <a:r>
              <a:rPr lang="en-US" sz="2400" dirty="0" err="1" smtClean="0"/>
              <a:t>Baumeister</a:t>
            </a:r>
            <a:r>
              <a:rPr lang="en-US" sz="2400" dirty="0" smtClean="0"/>
              <a:t>-Kilian ask “is this time is different?”</a:t>
            </a:r>
          </a:p>
          <a:p>
            <a:endParaRPr lang="en-US" sz="2400" dirty="0" smtClean="0"/>
          </a:p>
          <a:p>
            <a:r>
              <a:rPr lang="en-US" sz="2400" dirty="0" smtClean="0">
                <a:solidFill>
                  <a:srgbClr val="FF0000"/>
                </a:solidFill>
              </a:rPr>
              <a:t>Oil sector investment</a:t>
            </a:r>
            <a:r>
              <a:rPr lang="en-US" sz="2400" dirty="0" smtClean="0"/>
              <a:t>: they compare the decline in investment from 2014 to 2016 with the declines in 1986.  The recent decline was 2x greater, but so was the fall in oil prices.</a:t>
            </a:r>
          </a:p>
          <a:p>
            <a:endParaRPr lang="en-US" sz="2400" dirty="0"/>
          </a:p>
          <a:p>
            <a:r>
              <a:rPr lang="en-US" sz="2400" dirty="0" smtClean="0">
                <a:solidFill>
                  <a:srgbClr val="008000"/>
                </a:solidFill>
              </a:rPr>
              <a:t>Consumption</a:t>
            </a:r>
            <a:r>
              <a:rPr lang="en-US" sz="2400" dirty="0" smtClean="0"/>
              <a:t>: </a:t>
            </a:r>
            <a:r>
              <a:rPr lang="en-US" sz="2400" dirty="0"/>
              <a:t>t</a:t>
            </a:r>
            <a:r>
              <a:rPr lang="en-US" sz="2400" dirty="0" smtClean="0"/>
              <a:t>hey </a:t>
            </a:r>
            <a:r>
              <a:rPr lang="en-US" sz="2400" dirty="0"/>
              <a:t>estimate a dynamic relationship between consumption and gas price changes (weighted by the gasoline share of consumption) from 1970 through 2016 and use the estimates to predict real consumption due to the gas price declines starting in 2014</a:t>
            </a:r>
            <a:r>
              <a:rPr lang="en-US" sz="2400" dirty="0" smtClean="0"/>
              <a:t>.  They never test for stability of the relationship.</a:t>
            </a:r>
            <a:endParaRPr lang="en-US" sz="2400" dirty="0"/>
          </a:p>
          <a:p>
            <a:endParaRPr lang="en-US" sz="2400" dirty="0"/>
          </a:p>
        </p:txBody>
      </p:sp>
    </p:spTree>
    <p:extLst>
      <p:ext uri="{BB962C8B-B14F-4D97-AF65-F5344CB8AC3E}">
        <p14:creationId xmlns:p14="http://schemas.microsoft.com/office/powerpoint/2010/main" val="1173131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15</a:t>
            </a:fld>
            <a:endParaRPr lang="en-US"/>
          </a:p>
        </p:txBody>
      </p:sp>
      <p:sp>
        <p:nvSpPr>
          <p:cNvPr id="6" name="Title 5"/>
          <p:cNvSpPr>
            <a:spLocks noGrp="1"/>
          </p:cNvSpPr>
          <p:nvPr>
            <p:ph type="title" idx="4294967295"/>
            <p:custDataLst>
              <p:tags r:id="rId2"/>
            </p:custDataLst>
          </p:nvPr>
        </p:nvSpPr>
        <p:spPr>
          <a:xfrm>
            <a:off x="457200" y="228600"/>
            <a:ext cx="8305800" cy="762000"/>
          </a:xfrm>
        </p:spPr>
        <p:txBody>
          <a:bodyPr>
            <a:normAutofit fontScale="90000"/>
          </a:bodyPr>
          <a:lstStyle/>
          <a:p>
            <a:r>
              <a:rPr lang="en-US" sz="2800" dirty="0" smtClean="0"/>
              <a:t>Has the consumption relationship changed over time?</a:t>
            </a:r>
            <a:endParaRPr lang="en-US" sz="2800" dirty="0"/>
          </a:p>
        </p:txBody>
      </p:sp>
      <p:sp>
        <p:nvSpPr>
          <p:cNvPr id="5" name="Content Placeholder 1"/>
          <p:cNvSpPr>
            <a:spLocks noGrp="1"/>
          </p:cNvSpPr>
          <p:nvPr>
            <p:ph idx="4294967295"/>
            <p:custDataLst>
              <p:tags r:id="rId3"/>
            </p:custDataLst>
          </p:nvPr>
        </p:nvSpPr>
        <p:spPr>
          <a:xfrm>
            <a:off x="762000" y="1066800"/>
            <a:ext cx="7815262" cy="5562600"/>
          </a:xfrm>
          <a:ln>
            <a:noFill/>
          </a:ln>
        </p:spPr>
        <p:txBody>
          <a:bodyPr>
            <a:noAutofit/>
          </a:bodyPr>
          <a:lstStyle/>
          <a:p>
            <a:r>
              <a:rPr lang="en-US" sz="2000" dirty="0" smtClean="0"/>
              <a:t>I estimate their relationship with a few differences:</a:t>
            </a:r>
            <a:endParaRPr lang="en-US" sz="2000" dirty="0"/>
          </a:p>
          <a:p>
            <a:pPr marL="365760" lvl="1" indent="0">
              <a:buNone/>
            </a:pPr>
            <a:r>
              <a:rPr lang="en-US" sz="1600" dirty="0" smtClean="0"/>
              <a:t>- </a:t>
            </a:r>
            <a:r>
              <a:rPr lang="en-US" sz="1600" dirty="0"/>
              <a:t>levels of log real </a:t>
            </a:r>
            <a:r>
              <a:rPr lang="en-US" sz="1600" dirty="0" smtClean="0"/>
              <a:t>consumption rather than differences</a:t>
            </a:r>
            <a:endParaRPr lang="en-US" sz="1600" dirty="0"/>
          </a:p>
          <a:p>
            <a:pPr marL="365760" lvl="1" indent="0">
              <a:buNone/>
            </a:pPr>
            <a:r>
              <a:rPr lang="en-US" sz="1600" dirty="0"/>
              <a:t>- </a:t>
            </a:r>
            <a:r>
              <a:rPr lang="en-US" sz="1600" dirty="0" err="1"/>
              <a:t>Jorda</a:t>
            </a:r>
            <a:r>
              <a:rPr lang="en-US" sz="1600" dirty="0"/>
              <a:t> local projection</a:t>
            </a:r>
          </a:p>
          <a:p>
            <a:pPr lvl="1">
              <a:buFontTx/>
              <a:buChar char="-"/>
            </a:pPr>
            <a:r>
              <a:rPr lang="en-US" sz="1600" dirty="0"/>
              <a:t>I split the sample in </a:t>
            </a:r>
            <a:r>
              <a:rPr lang="en-US" sz="1600" dirty="0" smtClean="0"/>
              <a:t>half </a:t>
            </a:r>
            <a:r>
              <a:rPr lang="en-US" sz="1600" dirty="0"/>
              <a:t>and allow all coefficients to change </a:t>
            </a:r>
          </a:p>
          <a:p>
            <a:pPr marL="109728" indent="0">
              <a:buNone/>
            </a:pPr>
            <a:endParaRPr lang="en-US" sz="2000" dirty="0" smtClean="0"/>
          </a:p>
          <a:p>
            <a:r>
              <a:rPr lang="en-US" sz="2000" dirty="0" smtClean="0"/>
              <a:t>Effects of a </a:t>
            </a:r>
            <a:r>
              <a:rPr lang="en-US" sz="2000" dirty="0" err="1" smtClean="0"/>
              <a:t>Baumeister</a:t>
            </a:r>
            <a:r>
              <a:rPr lang="en-US" sz="2000" dirty="0" smtClean="0"/>
              <a:t>-Kilian oil shock on log real consumption – integral through month 20.</a:t>
            </a:r>
          </a:p>
          <a:p>
            <a:pPr marL="109728" indent="0">
              <a:buNone/>
            </a:pPr>
            <a:endParaRPr lang="en-US" sz="2000" dirty="0" smtClean="0"/>
          </a:p>
          <a:p>
            <a:pPr marL="109728" indent="0">
              <a:buNone/>
            </a:pPr>
            <a:endParaRPr lang="en-US" sz="2000" dirty="0"/>
          </a:p>
          <a:p>
            <a:pPr marL="109728" indent="0">
              <a:buNone/>
            </a:pPr>
            <a:endParaRPr lang="en-US" sz="2000" dirty="0" smtClean="0"/>
          </a:p>
          <a:p>
            <a:pPr marL="109728" indent="0">
              <a:buNone/>
            </a:pPr>
            <a:endParaRPr lang="en-US" sz="2000" dirty="0"/>
          </a:p>
          <a:p>
            <a:pPr marL="109728" indent="0">
              <a:buNone/>
            </a:pPr>
            <a:endParaRPr lang="en-US" sz="2000" dirty="0" smtClean="0"/>
          </a:p>
          <a:p>
            <a:pPr marL="109728" indent="0">
              <a:buNone/>
            </a:pPr>
            <a:endParaRPr lang="en-US" sz="2000" dirty="0"/>
          </a:p>
          <a:p>
            <a:pPr marL="109728" indent="0">
              <a:buNone/>
            </a:pPr>
            <a:endParaRPr lang="en-US" sz="2000" dirty="0" smtClean="0"/>
          </a:p>
          <a:p>
            <a:r>
              <a:rPr lang="en-US" sz="2000" dirty="0" smtClean="0"/>
              <a:t>P-value for test of stability is 0.000, so I overwhelmingly reject stability.</a:t>
            </a:r>
          </a:p>
          <a:p>
            <a:pPr marL="109728" indent="0">
              <a:buNone/>
            </a:pPr>
            <a:endParaRPr lang="en-US" sz="2000" dirty="0"/>
          </a:p>
          <a:p>
            <a:pPr>
              <a:buFontTx/>
              <a:buChar char="-"/>
            </a:pPr>
            <a:endParaRPr lang="en-US" sz="2000" dirty="0"/>
          </a:p>
          <a:p>
            <a:pPr>
              <a:buFontTx/>
              <a:buChar char="-"/>
            </a:pPr>
            <a:endParaRPr lang="en-US" sz="2000" dirty="0" smtClean="0"/>
          </a:p>
        </p:txBody>
      </p:sp>
      <p:graphicFrame>
        <p:nvGraphicFramePr>
          <p:cNvPr id="2" name="Table 1"/>
          <p:cNvGraphicFramePr>
            <a:graphicFrameLocks noGrp="1"/>
          </p:cNvGraphicFramePr>
          <p:nvPr>
            <p:custDataLst>
              <p:tags r:id="rId4"/>
            </p:custDataLst>
            <p:extLst>
              <p:ext uri="{D42A27DB-BD31-4B8C-83A1-F6EECF244321}">
                <p14:modId xmlns:p14="http://schemas.microsoft.com/office/powerpoint/2010/main" val="921023525"/>
              </p:ext>
            </p:extLst>
          </p:nvPr>
        </p:nvGraphicFramePr>
        <p:xfrm>
          <a:off x="1143000" y="3505200"/>
          <a:ext cx="6858000" cy="1501913"/>
        </p:xfrm>
        <a:graphic>
          <a:graphicData uri="http://schemas.openxmlformats.org/drawingml/2006/table">
            <a:tbl>
              <a:tblPr firstRow="1" bandRow="1">
                <a:tableStyleId>{5C22544A-7EE6-4342-B048-85BDC9FD1C3A}</a:tableStyleId>
              </a:tblPr>
              <a:tblGrid>
                <a:gridCol w="2914650">
                  <a:extLst>
                    <a:ext uri="{9D8B030D-6E8A-4147-A177-3AD203B41FA5}">
                      <a16:colId xmlns:a16="http://schemas.microsoft.com/office/drawing/2014/main" val="20000"/>
                    </a:ext>
                  </a:extLst>
                </a:gridCol>
                <a:gridCol w="3943350">
                  <a:extLst>
                    <a:ext uri="{9D8B030D-6E8A-4147-A177-3AD203B41FA5}">
                      <a16:colId xmlns:a16="http://schemas.microsoft.com/office/drawing/2014/main" val="20001"/>
                    </a:ext>
                  </a:extLst>
                </a:gridCol>
              </a:tblGrid>
              <a:tr h="695739">
                <a:tc>
                  <a:txBody>
                    <a:bodyPr/>
                    <a:lstStyle/>
                    <a:p>
                      <a:r>
                        <a:rPr lang="en-US" dirty="0" smtClean="0"/>
                        <a:t>Sample</a:t>
                      </a:r>
                      <a:endParaRPr lang="en-US" dirty="0"/>
                    </a:p>
                  </a:txBody>
                  <a:tcPr/>
                </a:tc>
                <a:tc>
                  <a:txBody>
                    <a:bodyPr/>
                    <a:lstStyle/>
                    <a:p>
                      <a:r>
                        <a:rPr lang="en-US" dirty="0" smtClean="0"/>
                        <a:t>Cumulative integral effect on log consumption</a:t>
                      </a:r>
                      <a:r>
                        <a:rPr lang="en-US" baseline="0" dirty="0" smtClean="0"/>
                        <a:t> </a:t>
                      </a:r>
                      <a:r>
                        <a:rPr lang="en-US" dirty="0" smtClean="0"/>
                        <a:t>through</a:t>
                      </a:r>
                      <a:r>
                        <a:rPr lang="en-US" baseline="0" dirty="0" smtClean="0"/>
                        <a:t> month 20</a:t>
                      </a:r>
                      <a:endParaRPr lang="en-US" dirty="0"/>
                    </a:p>
                  </a:txBody>
                  <a:tcPr/>
                </a:tc>
                <a:extLst>
                  <a:ext uri="{0D108BD9-81ED-4DB2-BD59-A6C34878D82A}">
                    <a16:rowId xmlns:a16="http://schemas.microsoft.com/office/drawing/2014/main" val="10000"/>
                  </a:ext>
                </a:extLst>
              </a:tr>
              <a:tr h="403087">
                <a:tc>
                  <a:txBody>
                    <a:bodyPr/>
                    <a:lstStyle/>
                    <a:p>
                      <a:r>
                        <a:rPr lang="en-US" dirty="0" smtClean="0"/>
                        <a:t>1970m2 – 1992m12</a:t>
                      </a:r>
                      <a:endParaRPr lang="en-US" dirty="0"/>
                    </a:p>
                  </a:txBody>
                  <a:tcPr/>
                </a:tc>
                <a:tc>
                  <a:txBody>
                    <a:bodyPr/>
                    <a:lstStyle/>
                    <a:p>
                      <a:r>
                        <a:rPr lang="en-US" dirty="0" smtClean="0"/>
                        <a:t>11.4</a:t>
                      </a:r>
                      <a:endParaRPr lang="en-US" dirty="0"/>
                    </a:p>
                  </a:txBody>
                  <a:tcPr/>
                </a:tc>
                <a:extLst>
                  <a:ext uri="{0D108BD9-81ED-4DB2-BD59-A6C34878D82A}">
                    <a16:rowId xmlns:a16="http://schemas.microsoft.com/office/drawing/2014/main" val="10002"/>
                  </a:ext>
                </a:extLst>
              </a:tr>
              <a:tr h="403087">
                <a:tc>
                  <a:txBody>
                    <a:bodyPr/>
                    <a:lstStyle/>
                    <a:p>
                      <a:r>
                        <a:rPr lang="en-US" dirty="0" smtClean="0"/>
                        <a:t>1993m1 – 2016m3</a:t>
                      </a:r>
                      <a:endParaRPr lang="en-US" dirty="0"/>
                    </a:p>
                  </a:txBody>
                  <a:tcPr/>
                </a:tc>
                <a:tc>
                  <a:txBody>
                    <a:bodyPr/>
                    <a:lstStyle/>
                    <a:p>
                      <a:r>
                        <a:rPr lang="en-US" dirty="0" smtClean="0"/>
                        <a:t>2.6</a:t>
                      </a:r>
                      <a:endParaRPr lang="en-US"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20166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16</a:t>
            </a:fld>
            <a:endParaRPr lang="en-US"/>
          </a:p>
        </p:txBody>
      </p:sp>
      <p:sp>
        <p:nvSpPr>
          <p:cNvPr id="6" name="Title 5"/>
          <p:cNvSpPr>
            <a:spLocks noGrp="1"/>
          </p:cNvSpPr>
          <p:nvPr>
            <p:ph type="title" idx="4294967295"/>
            <p:custDataLst>
              <p:tags r:id="rId2"/>
            </p:custDataLst>
          </p:nvPr>
        </p:nvSpPr>
        <p:spPr>
          <a:xfrm>
            <a:off x="1371600" y="1447800"/>
            <a:ext cx="7315200" cy="2133600"/>
          </a:xfrm>
        </p:spPr>
        <p:txBody>
          <a:bodyPr>
            <a:normAutofit fontScale="90000"/>
          </a:bodyPr>
          <a:lstStyle/>
          <a:p>
            <a:pPr>
              <a:lnSpc>
                <a:spcPct val="150000"/>
              </a:lnSpc>
            </a:pPr>
            <a:r>
              <a:rPr lang="en-US" sz="3200" dirty="0" smtClean="0"/>
              <a:t>Why we should expect the effects of oil prices on the economy to change over time. </a:t>
            </a:r>
            <a:endParaRPr lang="en-US" sz="3200" dirty="0"/>
          </a:p>
        </p:txBody>
      </p:sp>
    </p:spTree>
    <p:extLst>
      <p:ext uri="{BB962C8B-B14F-4D97-AF65-F5344CB8AC3E}">
        <p14:creationId xmlns:p14="http://schemas.microsoft.com/office/powerpoint/2010/main" val="18498974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727A59-F01E-43BC-BF0A-5533339D486C}" type="slidenum">
              <a:rPr kumimoji="0" lang="en-US" sz="1000" b="0" i="0" u="none" strike="noStrike" kern="1200" cap="none" spc="0" normalizeH="0" baseline="0" noProof="0" smtClean="0">
                <a:ln>
                  <a:noFill/>
                </a:ln>
                <a:solidFill>
                  <a:srgbClr val="073E87"/>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000" b="0" i="0" u="none" strike="noStrike" kern="1200" cap="none" spc="0" normalizeH="0" baseline="0" noProof="0">
              <a:ln>
                <a:noFill/>
              </a:ln>
              <a:solidFill>
                <a:srgbClr val="073E87"/>
              </a:solidFill>
              <a:effectLst/>
              <a:uLnTx/>
              <a:uFillTx/>
              <a:latin typeface="Lucida Sans Unicode"/>
              <a:ea typeface="+mn-ea"/>
              <a:cs typeface="+mn-cs"/>
            </a:endParaRPr>
          </a:p>
        </p:txBody>
      </p:sp>
      <p:sp>
        <p:nvSpPr>
          <p:cNvPr id="4" name="TextBox 3"/>
          <p:cNvSpPr txBox="1"/>
          <p:nvPr>
            <p:custDataLst>
              <p:tags r:id="rId2"/>
            </p:custDataLst>
          </p:nvPr>
        </p:nvSpPr>
        <p:spPr>
          <a:xfrm>
            <a:off x="1676400" y="1502121"/>
            <a:ext cx="5791200"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Lucida Sans Unicode"/>
                <a:ea typeface="+mn-ea"/>
                <a:cs typeface="+mn-cs"/>
              </a:rPr>
              <a:t>Log Real Gas Prices (CPI)</a:t>
            </a:r>
            <a:endParaRPr kumimoji="0" lang="en-US" sz="2400" b="0" i="0" u="none" strike="noStrike" kern="1200" cap="none" spc="0" normalizeH="0" baseline="0" noProof="0" dirty="0">
              <a:ln>
                <a:noFill/>
              </a:ln>
              <a:solidFill>
                <a:prstClr val="black"/>
              </a:solidFill>
              <a:effectLst/>
              <a:uLnTx/>
              <a:uFillTx/>
              <a:latin typeface="Lucida Sans Unicode"/>
              <a:ea typeface="+mn-ea"/>
              <a:cs typeface="+mn-cs"/>
            </a:endParaRPr>
          </a:p>
        </p:txBody>
      </p:sp>
      <p:pic>
        <p:nvPicPr>
          <p:cNvPr id="6152" name="Picture 8"/>
          <p:cNvPicPr>
            <a:picLocks noChangeAspect="1" noChangeArrowheads="1"/>
          </p:cNvPicPr>
          <p:nvPr>
            <p:custDataLst>
              <p:tags r:id="rId3"/>
            </p:custDataLst>
          </p:nvPr>
        </p:nvPicPr>
        <p:blipFill>
          <a:blip r:embed="rId5" cstate="print">
            <a:extLst>
              <a:ext uri="{28A0092B-C50C-407E-A947-70E740481C1C}">
                <a14:useLocalDpi xmlns:a14="http://schemas.microsoft.com/office/drawing/2010/main" val="0"/>
              </a:ext>
            </a:extLst>
          </a:blip>
          <a:srcRect/>
          <a:stretch>
            <a:fillRect/>
          </a:stretch>
        </p:blipFill>
        <p:spPr bwMode="auto">
          <a:xfrm>
            <a:off x="608411" y="1981200"/>
            <a:ext cx="777375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442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EB727A59-F01E-43BC-BF0A-5533339D486C}" type="slidenum">
              <a:rPr lang="en-US" smtClean="0">
                <a:solidFill>
                  <a:srgbClr val="073E87"/>
                </a:solidFill>
              </a:rPr>
              <a:pPr/>
              <a:t>18</a:t>
            </a:fld>
            <a:endParaRPr lang="en-US">
              <a:solidFill>
                <a:srgbClr val="073E87"/>
              </a:solidFill>
            </a:endParaRPr>
          </a:p>
        </p:txBody>
      </p:sp>
      <p:pic>
        <p:nvPicPr>
          <p:cNvPr id="4" name="FRED Graph Chart" descr="FRED Graph">
            <a:hlinkClick r:id="rId5" tooltip="View this chart in your browser. "/>
          </p:cNvPr>
          <p:cNvPicPr>
            <a:picLocks noChangeAspect="1"/>
          </p:cNvPicPr>
          <p:nvPr>
            <p:custDataLst>
              <p:tags r:id="rId2"/>
            </p:custDataLst>
          </p:nvPr>
        </p:nvPicPr>
        <p:blipFill>
          <a:blip r:embed="rId6"/>
          <a:stretch>
            <a:fillRect/>
          </a:stretch>
        </p:blipFill>
        <p:spPr>
          <a:xfrm>
            <a:off x="685800" y="1143000"/>
            <a:ext cx="7448550" cy="5000184"/>
          </a:xfrm>
          <a:prstGeom prst="rect">
            <a:avLst/>
          </a:prstGeom>
        </p:spPr>
      </p:pic>
      <p:sp>
        <p:nvSpPr>
          <p:cNvPr id="10" name="TextBox 9"/>
          <p:cNvSpPr txBox="1"/>
          <p:nvPr>
            <p:custDataLst>
              <p:tags r:id="rId3"/>
            </p:custDataLst>
          </p:nvPr>
        </p:nvSpPr>
        <p:spPr>
          <a:xfrm>
            <a:off x="304800" y="457200"/>
            <a:ext cx="8458200" cy="461665"/>
          </a:xfrm>
          <a:prstGeom prst="rect">
            <a:avLst/>
          </a:prstGeom>
          <a:noFill/>
        </p:spPr>
        <p:txBody>
          <a:bodyPr wrap="square" rtlCol="0">
            <a:spAutoFit/>
          </a:bodyPr>
          <a:lstStyle/>
          <a:p>
            <a:r>
              <a:rPr lang="en-US" sz="2400" dirty="0" smtClean="0"/>
              <a:t>1.  The terms of trade effects were bigger in the 1970s.</a:t>
            </a:r>
            <a:endParaRPr lang="en-US" sz="2400" dirty="0"/>
          </a:p>
        </p:txBody>
      </p:sp>
    </p:spTree>
    <p:extLst>
      <p:ext uri="{BB962C8B-B14F-4D97-AF65-F5344CB8AC3E}">
        <p14:creationId xmlns:p14="http://schemas.microsoft.com/office/powerpoint/2010/main" val="29637946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EB727A59-F01E-43BC-BF0A-5533339D486C}" type="slidenum">
              <a:rPr lang="en-US" smtClean="0">
                <a:solidFill>
                  <a:srgbClr val="073E87"/>
                </a:solidFill>
              </a:rPr>
              <a:pPr/>
              <a:t>19</a:t>
            </a:fld>
            <a:endParaRPr lang="en-US">
              <a:solidFill>
                <a:srgbClr val="073E87"/>
              </a:solidFill>
            </a:endParaRPr>
          </a:p>
        </p:txBody>
      </p:sp>
      <p:sp>
        <p:nvSpPr>
          <p:cNvPr id="4" name="TextBox 3"/>
          <p:cNvSpPr txBox="1"/>
          <p:nvPr>
            <p:custDataLst>
              <p:tags r:id="rId2"/>
            </p:custDataLst>
          </p:nvPr>
        </p:nvSpPr>
        <p:spPr>
          <a:xfrm>
            <a:off x="1676400" y="1502121"/>
            <a:ext cx="5791200" cy="461665"/>
          </a:xfrm>
          <a:prstGeom prst="rect">
            <a:avLst/>
          </a:prstGeom>
          <a:noFill/>
        </p:spPr>
        <p:txBody>
          <a:bodyPr wrap="square" rtlCol="0">
            <a:spAutoFit/>
          </a:bodyPr>
          <a:lstStyle/>
          <a:p>
            <a:pPr algn="ctr"/>
            <a:r>
              <a:rPr lang="en-US" sz="2400" dirty="0" smtClean="0"/>
              <a:t>Log Real Gas Prices (CPI)</a:t>
            </a:r>
            <a:endParaRPr lang="en-US" sz="2400" dirty="0"/>
          </a:p>
        </p:txBody>
      </p:sp>
      <p:pic>
        <p:nvPicPr>
          <p:cNvPr id="6152" name="Picture 8"/>
          <p:cNvPicPr>
            <a:picLocks noChangeAspect="1" noChangeArrowheads="1"/>
          </p:cNvPicPr>
          <p:nvPr>
            <p:custDataLst>
              <p:tags r:id="rId3"/>
            </p:custDataLst>
          </p:nvPr>
        </p:nvPicPr>
        <p:blipFill>
          <a:blip r:embed="rId6" cstate="print">
            <a:extLst>
              <a:ext uri="{28A0092B-C50C-407E-A947-70E740481C1C}">
                <a14:useLocalDpi xmlns:a14="http://schemas.microsoft.com/office/drawing/2010/main" val="0"/>
              </a:ext>
            </a:extLst>
          </a:blip>
          <a:srcRect/>
          <a:stretch>
            <a:fillRect/>
          </a:stretch>
        </p:blipFill>
        <p:spPr bwMode="auto">
          <a:xfrm>
            <a:off x="608411" y="1981200"/>
            <a:ext cx="777375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5"/>
          <p:cNvSpPr txBox="1">
            <a:spLocks/>
          </p:cNvSpPr>
          <p:nvPr>
            <p:custDataLst>
              <p:tags r:id="rId4"/>
            </p:custDataLst>
          </p:nvPr>
        </p:nvSpPr>
        <p:spPr>
          <a:xfrm>
            <a:off x="914400" y="228600"/>
            <a:ext cx="7315200" cy="1295400"/>
          </a:xfrm>
          <a:prstGeom prst="rect">
            <a:avLst/>
          </a:prstGeom>
        </p:spPr>
        <p:txBody>
          <a:bodyPr vert="horz" anchor="ctr">
            <a:normAutofit fontScale="97500"/>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nSpc>
                <a:spcPct val="110000"/>
              </a:lnSpc>
            </a:pPr>
            <a:r>
              <a:rPr lang="en-US" sz="2400" dirty="0" smtClean="0"/>
              <a:t>2.  The shocks of the 1970s were accompanied by price controls and rationing.</a:t>
            </a:r>
            <a:endParaRPr lang="en-US" sz="2400" dirty="0"/>
          </a:p>
        </p:txBody>
      </p:sp>
    </p:spTree>
    <p:extLst>
      <p:ext uri="{BB962C8B-B14F-4D97-AF65-F5344CB8AC3E}">
        <p14:creationId xmlns:p14="http://schemas.microsoft.com/office/powerpoint/2010/main" val="654990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2</a:t>
            </a:fld>
            <a:endParaRPr lang="en-US"/>
          </a:p>
        </p:txBody>
      </p:sp>
      <p:sp>
        <p:nvSpPr>
          <p:cNvPr id="6" name="Title 5"/>
          <p:cNvSpPr>
            <a:spLocks noGrp="1"/>
          </p:cNvSpPr>
          <p:nvPr>
            <p:ph type="title" idx="4294967295"/>
            <p:custDataLst>
              <p:tags r:id="rId2"/>
            </p:custDataLst>
          </p:nvPr>
        </p:nvSpPr>
        <p:spPr>
          <a:xfrm>
            <a:off x="457200" y="228600"/>
            <a:ext cx="8229600" cy="838200"/>
          </a:xfrm>
        </p:spPr>
        <p:txBody>
          <a:bodyPr>
            <a:normAutofit/>
          </a:bodyPr>
          <a:lstStyle/>
          <a:p>
            <a:r>
              <a:rPr lang="en-US" sz="2800" dirty="0" smtClean="0"/>
              <a:t>Summary</a:t>
            </a:r>
            <a:endParaRPr lang="en-US" sz="2800" dirty="0"/>
          </a:p>
        </p:txBody>
      </p:sp>
      <p:sp>
        <p:nvSpPr>
          <p:cNvPr id="5" name="Content Placeholder 1"/>
          <p:cNvSpPr>
            <a:spLocks noGrp="1"/>
          </p:cNvSpPr>
          <p:nvPr>
            <p:ph idx="4294967295"/>
            <p:custDataLst>
              <p:tags r:id="rId3"/>
            </p:custDataLst>
          </p:nvPr>
        </p:nvSpPr>
        <p:spPr>
          <a:xfrm>
            <a:off x="664368" y="990600"/>
            <a:ext cx="8174831" cy="5410200"/>
          </a:xfrm>
          <a:ln>
            <a:noFill/>
          </a:ln>
        </p:spPr>
        <p:txBody>
          <a:bodyPr>
            <a:noAutofit/>
          </a:bodyPr>
          <a:lstStyle/>
          <a:p>
            <a:r>
              <a:rPr lang="en-US" sz="2000" dirty="0" smtClean="0"/>
              <a:t>Very interesting, in-depth analysis of the effects of the </a:t>
            </a:r>
            <a:r>
              <a:rPr lang="en-US" sz="2000" dirty="0" smtClean="0">
                <a:solidFill>
                  <a:srgbClr val="FF0000"/>
                </a:solidFill>
              </a:rPr>
              <a:t>recent oil price decrease </a:t>
            </a:r>
            <a:r>
              <a:rPr lang="en-US" sz="2000" dirty="0" smtClean="0"/>
              <a:t>on the U.S. economy.</a:t>
            </a:r>
          </a:p>
          <a:p>
            <a:pPr marL="109728" indent="0">
              <a:buNone/>
            </a:pPr>
            <a:endParaRPr lang="en-US" sz="2000" dirty="0"/>
          </a:p>
          <a:p>
            <a:r>
              <a:rPr lang="en-US" sz="2000" dirty="0" smtClean="0"/>
              <a:t>Informative </a:t>
            </a:r>
            <a:r>
              <a:rPr lang="en-US" sz="2000" dirty="0" smtClean="0">
                <a:solidFill>
                  <a:srgbClr val="FF0000"/>
                </a:solidFill>
              </a:rPr>
              <a:t>case study analyses</a:t>
            </a:r>
            <a:r>
              <a:rPr lang="en-US" sz="2000" dirty="0" smtClean="0"/>
              <a:t>, comparing effects to 1986, across states, and across categories of expenditures.</a:t>
            </a:r>
          </a:p>
          <a:p>
            <a:endParaRPr lang="en-US" sz="2000" dirty="0"/>
          </a:p>
          <a:p>
            <a:r>
              <a:rPr lang="en-US" sz="2000" dirty="0"/>
              <a:t>O</a:t>
            </a:r>
            <a:r>
              <a:rPr lang="en-US" sz="2000" dirty="0" smtClean="0"/>
              <a:t>ne econometric equation for consumption.</a:t>
            </a:r>
          </a:p>
          <a:p>
            <a:endParaRPr lang="en-US" sz="2000" dirty="0"/>
          </a:p>
          <a:p>
            <a:r>
              <a:rPr lang="en-US" sz="2000" dirty="0" smtClean="0"/>
              <a:t>Findings:</a:t>
            </a:r>
          </a:p>
          <a:p>
            <a:endParaRPr lang="en-US" sz="2000" dirty="0"/>
          </a:p>
          <a:p>
            <a:pPr marL="708660" lvl="1" indent="-342900">
              <a:buFontTx/>
              <a:buChar char="-"/>
            </a:pPr>
            <a:r>
              <a:rPr lang="en-US" sz="2000" dirty="0" smtClean="0"/>
              <a:t>↑ </a:t>
            </a:r>
            <a:r>
              <a:rPr lang="en-US" sz="2000" dirty="0"/>
              <a:t>consumption.</a:t>
            </a:r>
          </a:p>
          <a:p>
            <a:pPr marL="708660" lvl="1" indent="-342900">
              <a:buFontTx/>
              <a:buChar char="-"/>
            </a:pPr>
            <a:r>
              <a:rPr lang="en-US" sz="2000" dirty="0" smtClean="0"/>
              <a:t>↓ investment, with oil-extraction investment plummeting.</a:t>
            </a:r>
          </a:p>
          <a:p>
            <a:pPr marL="708660" lvl="1" indent="-342900">
              <a:buFontTx/>
              <a:buChar char="-"/>
            </a:pPr>
            <a:r>
              <a:rPr lang="en-US" sz="2000" dirty="0" smtClean="0"/>
              <a:t>No evidence for other channels, such as uncertainty channel, cost channel, etc.</a:t>
            </a:r>
          </a:p>
          <a:p>
            <a:pPr marL="708660" lvl="1" indent="-342900">
              <a:buFontTx/>
              <a:buChar char="-"/>
            </a:pPr>
            <a:r>
              <a:rPr lang="en-US" sz="2000" dirty="0" smtClean="0"/>
              <a:t>net effect on GDP was near 0.</a:t>
            </a:r>
          </a:p>
        </p:txBody>
      </p:sp>
    </p:spTree>
    <p:extLst>
      <p:ext uri="{BB962C8B-B14F-4D97-AF65-F5344CB8AC3E}">
        <p14:creationId xmlns:p14="http://schemas.microsoft.com/office/powerpoint/2010/main" val="2781335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EB727A59-F01E-43BC-BF0A-5533339D486C}" type="slidenum">
              <a:rPr lang="en-US" smtClean="0">
                <a:solidFill>
                  <a:srgbClr val="073E87"/>
                </a:solidFill>
              </a:rPr>
              <a:pPr/>
              <a:t>20</a:t>
            </a:fld>
            <a:endParaRPr lang="en-US">
              <a:solidFill>
                <a:srgbClr val="073E87"/>
              </a:solidFill>
            </a:endParaRPr>
          </a:p>
        </p:txBody>
      </p:sp>
      <p:sp>
        <p:nvSpPr>
          <p:cNvPr id="4" name="TextBox 3"/>
          <p:cNvSpPr txBox="1"/>
          <p:nvPr>
            <p:custDataLst>
              <p:tags r:id="rId2"/>
            </p:custDataLst>
          </p:nvPr>
        </p:nvSpPr>
        <p:spPr>
          <a:xfrm>
            <a:off x="1600200" y="550752"/>
            <a:ext cx="5791200" cy="461665"/>
          </a:xfrm>
          <a:prstGeom prst="rect">
            <a:avLst/>
          </a:prstGeom>
          <a:noFill/>
        </p:spPr>
        <p:txBody>
          <a:bodyPr wrap="square" rtlCol="0">
            <a:spAutoFit/>
          </a:bodyPr>
          <a:lstStyle/>
          <a:p>
            <a:pPr algn="ctr"/>
            <a:r>
              <a:rPr lang="en-US" sz="2400" dirty="0" smtClean="0"/>
              <a:t>Augmented Log Real Gas Prices (CPI)</a:t>
            </a:r>
            <a:endParaRPr lang="en-US" sz="2400" dirty="0"/>
          </a:p>
        </p:txBody>
      </p:sp>
      <p:sp>
        <p:nvSpPr>
          <p:cNvPr id="10" name="TextBox 9"/>
          <p:cNvSpPr txBox="1"/>
          <p:nvPr>
            <p:custDataLst>
              <p:tags r:id="rId3"/>
            </p:custDataLst>
          </p:nvPr>
        </p:nvSpPr>
        <p:spPr>
          <a:xfrm>
            <a:off x="990600" y="5867400"/>
            <a:ext cx="5791200" cy="461665"/>
          </a:xfrm>
          <a:prstGeom prst="rect">
            <a:avLst/>
          </a:prstGeom>
          <a:noFill/>
        </p:spPr>
        <p:txBody>
          <a:bodyPr wrap="square" rtlCol="0">
            <a:spAutoFit/>
          </a:bodyPr>
          <a:lstStyle/>
          <a:p>
            <a:r>
              <a:rPr lang="en-US" sz="2400" dirty="0" smtClean="0"/>
              <a:t>Based on Ramey-Vine (2011)</a:t>
            </a:r>
            <a:endParaRPr lang="en-US" sz="2400" dirty="0"/>
          </a:p>
        </p:txBody>
      </p:sp>
      <p:pic>
        <p:nvPicPr>
          <p:cNvPr id="6151" name="Picture 7"/>
          <p:cNvPicPr>
            <a:picLocks noChangeAspect="1" noChangeArrowheads="1"/>
          </p:cNvPicPr>
          <p:nvPr>
            <p:custDataLst>
              <p:tags r:id="rId4"/>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533400" y="1227148"/>
            <a:ext cx="7628249" cy="4411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custDataLst>
              <p:tags r:id="rId5"/>
            </p:custDataLst>
          </p:nvPr>
        </p:nvSpPr>
        <p:spPr>
          <a:xfrm>
            <a:off x="2447076" y="1143000"/>
            <a:ext cx="4724400" cy="369332"/>
          </a:xfrm>
          <a:prstGeom prst="rect">
            <a:avLst/>
          </a:prstGeom>
          <a:noFill/>
        </p:spPr>
        <p:txBody>
          <a:bodyPr wrap="square" rtlCol="0">
            <a:spAutoFit/>
          </a:bodyPr>
          <a:lstStyle/>
          <a:p>
            <a:r>
              <a:rPr lang="en-US" dirty="0" smtClean="0"/>
              <a:t>with shadow cost of waiting in gas lines</a:t>
            </a:r>
            <a:endParaRPr lang="en-US" dirty="0"/>
          </a:p>
        </p:txBody>
      </p:sp>
      <p:cxnSp>
        <p:nvCxnSpPr>
          <p:cNvPr id="7" name="Straight Arrow Connector 6"/>
          <p:cNvCxnSpPr/>
          <p:nvPr>
            <p:custDataLst>
              <p:tags r:id="rId6"/>
            </p:custDataLst>
          </p:nvPr>
        </p:nvCxnSpPr>
        <p:spPr>
          <a:xfrm flipH="1">
            <a:off x="1943100" y="1591199"/>
            <a:ext cx="533400" cy="311941"/>
          </a:xfrm>
          <a:prstGeom prst="straightConnector1">
            <a:avLst/>
          </a:prstGeom>
          <a:ln w="15875">
            <a:solidFill>
              <a:srgbClr val="008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custDataLst>
              <p:tags r:id="rId7"/>
            </p:custDataLst>
          </p:nvPr>
        </p:nvCxnSpPr>
        <p:spPr>
          <a:xfrm flipH="1">
            <a:off x="2590800" y="1559512"/>
            <a:ext cx="152400" cy="613320"/>
          </a:xfrm>
          <a:prstGeom prst="straightConnector1">
            <a:avLst/>
          </a:prstGeom>
          <a:ln w="15875">
            <a:solidFill>
              <a:srgbClr val="008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31895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21</a:t>
            </a:fld>
            <a:endParaRPr lang="en-US"/>
          </a:p>
        </p:txBody>
      </p:sp>
      <p:sp>
        <p:nvSpPr>
          <p:cNvPr id="6" name="Title 5"/>
          <p:cNvSpPr>
            <a:spLocks noGrp="1"/>
          </p:cNvSpPr>
          <p:nvPr>
            <p:ph type="title" idx="4294967295"/>
            <p:custDataLst>
              <p:tags r:id="rId2"/>
            </p:custDataLst>
          </p:nvPr>
        </p:nvSpPr>
        <p:spPr>
          <a:xfrm>
            <a:off x="457200" y="228600"/>
            <a:ext cx="8229600" cy="533399"/>
          </a:xfrm>
        </p:spPr>
        <p:txBody>
          <a:bodyPr>
            <a:normAutofit/>
          </a:bodyPr>
          <a:lstStyle/>
          <a:p>
            <a:r>
              <a:rPr lang="en-US" sz="2800" dirty="0" smtClean="0"/>
              <a:t>3.  Effects of U.S. shale revolution</a:t>
            </a:r>
            <a:endParaRPr lang="en-US" sz="2800" dirty="0"/>
          </a:p>
        </p:txBody>
      </p:sp>
      <p:sp>
        <p:nvSpPr>
          <p:cNvPr id="5" name="Content Placeholder 1"/>
          <p:cNvSpPr>
            <a:spLocks noGrp="1"/>
          </p:cNvSpPr>
          <p:nvPr>
            <p:ph idx="4294967295"/>
            <p:custDataLst>
              <p:tags r:id="rId3"/>
            </p:custDataLst>
          </p:nvPr>
        </p:nvSpPr>
        <p:spPr>
          <a:xfrm>
            <a:off x="762000" y="1219200"/>
            <a:ext cx="7815262" cy="4724400"/>
          </a:xfrm>
          <a:ln>
            <a:noFill/>
          </a:ln>
        </p:spPr>
        <p:txBody>
          <a:bodyPr>
            <a:noAutofit/>
          </a:bodyPr>
          <a:lstStyle/>
          <a:p>
            <a:pPr>
              <a:lnSpc>
                <a:spcPct val="150000"/>
              </a:lnSpc>
            </a:pPr>
            <a:r>
              <a:rPr lang="en-US" sz="2400" dirty="0" smtClean="0"/>
              <a:t>Recall that the theoretical simulations implied a very different effect of oil price changes depending on </a:t>
            </a:r>
            <a:r>
              <a:rPr lang="en-US" sz="2400" dirty="0" smtClean="0">
                <a:solidFill>
                  <a:srgbClr val="FF0000"/>
                </a:solidFill>
              </a:rPr>
              <a:t>whether a country was a net importer or exporter.</a:t>
            </a:r>
          </a:p>
          <a:p>
            <a:pPr>
              <a:lnSpc>
                <a:spcPct val="150000"/>
              </a:lnSpc>
            </a:pPr>
            <a:endParaRPr lang="en-US" sz="2400" dirty="0"/>
          </a:p>
          <a:p>
            <a:pPr>
              <a:lnSpc>
                <a:spcPct val="150000"/>
              </a:lnSpc>
            </a:pPr>
            <a:endParaRPr lang="en-US" sz="2400" dirty="0" smtClean="0"/>
          </a:p>
          <a:p>
            <a:pPr>
              <a:lnSpc>
                <a:spcPct val="150000"/>
              </a:lnSpc>
            </a:pPr>
            <a:r>
              <a:rPr lang="en-US" sz="2400" dirty="0" smtClean="0"/>
              <a:t>The natural question is: how has fracking changed the U.S. status?</a:t>
            </a:r>
          </a:p>
        </p:txBody>
      </p:sp>
    </p:spTree>
    <p:extLst>
      <p:ext uri="{BB962C8B-B14F-4D97-AF65-F5344CB8AC3E}">
        <p14:creationId xmlns:p14="http://schemas.microsoft.com/office/powerpoint/2010/main" val="1612105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EB727A59-F01E-43BC-BF0A-5533339D486C}" type="slidenum">
              <a:rPr lang="en-US" smtClean="0">
                <a:solidFill>
                  <a:srgbClr val="073E87"/>
                </a:solidFill>
              </a:rPr>
              <a:pPr/>
              <a:t>22</a:t>
            </a:fld>
            <a:endParaRPr lang="en-US">
              <a:solidFill>
                <a:srgbClr val="073E87"/>
              </a:solidFill>
            </a:endParaRPr>
          </a:p>
        </p:txBody>
      </p:sp>
      <p:pic>
        <p:nvPicPr>
          <p:cNvPr id="2050" name="Picture 2"/>
          <p:cNvPicPr>
            <a:picLocks noChangeAspect="1" noChangeArrowheads="1"/>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auto">
          <a:xfrm>
            <a:off x="457200" y="1981200"/>
            <a:ext cx="8386012" cy="31935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custDataLst>
              <p:tags r:id="rId3"/>
            </p:custDataLst>
          </p:nvPr>
        </p:nvSpPr>
        <p:spPr>
          <a:xfrm>
            <a:off x="762000" y="381000"/>
            <a:ext cx="7467600" cy="400110"/>
          </a:xfrm>
          <a:prstGeom prst="rect">
            <a:avLst/>
          </a:prstGeom>
          <a:noFill/>
        </p:spPr>
        <p:txBody>
          <a:bodyPr wrap="square" rtlCol="0">
            <a:spAutoFit/>
          </a:bodyPr>
          <a:lstStyle/>
          <a:p>
            <a:pPr algn="ctr"/>
            <a:r>
              <a:rPr lang="en-US" sz="2000" dirty="0" smtClean="0"/>
              <a:t>Petroleum: Net Imports Percent of U.S. Consumption</a:t>
            </a:r>
            <a:endParaRPr lang="en-US" sz="2000" dirty="0"/>
          </a:p>
        </p:txBody>
      </p:sp>
      <p:sp>
        <p:nvSpPr>
          <p:cNvPr id="5" name="TextBox 4"/>
          <p:cNvSpPr txBox="1"/>
          <p:nvPr>
            <p:custDataLst>
              <p:tags r:id="rId4"/>
            </p:custDataLst>
          </p:nvPr>
        </p:nvSpPr>
        <p:spPr>
          <a:xfrm>
            <a:off x="3505200" y="5986046"/>
            <a:ext cx="4724400" cy="338554"/>
          </a:xfrm>
          <a:prstGeom prst="rect">
            <a:avLst/>
          </a:prstGeom>
          <a:noFill/>
        </p:spPr>
        <p:txBody>
          <a:bodyPr wrap="square" rtlCol="0">
            <a:spAutoFit/>
          </a:bodyPr>
          <a:lstStyle/>
          <a:p>
            <a:r>
              <a:rPr lang="en-US" sz="1600" dirty="0" smtClean="0"/>
              <a:t>From Monthly Energy Review, Aug. 2016</a:t>
            </a:r>
            <a:endParaRPr lang="en-US" sz="1600" dirty="0"/>
          </a:p>
        </p:txBody>
      </p:sp>
    </p:spTree>
    <p:extLst>
      <p:ext uri="{BB962C8B-B14F-4D97-AF65-F5344CB8AC3E}">
        <p14:creationId xmlns:p14="http://schemas.microsoft.com/office/powerpoint/2010/main" val="38387616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23</a:t>
            </a:fld>
            <a:endParaRPr lang="en-US"/>
          </a:p>
        </p:txBody>
      </p:sp>
      <p:sp>
        <p:nvSpPr>
          <p:cNvPr id="6" name="Title 5"/>
          <p:cNvSpPr>
            <a:spLocks noGrp="1"/>
          </p:cNvSpPr>
          <p:nvPr>
            <p:ph type="title" idx="4294967295"/>
            <p:custDataLst>
              <p:tags r:id="rId2"/>
            </p:custDataLst>
          </p:nvPr>
        </p:nvSpPr>
        <p:spPr>
          <a:xfrm>
            <a:off x="457200" y="228600"/>
            <a:ext cx="8229600" cy="533399"/>
          </a:xfrm>
        </p:spPr>
        <p:txBody>
          <a:bodyPr>
            <a:normAutofit/>
          </a:bodyPr>
          <a:lstStyle/>
          <a:p>
            <a:r>
              <a:rPr lang="en-US" sz="2800" dirty="0" smtClean="0"/>
              <a:t>Labor and investment effects</a:t>
            </a:r>
            <a:endParaRPr lang="en-US" sz="2800" dirty="0"/>
          </a:p>
        </p:txBody>
      </p:sp>
      <p:sp>
        <p:nvSpPr>
          <p:cNvPr id="5" name="Content Placeholder 1"/>
          <p:cNvSpPr>
            <a:spLocks noGrp="1"/>
          </p:cNvSpPr>
          <p:nvPr>
            <p:ph idx="4294967295"/>
            <p:custDataLst>
              <p:tags r:id="rId3"/>
            </p:custDataLst>
          </p:nvPr>
        </p:nvSpPr>
        <p:spPr>
          <a:xfrm>
            <a:off x="609600" y="1066800"/>
            <a:ext cx="7967662" cy="5562600"/>
          </a:xfrm>
          <a:ln>
            <a:noFill/>
          </a:ln>
        </p:spPr>
        <p:txBody>
          <a:bodyPr>
            <a:noAutofit/>
          </a:bodyPr>
          <a:lstStyle/>
          <a:p>
            <a:r>
              <a:rPr lang="en-US" sz="2400" dirty="0" smtClean="0"/>
              <a:t>BK find </a:t>
            </a:r>
            <a:r>
              <a:rPr lang="en-US" sz="2400" dirty="0" smtClean="0">
                <a:solidFill>
                  <a:srgbClr val="008000"/>
                </a:solidFill>
              </a:rPr>
              <a:t>no effects on unemployment</a:t>
            </a:r>
            <a:r>
              <a:rPr lang="en-US" sz="2400" dirty="0" smtClean="0"/>
              <a:t>, even by region, but </a:t>
            </a:r>
            <a:r>
              <a:rPr lang="en-US" sz="2400" dirty="0" smtClean="0">
                <a:solidFill>
                  <a:srgbClr val="FF0000"/>
                </a:solidFill>
              </a:rPr>
              <a:t>large negative effects on investment</a:t>
            </a:r>
            <a:r>
              <a:rPr lang="en-US" sz="2400" dirty="0" smtClean="0"/>
              <a:t>, driven by the collapse of investment in oil the sector.</a:t>
            </a:r>
          </a:p>
          <a:p>
            <a:endParaRPr lang="en-US" sz="2400" dirty="0"/>
          </a:p>
          <a:p>
            <a:r>
              <a:rPr lang="en-US" sz="2400" dirty="0" smtClean="0"/>
              <a:t>We would expect these kinds of results because oil is a low labor share, high capital share sector.</a:t>
            </a:r>
          </a:p>
          <a:p>
            <a:endParaRPr lang="en-US" sz="2400" dirty="0"/>
          </a:p>
          <a:p>
            <a:pPr marL="109728" indent="0">
              <a:buNone/>
            </a:pPr>
            <a:endParaRPr lang="en-US" sz="2400" dirty="0" smtClean="0"/>
          </a:p>
        </p:txBody>
      </p:sp>
      <p:graphicFrame>
        <p:nvGraphicFramePr>
          <p:cNvPr id="2" name="Table 1"/>
          <p:cNvGraphicFramePr>
            <a:graphicFrameLocks noGrp="1"/>
          </p:cNvGraphicFramePr>
          <p:nvPr>
            <p:custDataLst>
              <p:tags r:id="rId4"/>
            </p:custDataLst>
            <p:extLst>
              <p:ext uri="{D42A27DB-BD31-4B8C-83A1-F6EECF244321}">
                <p14:modId xmlns:p14="http://schemas.microsoft.com/office/powerpoint/2010/main" val="1999880150"/>
              </p:ext>
            </p:extLst>
          </p:nvPr>
        </p:nvGraphicFramePr>
        <p:xfrm>
          <a:off x="1066800" y="4038600"/>
          <a:ext cx="6934200" cy="2103120"/>
        </p:xfrm>
        <a:graphic>
          <a:graphicData uri="http://schemas.openxmlformats.org/drawingml/2006/table">
            <a:tbl>
              <a:tblPr firstRow="1" bandRow="1">
                <a:tableStyleId>{5C22544A-7EE6-4342-B048-85BDC9FD1C3A}</a:tableStyleId>
              </a:tblPr>
              <a:tblGrid>
                <a:gridCol w="2311400">
                  <a:extLst>
                    <a:ext uri="{9D8B030D-6E8A-4147-A177-3AD203B41FA5}">
                      <a16:colId xmlns:a16="http://schemas.microsoft.com/office/drawing/2014/main" val="20000"/>
                    </a:ext>
                  </a:extLst>
                </a:gridCol>
                <a:gridCol w="2311400">
                  <a:extLst>
                    <a:ext uri="{9D8B030D-6E8A-4147-A177-3AD203B41FA5}">
                      <a16:colId xmlns:a16="http://schemas.microsoft.com/office/drawing/2014/main" val="20001"/>
                    </a:ext>
                  </a:extLst>
                </a:gridCol>
                <a:gridCol w="2311400">
                  <a:extLst>
                    <a:ext uri="{9D8B030D-6E8A-4147-A177-3AD203B41FA5}">
                      <a16:colId xmlns:a16="http://schemas.microsoft.com/office/drawing/2014/main" val="20002"/>
                    </a:ext>
                  </a:extLst>
                </a:gridCol>
              </a:tblGrid>
              <a:tr h="370840">
                <a:tc>
                  <a:txBody>
                    <a:bodyPr/>
                    <a:lstStyle/>
                    <a:p>
                      <a:endParaRPr lang="en-US" sz="2400" dirty="0"/>
                    </a:p>
                  </a:txBody>
                  <a:tcPr/>
                </a:tc>
                <a:tc>
                  <a:txBody>
                    <a:bodyPr/>
                    <a:lstStyle/>
                    <a:p>
                      <a:r>
                        <a:rPr lang="en-US" sz="2400" dirty="0" smtClean="0"/>
                        <a:t>Aggregate economy</a:t>
                      </a:r>
                      <a:endParaRPr lang="en-US" sz="2400" dirty="0"/>
                    </a:p>
                  </a:txBody>
                  <a:tcPr/>
                </a:tc>
                <a:tc>
                  <a:txBody>
                    <a:bodyPr/>
                    <a:lstStyle/>
                    <a:p>
                      <a:r>
                        <a:rPr lang="en-US" sz="2400" dirty="0" smtClean="0"/>
                        <a:t>Natural</a:t>
                      </a:r>
                      <a:r>
                        <a:rPr lang="en-US" sz="2400" baseline="0" dirty="0" smtClean="0"/>
                        <a:t> resource extraction</a:t>
                      </a:r>
                      <a:endParaRPr lang="en-US" sz="2400" dirty="0"/>
                    </a:p>
                  </a:txBody>
                  <a:tcPr/>
                </a:tc>
                <a:extLst>
                  <a:ext uri="{0D108BD9-81ED-4DB2-BD59-A6C34878D82A}">
                    <a16:rowId xmlns:a16="http://schemas.microsoft.com/office/drawing/2014/main" val="10000"/>
                  </a:ext>
                </a:extLst>
              </a:tr>
              <a:tr h="370840">
                <a:tc>
                  <a:txBody>
                    <a:bodyPr/>
                    <a:lstStyle/>
                    <a:p>
                      <a:r>
                        <a:rPr lang="en-US" sz="2400" dirty="0" smtClean="0"/>
                        <a:t>Labor share</a:t>
                      </a:r>
                      <a:endParaRPr lang="en-US" sz="2400" dirty="0"/>
                    </a:p>
                  </a:txBody>
                  <a:tcPr/>
                </a:tc>
                <a:tc>
                  <a:txBody>
                    <a:bodyPr/>
                    <a:lstStyle/>
                    <a:p>
                      <a:r>
                        <a:rPr lang="en-US" sz="2400" dirty="0" smtClean="0"/>
                        <a:t>0.64</a:t>
                      </a:r>
                      <a:endParaRPr lang="en-US" sz="2400" dirty="0"/>
                    </a:p>
                  </a:txBody>
                  <a:tcPr/>
                </a:tc>
                <a:tc>
                  <a:txBody>
                    <a:bodyPr/>
                    <a:lstStyle/>
                    <a:p>
                      <a:r>
                        <a:rPr lang="en-US" sz="2400" dirty="0" smtClean="0"/>
                        <a:t>0.13</a:t>
                      </a:r>
                      <a:endParaRPr lang="en-US" sz="2400" dirty="0"/>
                    </a:p>
                  </a:txBody>
                  <a:tcPr/>
                </a:tc>
                <a:extLst>
                  <a:ext uri="{0D108BD9-81ED-4DB2-BD59-A6C34878D82A}">
                    <a16:rowId xmlns:a16="http://schemas.microsoft.com/office/drawing/2014/main" val="10001"/>
                  </a:ext>
                </a:extLst>
              </a:tr>
              <a:tr h="370840">
                <a:tc>
                  <a:txBody>
                    <a:bodyPr/>
                    <a:lstStyle/>
                    <a:p>
                      <a:r>
                        <a:rPr lang="en-US" sz="2400" dirty="0" smtClean="0"/>
                        <a:t>Capital share</a:t>
                      </a:r>
                      <a:endParaRPr lang="en-US" sz="2400" dirty="0"/>
                    </a:p>
                  </a:txBody>
                  <a:tcPr/>
                </a:tc>
                <a:tc>
                  <a:txBody>
                    <a:bodyPr/>
                    <a:lstStyle/>
                    <a:p>
                      <a:r>
                        <a:rPr lang="en-US" sz="2400" dirty="0" smtClean="0"/>
                        <a:t>0.36</a:t>
                      </a:r>
                      <a:endParaRPr lang="en-US" sz="2400" dirty="0"/>
                    </a:p>
                  </a:txBody>
                  <a:tcPr/>
                </a:tc>
                <a:tc>
                  <a:txBody>
                    <a:bodyPr/>
                    <a:lstStyle/>
                    <a:p>
                      <a:r>
                        <a:rPr lang="en-US" sz="2400" dirty="0" smtClean="0"/>
                        <a:t>0.49</a:t>
                      </a:r>
                      <a:endParaRPr lang="en-US" sz="24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18395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24</a:t>
            </a:fld>
            <a:endParaRPr lang="en-US"/>
          </a:p>
        </p:txBody>
      </p:sp>
      <p:sp>
        <p:nvSpPr>
          <p:cNvPr id="6" name="Title 5"/>
          <p:cNvSpPr>
            <a:spLocks noGrp="1"/>
          </p:cNvSpPr>
          <p:nvPr>
            <p:ph type="title" idx="4294967295"/>
            <p:custDataLst>
              <p:tags r:id="rId2"/>
            </p:custDataLst>
          </p:nvPr>
        </p:nvSpPr>
        <p:spPr>
          <a:xfrm>
            <a:off x="457200" y="228600"/>
            <a:ext cx="8229600" cy="533399"/>
          </a:xfrm>
        </p:spPr>
        <p:txBody>
          <a:bodyPr>
            <a:normAutofit/>
          </a:bodyPr>
          <a:lstStyle/>
          <a:p>
            <a:r>
              <a:rPr lang="en-US" sz="2800" dirty="0" smtClean="0"/>
              <a:t>Conclusions</a:t>
            </a:r>
            <a:endParaRPr lang="en-US" sz="2800" dirty="0"/>
          </a:p>
        </p:txBody>
      </p:sp>
      <p:sp>
        <p:nvSpPr>
          <p:cNvPr id="5" name="Content Placeholder 1"/>
          <p:cNvSpPr>
            <a:spLocks noGrp="1"/>
          </p:cNvSpPr>
          <p:nvPr>
            <p:ph idx="4294967295"/>
            <p:custDataLst>
              <p:tags r:id="rId3"/>
            </p:custDataLst>
          </p:nvPr>
        </p:nvSpPr>
        <p:spPr>
          <a:xfrm>
            <a:off x="664369" y="1027906"/>
            <a:ext cx="7815262" cy="5562600"/>
          </a:xfrm>
          <a:ln>
            <a:noFill/>
          </a:ln>
        </p:spPr>
        <p:txBody>
          <a:bodyPr>
            <a:noAutofit/>
          </a:bodyPr>
          <a:lstStyle/>
          <a:p>
            <a:r>
              <a:rPr lang="en-US" sz="2400" dirty="0" smtClean="0"/>
              <a:t>Very nice case study analysis of the various potential channels.</a:t>
            </a:r>
          </a:p>
          <a:p>
            <a:endParaRPr lang="en-US" sz="2400" dirty="0"/>
          </a:p>
          <a:p>
            <a:r>
              <a:rPr lang="en-US" sz="2400" dirty="0" smtClean="0"/>
              <a:t>I am not sure about the particular estimates, since they are based only on the authors’ assessment of the plausibility of counterfactuals and an equation that has changed over time.</a:t>
            </a:r>
          </a:p>
          <a:p>
            <a:pPr marL="109728" indent="0">
              <a:buNone/>
            </a:pPr>
            <a:endParaRPr lang="en-US" sz="2400" dirty="0"/>
          </a:p>
          <a:p>
            <a:r>
              <a:rPr lang="en-US" sz="2400" dirty="0" smtClean="0"/>
              <a:t>However, I agree with their assessment of very little net effect.</a:t>
            </a:r>
          </a:p>
          <a:p>
            <a:pPr marL="109728" indent="0">
              <a:buNone/>
            </a:pPr>
            <a:endParaRPr lang="en-US" sz="2400" dirty="0"/>
          </a:p>
          <a:p>
            <a:pPr marL="365760" lvl="1" indent="0">
              <a:buNone/>
            </a:pPr>
            <a:r>
              <a:rPr lang="en-US" sz="2000" dirty="0" smtClean="0"/>
              <a:t>Special circumstances made the oil shocks of the 1970s particularly harmful.</a:t>
            </a:r>
          </a:p>
          <a:p>
            <a:pPr marL="109728" indent="0">
              <a:buNone/>
            </a:pPr>
            <a:endParaRPr lang="en-US" sz="2400" dirty="0" smtClean="0"/>
          </a:p>
          <a:p>
            <a:pPr marL="109728" indent="0">
              <a:buNone/>
            </a:pPr>
            <a:endParaRPr lang="en-US" sz="2400" dirty="0"/>
          </a:p>
          <a:p>
            <a:endParaRPr lang="en-US" sz="2400" dirty="0"/>
          </a:p>
          <a:p>
            <a:endParaRPr lang="en-US" sz="2400" dirty="0" smtClean="0"/>
          </a:p>
          <a:p>
            <a:endParaRPr lang="en-US" sz="2400" dirty="0" smtClean="0"/>
          </a:p>
        </p:txBody>
      </p:sp>
    </p:spTree>
    <p:extLst>
      <p:ext uri="{BB962C8B-B14F-4D97-AF65-F5344CB8AC3E}">
        <p14:creationId xmlns:p14="http://schemas.microsoft.com/office/powerpoint/2010/main" val="3515514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3</a:t>
            </a:fld>
            <a:endParaRPr lang="en-US"/>
          </a:p>
        </p:txBody>
      </p:sp>
      <p:sp>
        <p:nvSpPr>
          <p:cNvPr id="6" name="Title 5"/>
          <p:cNvSpPr>
            <a:spLocks noGrp="1"/>
          </p:cNvSpPr>
          <p:nvPr>
            <p:ph type="title" idx="4294967295"/>
            <p:custDataLst>
              <p:tags r:id="rId2"/>
            </p:custDataLst>
          </p:nvPr>
        </p:nvSpPr>
        <p:spPr>
          <a:xfrm>
            <a:off x="457200" y="228600"/>
            <a:ext cx="8229600" cy="838200"/>
          </a:xfrm>
        </p:spPr>
        <p:txBody>
          <a:bodyPr>
            <a:normAutofit/>
          </a:bodyPr>
          <a:lstStyle/>
          <a:p>
            <a:r>
              <a:rPr lang="en-US" sz="2800" dirty="0" smtClean="0"/>
              <a:t>Background: Possible oil effect channels</a:t>
            </a:r>
            <a:endParaRPr lang="en-US" sz="2800" dirty="0"/>
          </a:p>
        </p:txBody>
      </p:sp>
      <p:sp>
        <p:nvSpPr>
          <p:cNvPr id="5" name="Content Placeholder 1"/>
          <p:cNvSpPr>
            <a:spLocks noGrp="1"/>
          </p:cNvSpPr>
          <p:nvPr>
            <p:ph idx="4294967295"/>
            <p:custDataLst>
              <p:tags r:id="rId3"/>
            </p:custDataLst>
          </p:nvPr>
        </p:nvSpPr>
        <p:spPr>
          <a:xfrm>
            <a:off x="685800" y="1524000"/>
            <a:ext cx="7815262" cy="4343400"/>
          </a:xfrm>
          <a:ln>
            <a:noFill/>
          </a:ln>
        </p:spPr>
        <p:txBody>
          <a:bodyPr>
            <a:noAutofit/>
          </a:bodyPr>
          <a:lstStyle/>
          <a:p>
            <a:r>
              <a:rPr lang="en-US" sz="2400" dirty="0" smtClean="0"/>
              <a:t>Cost channel in production</a:t>
            </a:r>
          </a:p>
          <a:p>
            <a:endParaRPr lang="en-US" sz="2400" dirty="0"/>
          </a:p>
          <a:p>
            <a:r>
              <a:rPr lang="en-US" sz="2400" dirty="0" smtClean="0"/>
              <a:t>Sectoral reallocation</a:t>
            </a:r>
          </a:p>
          <a:p>
            <a:endParaRPr lang="en-US" sz="2400" dirty="0"/>
          </a:p>
          <a:p>
            <a:r>
              <a:rPr lang="en-US" sz="2400" dirty="0" smtClean="0"/>
              <a:t>Uncertainty effects</a:t>
            </a:r>
          </a:p>
          <a:p>
            <a:pPr marL="109728" indent="0">
              <a:buNone/>
            </a:pPr>
            <a:endParaRPr lang="en-US" sz="2400" dirty="0"/>
          </a:p>
          <a:p>
            <a:r>
              <a:rPr lang="en-US" sz="2400" dirty="0" smtClean="0"/>
              <a:t>Complementarity/operating cost effect </a:t>
            </a:r>
          </a:p>
          <a:p>
            <a:endParaRPr lang="en-US" sz="2400" dirty="0"/>
          </a:p>
          <a:p>
            <a:r>
              <a:rPr lang="en-US" sz="2400" dirty="0" smtClean="0"/>
              <a:t>Discretionary income Effect</a:t>
            </a:r>
          </a:p>
          <a:p>
            <a:endParaRPr lang="en-US" sz="2400" dirty="0"/>
          </a:p>
          <a:p>
            <a:pPr marL="109728" indent="0">
              <a:buNone/>
            </a:pPr>
            <a:endParaRPr lang="en-US" sz="2400" dirty="0" smtClean="0"/>
          </a:p>
        </p:txBody>
      </p:sp>
      <p:sp>
        <p:nvSpPr>
          <p:cNvPr id="2" name="TextBox 1"/>
          <p:cNvSpPr txBox="1"/>
          <p:nvPr>
            <p:custDataLst>
              <p:tags r:id="rId4"/>
            </p:custDataLst>
          </p:nvPr>
        </p:nvSpPr>
        <p:spPr>
          <a:xfrm>
            <a:off x="5410200" y="4876800"/>
            <a:ext cx="2971800" cy="923330"/>
          </a:xfrm>
          <a:prstGeom prst="rect">
            <a:avLst/>
          </a:prstGeom>
          <a:noFill/>
        </p:spPr>
        <p:txBody>
          <a:bodyPr wrap="square" rtlCol="0">
            <a:spAutoFit/>
          </a:bodyPr>
          <a:lstStyle/>
          <a:p>
            <a:r>
              <a:rPr lang="en-US" dirty="0">
                <a:solidFill>
                  <a:srgbClr val="FF0000"/>
                </a:solidFill>
              </a:rPr>
              <a:t>←</a:t>
            </a:r>
            <a:r>
              <a:rPr lang="en-US" dirty="0" smtClean="0">
                <a:solidFill>
                  <a:srgbClr val="FF0000"/>
                </a:solidFill>
              </a:rPr>
              <a:t> </a:t>
            </a:r>
            <a:r>
              <a:rPr lang="en-US" dirty="0" err="1" smtClean="0">
                <a:solidFill>
                  <a:srgbClr val="FF0000"/>
                </a:solidFill>
              </a:rPr>
              <a:t>Baumeister</a:t>
            </a:r>
            <a:r>
              <a:rPr lang="en-US" dirty="0" smtClean="0">
                <a:solidFill>
                  <a:srgbClr val="FF0000"/>
                </a:solidFill>
              </a:rPr>
              <a:t>-Kilian focus on this for consumption.</a:t>
            </a:r>
            <a:endParaRPr lang="en-US" dirty="0">
              <a:solidFill>
                <a:srgbClr val="FF0000"/>
              </a:solidFill>
            </a:endParaRPr>
          </a:p>
        </p:txBody>
      </p:sp>
      <p:sp>
        <p:nvSpPr>
          <p:cNvPr id="7" name="TextBox 6"/>
          <p:cNvSpPr txBox="1"/>
          <p:nvPr>
            <p:custDataLst>
              <p:tags r:id="rId5"/>
            </p:custDataLst>
          </p:nvPr>
        </p:nvSpPr>
        <p:spPr>
          <a:xfrm>
            <a:off x="5181600" y="2316848"/>
            <a:ext cx="2971800" cy="923330"/>
          </a:xfrm>
          <a:prstGeom prst="rect">
            <a:avLst/>
          </a:prstGeom>
          <a:noFill/>
        </p:spPr>
        <p:txBody>
          <a:bodyPr wrap="square" rtlCol="0">
            <a:spAutoFit/>
          </a:bodyPr>
          <a:lstStyle/>
          <a:p>
            <a:r>
              <a:rPr lang="en-US" dirty="0">
                <a:solidFill>
                  <a:srgbClr val="FF0000"/>
                </a:solidFill>
              </a:rPr>
              <a:t>←</a:t>
            </a:r>
            <a:r>
              <a:rPr lang="en-US" dirty="0" smtClean="0">
                <a:solidFill>
                  <a:srgbClr val="FF0000"/>
                </a:solidFill>
              </a:rPr>
              <a:t> </a:t>
            </a:r>
            <a:r>
              <a:rPr lang="en-US" dirty="0" err="1" smtClean="0">
                <a:solidFill>
                  <a:srgbClr val="FF0000"/>
                </a:solidFill>
              </a:rPr>
              <a:t>Baumeister</a:t>
            </a:r>
            <a:r>
              <a:rPr lang="en-US" dirty="0" smtClean="0">
                <a:solidFill>
                  <a:srgbClr val="FF0000"/>
                </a:solidFill>
              </a:rPr>
              <a:t>-Kilian focus on this for investment.</a:t>
            </a:r>
            <a:endParaRPr lang="en-US" dirty="0">
              <a:solidFill>
                <a:srgbClr val="FF0000"/>
              </a:solidFill>
            </a:endParaRPr>
          </a:p>
        </p:txBody>
      </p:sp>
    </p:spTree>
    <p:extLst>
      <p:ext uri="{BB962C8B-B14F-4D97-AF65-F5344CB8AC3E}">
        <p14:creationId xmlns:p14="http://schemas.microsoft.com/office/powerpoint/2010/main" val="184870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4</a:t>
            </a:fld>
            <a:endParaRPr lang="en-US"/>
          </a:p>
        </p:txBody>
      </p:sp>
      <p:sp>
        <p:nvSpPr>
          <p:cNvPr id="6" name="Title 5"/>
          <p:cNvSpPr>
            <a:spLocks noGrp="1"/>
          </p:cNvSpPr>
          <p:nvPr>
            <p:ph type="title" idx="4294967295"/>
            <p:custDataLst>
              <p:tags r:id="rId2"/>
            </p:custDataLst>
          </p:nvPr>
        </p:nvSpPr>
        <p:spPr>
          <a:xfrm>
            <a:off x="457200" y="228600"/>
            <a:ext cx="8229600" cy="533399"/>
          </a:xfrm>
        </p:spPr>
        <p:txBody>
          <a:bodyPr>
            <a:normAutofit/>
          </a:bodyPr>
          <a:lstStyle/>
          <a:p>
            <a:r>
              <a:rPr lang="en-US" sz="2800" dirty="0" smtClean="0"/>
              <a:t>BK’s discretionary </a:t>
            </a:r>
            <a:r>
              <a:rPr lang="en-US" sz="2800" dirty="0"/>
              <a:t>i</a:t>
            </a:r>
            <a:r>
              <a:rPr lang="en-US" sz="2800" dirty="0" smtClean="0"/>
              <a:t>ncome channel logic</a:t>
            </a:r>
            <a:endParaRPr lang="en-US" sz="2800" dirty="0"/>
          </a:p>
        </p:txBody>
      </p:sp>
      <p:sp>
        <p:nvSpPr>
          <p:cNvPr id="5" name="Content Placeholder 1"/>
          <p:cNvSpPr>
            <a:spLocks noGrp="1"/>
          </p:cNvSpPr>
          <p:nvPr>
            <p:ph idx="4294967295"/>
            <p:custDataLst>
              <p:tags r:id="rId3"/>
            </p:custDataLst>
          </p:nvPr>
        </p:nvSpPr>
        <p:spPr>
          <a:xfrm>
            <a:off x="457200" y="1219200"/>
            <a:ext cx="8196262" cy="5562600"/>
          </a:xfrm>
          <a:ln>
            <a:noFill/>
          </a:ln>
        </p:spPr>
        <p:txBody>
          <a:bodyPr>
            <a:noAutofit/>
          </a:bodyPr>
          <a:lstStyle/>
          <a:p>
            <a:r>
              <a:rPr lang="en-US" sz="2400" b="1" dirty="0" smtClean="0"/>
              <a:t>↓</a:t>
            </a:r>
            <a:r>
              <a:rPr lang="en-US" sz="2400" dirty="0" smtClean="0"/>
              <a:t> in the real retail price of gasoline is </a:t>
            </a:r>
            <a:r>
              <a:rPr lang="en-US" sz="2400" dirty="0" smtClean="0">
                <a:solidFill>
                  <a:srgbClr val="FF0000"/>
                </a:solidFill>
              </a:rPr>
              <a:t>like a tax cut </a:t>
            </a:r>
            <a:r>
              <a:rPr lang="en-US" sz="2400" dirty="0" smtClean="0"/>
              <a:t>from the point of view of consumers.</a:t>
            </a:r>
          </a:p>
          <a:p>
            <a:pPr marL="109728" indent="0">
              <a:buNone/>
            </a:pPr>
            <a:endParaRPr lang="en-US" sz="2400" dirty="0"/>
          </a:p>
          <a:p>
            <a:pPr marL="365760" lvl="1" indent="0">
              <a:buNone/>
            </a:pPr>
            <a:r>
              <a:rPr lang="en-US" sz="2000" dirty="0" smtClean="0"/>
              <a:t>Although oil producer income falls, it takes time to show up as a fall in household income.</a:t>
            </a:r>
          </a:p>
          <a:p>
            <a:pPr marL="109728" indent="0">
              <a:buNone/>
            </a:pPr>
            <a:endParaRPr lang="en-US" sz="2400" dirty="0"/>
          </a:p>
          <a:p>
            <a:r>
              <a:rPr lang="en-US" sz="2400" dirty="0" smtClean="0"/>
              <a:t>Households have more “discretionary income,” so they </a:t>
            </a:r>
            <a:r>
              <a:rPr lang="en-US" sz="2400" dirty="0" smtClean="0">
                <a:solidFill>
                  <a:srgbClr val="FF0000"/>
                </a:solidFill>
              </a:rPr>
              <a:t>raise their consumption spending</a:t>
            </a:r>
            <a:r>
              <a:rPr lang="en-US" sz="2400" dirty="0" smtClean="0"/>
              <a:t>.</a:t>
            </a:r>
          </a:p>
          <a:p>
            <a:pPr marL="109728" indent="0">
              <a:buNone/>
            </a:pPr>
            <a:endParaRPr lang="en-US" sz="2400" dirty="0" smtClean="0"/>
          </a:p>
          <a:p>
            <a:pPr marL="109728" indent="0">
              <a:buNone/>
            </a:pPr>
            <a:endParaRPr lang="en-US" sz="2400" dirty="0"/>
          </a:p>
          <a:p>
            <a:r>
              <a:rPr lang="en-US" sz="2400" dirty="0" smtClean="0"/>
              <a:t>GDP rises through </a:t>
            </a:r>
            <a:r>
              <a:rPr lang="en-US" sz="2400" dirty="0" smtClean="0">
                <a:solidFill>
                  <a:srgbClr val="FF0000"/>
                </a:solidFill>
              </a:rPr>
              <a:t>multiplier effects</a:t>
            </a:r>
            <a:r>
              <a:rPr lang="en-US" sz="2400" dirty="0" smtClean="0"/>
              <a:t>.</a:t>
            </a:r>
          </a:p>
        </p:txBody>
      </p:sp>
    </p:spTree>
    <p:extLst>
      <p:ext uri="{BB962C8B-B14F-4D97-AF65-F5344CB8AC3E}">
        <p14:creationId xmlns:p14="http://schemas.microsoft.com/office/powerpoint/2010/main" val="849101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5</a:t>
            </a:fld>
            <a:endParaRPr lang="en-US"/>
          </a:p>
        </p:txBody>
      </p:sp>
      <p:sp>
        <p:nvSpPr>
          <p:cNvPr id="6" name="Title 5"/>
          <p:cNvSpPr>
            <a:spLocks noGrp="1"/>
          </p:cNvSpPr>
          <p:nvPr>
            <p:ph type="title" idx="4294967295"/>
            <p:custDataLst>
              <p:tags r:id="rId2"/>
            </p:custDataLst>
          </p:nvPr>
        </p:nvSpPr>
        <p:spPr>
          <a:xfrm>
            <a:off x="457200" y="228600"/>
            <a:ext cx="8229600" cy="533399"/>
          </a:xfrm>
        </p:spPr>
        <p:txBody>
          <a:bodyPr>
            <a:normAutofit/>
          </a:bodyPr>
          <a:lstStyle/>
          <a:p>
            <a:r>
              <a:rPr lang="en-US" sz="2800" dirty="0" smtClean="0"/>
              <a:t>BK back-of-the-envelope calculation</a:t>
            </a:r>
            <a:endParaRPr lang="en-US" sz="2800" dirty="0"/>
          </a:p>
        </p:txBody>
      </p:sp>
      <p:sp>
        <p:nvSpPr>
          <p:cNvPr id="5" name="Content Placeholder 1"/>
          <p:cNvSpPr>
            <a:spLocks noGrp="1"/>
          </p:cNvSpPr>
          <p:nvPr>
            <p:ph idx="4294967295"/>
            <p:custDataLst>
              <p:tags r:id="rId3"/>
            </p:custDataLst>
          </p:nvPr>
        </p:nvSpPr>
        <p:spPr>
          <a:xfrm>
            <a:off x="381000" y="1143000"/>
            <a:ext cx="8196262" cy="5562600"/>
          </a:xfrm>
          <a:ln>
            <a:noFill/>
          </a:ln>
        </p:spPr>
        <p:txBody>
          <a:bodyPr>
            <a:noAutofit/>
          </a:bodyPr>
          <a:lstStyle/>
          <a:p>
            <a:r>
              <a:rPr lang="en-US" sz="2400" dirty="0" smtClean="0"/>
              <a:t>45% ↓ in real price of gas</a:t>
            </a:r>
          </a:p>
          <a:p>
            <a:endParaRPr lang="en-US" sz="2400" dirty="0" smtClean="0"/>
          </a:p>
          <a:p>
            <a:endParaRPr lang="en-US" sz="2400" dirty="0"/>
          </a:p>
          <a:p>
            <a:r>
              <a:rPr lang="en-US" sz="2400" dirty="0" smtClean="0"/>
              <a:t>0.37 short-run elasticity of gasoline demand.</a:t>
            </a:r>
          </a:p>
          <a:p>
            <a:endParaRPr lang="en-US" sz="2400" dirty="0" smtClean="0"/>
          </a:p>
          <a:p>
            <a:endParaRPr lang="en-US" sz="2400" dirty="0"/>
          </a:p>
          <a:p>
            <a:r>
              <a:rPr lang="en-US" sz="2400" dirty="0" smtClean="0"/>
              <a:t>Gasoline expenditures are 3.17 % of total consumption expenditures</a:t>
            </a:r>
          </a:p>
          <a:p>
            <a:endParaRPr lang="en-US" sz="2400" dirty="0"/>
          </a:p>
          <a:p>
            <a:endParaRPr lang="en-US" sz="2400" dirty="0" smtClean="0"/>
          </a:p>
          <a:p>
            <a:r>
              <a:rPr lang="en-US" sz="2400" dirty="0" smtClean="0"/>
              <a:t>Thus, </a:t>
            </a:r>
            <a:r>
              <a:rPr lang="en-US" sz="2400" dirty="0" smtClean="0">
                <a:solidFill>
                  <a:srgbClr val="FF0000"/>
                </a:solidFill>
              </a:rPr>
              <a:t>the ↓ </a:t>
            </a:r>
            <a:r>
              <a:rPr lang="en-US" sz="2400" dirty="0">
                <a:solidFill>
                  <a:srgbClr val="FF0000"/>
                </a:solidFill>
              </a:rPr>
              <a:t>in real price of gas </a:t>
            </a:r>
            <a:r>
              <a:rPr lang="en-US" sz="2400" dirty="0" smtClean="0">
                <a:solidFill>
                  <a:srgbClr val="FF0000"/>
                </a:solidFill>
              </a:rPr>
              <a:t>freed up 1.13% </a:t>
            </a:r>
            <a:r>
              <a:rPr lang="en-US" sz="2400" dirty="0" smtClean="0"/>
              <a:t>of income for additional purchases.</a:t>
            </a:r>
            <a:endParaRPr lang="en-US" sz="2400" dirty="0"/>
          </a:p>
        </p:txBody>
      </p:sp>
    </p:spTree>
    <p:extLst>
      <p:ext uri="{BB962C8B-B14F-4D97-AF65-F5344CB8AC3E}">
        <p14:creationId xmlns:p14="http://schemas.microsoft.com/office/powerpoint/2010/main" val="1270938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6</a:t>
            </a:fld>
            <a:endParaRPr lang="en-US"/>
          </a:p>
        </p:txBody>
      </p:sp>
      <p:sp>
        <p:nvSpPr>
          <p:cNvPr id="6" name="Title 5"/>
          <p:cNvSpPr>
            <a:spLocks noGrp="1"/>
          </p:cNvSpPr>
          <p:nvPr>
            <p:ph type="title" idx="4294967295"/>
            <p:custDataLst>
              <p:tags r:id="rId2"/>
            </p:custDataLst>
          </p:nvPr>
        </p:nvSpPr>
        <p:spPr>
          <a:xfrm>
            <a:off x="457200" y="228600"/>
            <a:ext cx="8229600" cy="533399"/>
          </a:xfrm>
        </p:spPr>
        <p:txBody>
          <a:bodyPr>
            <a:normAutofit fontScale="90000"/>
          </a:bodyPr>
          <a:lstStyle/>
          <a:p>
            <a:r>
              <a:rPr lang="en-US" sz="2800" dirty="0" smtClean="0"/>
              <a:t>My assessment of the discretionary income channel</a:t>
            </a:r>
            <a:endParaRPr lang="en-US" sz="2800" dirty="0"/>
          </a:p>
        </p:txBody>
      </p:sp>
      <p:sp>
        <p:nvSpPr>
          <p:cNvPr id="5" name="Content Placeholder 1"/>
          <p:cNvSpPr>
            <a:spLocks noGrp="1"/>
          </p:cNvSpPr>
          <p:nvPr>
            <p:ph idx="4294967295"/>
            <p:custDataLst>
              <p:tags r:id="rId3"/>
            </p:custDataLst>
          </p:nvPr>
        </p:nvSpPr>
        <p:spPr>
          <a:xfrm>
            <a:off x="762000" y="914400"/>
            <a:ext cx="7815262" cy="5562600"/>
          </a:xfrm>
          <a:ln>
            <a:noFill/>
          </a:ln>
        </p:spPr>
        <p:txBody>
          <a:bodyPr>
            <a:noAutofit/>
          </a:bodyPr>
          <a:lstStyle/>
          <a:p>
            <a:r>
              <a:rPr lang="en-US" sz="2400" dirty="0" smtClean="0"/>
              <a:t>The logic makes no sense to me.</a:t>
            </a:r>
          </a:p>
          <a:p>
            <a:endParaRPr lang="en-US" sz="2400" dirty="0"/>
          </a:p>
          <a:p>
            <a:r>
              <a:rPr lang="en-US" sz="2400" dirty="0" smtClean="0"/>
              <a:t>The same logic would imply that the decline in the </a:t>
            </a:r>
            <a:r>
              <a:rPr lang="en-US" sz="2400" i="1" dirty="0" smtClean="0">
                <a:solidFill>
                  <a:srgbClr val="FF0000"/>
                </a:solidFill>
              </a:rPr>
              <a:t>relative price of any good </a:t>
            </a:r>
            <a:r>
              <a:rPr lang="en-US" sz="2400" dirty="0" smtClean="0"/>
              <a:t>would act like a tax cut and stimulate consumption and GDP.</a:t>
            </a:r>
          </a:p>
          <a:p>
            <a:endParaRPr lang="en-US" sz="2400" dirty="0"/>
          </a:p>
          <a:p>
            <a:r>
              <a:rPr lang="en-US" sz="2400" dirty="0" smtClean="0"/>
              <a:t>Consider consumption services in 2015:</a:t>
            </a:r>
          </a:p>
          <a:p>
            <a:endParaRPr lang="en-US" sz="2400" dirty="0" smtClean="0"/>
          </a:p>
          <a:p>
            <a:pPr marL="365760" lvl="1" indent="0">
              <a:buNone/>
            </a:pPr>
            <a:r>
              <a:rPr lang="en-US" sz="2000" dirty="0" smtClean="0"/>
              <a:t>- The real price of services rose 1.7%.</a:t>
            </a:r>
          </a:p>
          <a:p>
            <a:pPr marL="365760" lvl="1" indent="0">
              <a:buNone/>
            </a:pPr>
            <a:r>
              <a:rPr lang="en-US" sz="2000" dirty="0" smtClean="0"/>
              <a:t>- Services consumption is 67% of consumption expenditures.</a:t>
            </a:r>
          </a:p>
          <a:p>
            <a:pPr marL="365760" lvl="1" indent="0">
              <a:buNone/>
            </a:pPr>
            <a:r>
              <a:rPr lang="en-US" sz="2000" dirty="0" smtClean="0"/>
              <a:t>- If I use the </a:t>
            </a:r>
            <a:r>
              <a:rPr lang="en-US" sz="2000" dirty="0" err="1" smtClean="0"/>
              <a:t>Baumeister</a:t>
            </a:r>
            <a:r>
              <a:rPr lang="en-US" sz="2000" dirty="0" smtClean="0"/>
              <a:t>-Kilian calculation, </a:t>
            </a:r>
            <a:r>
              <a:rPr lang="en-US" sz="2000" dirty="0" smtClean="0">
                <a:solidFill>
                  <a:srgbClr val="FF0000"/>
                </a:solidFill>
              </a:rPr>
              <a:t>I find that this change reduced “discretionary income” by 1.13 %!</a:t>
            </a:r>
          </a:p>
        </p:txBody>
      </p:sp>
    </p:spTree>
    <p:extLst>
      <p:ext uri="{BB962C8B-B14F-4D97-AF65-F5344CB8AC3E}">
        <p14:creationId xmlns:p14="http://schemas.microsoft.com/office/powerpoint/2010/main" val="376828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1"/>
            </p:custDataLst>
          </p:nvPr>
        </p:nvSpPr>
        <p:spPr/>
        <p:txBody>
          <a:bodyPr/>
          <a:lstStyle/>
          <a:p>
            <a:fld id="{EB727A59-F01E-43BC-BF0A-5533339D486C}" type="slidenum">
              <a:rPr lang="en-US" smtClean="0">
                <a:solidFill>
                  <a:srgbClr val="073E87"/>
                </a:solidFill>
              </a:rPr>
              <a:pPr/>
              <a:t>7</a:t>
            </a:fld>
            <a:endParaRPr lang="en-US">
              <a:solidFill>
                <a:srgbClr val="073E87"/>
              </a:solidFill>
            </a:endParaRPr>
          </a:p>
        </p:txBody>
      </p:sp>
      <p:sp>
        <p:nvSpPr>
          <p:cNvPr id="3" name="TextBox 2"/>
          <p:cNvSpPr txBox="1"/>
          <p:nvPr>
            <p:custDataLst>
              <p:tags r:id="rId2"/>
            </p:custDataLst>
          </p:nvPr>
        </p:nvSpPr>
        <p:spPr>
          <a:xfrm>
            <a:off x="1630680" y="1143000"/>
            <a:ext cx="6324600" cy="830997"/>
          </a:xfrm>
          <a:prstGeom prst="rect">
            <a:avLst/>
          </a:prstGeom>
          <a:noFill/>
        </p:spPr>
        <p:txBody>
          <a:bodyPr wrap="square" rtlCol="0">
            <a:spAutoFit/>
          </a:bodyPr>
          <a:lstStyle/>
          <a:p>
            <a:pPr algn="ctr"/>
            <a:r>
              <a:rPr lang="en-US" sz="2400" dirty="0" smtClean="0"/>
              <a:t>VAR: Effect of negative oil price shock (BK measure, unit shock)</a:t>
            </a:r>
            <a:endParaRPr lang="en-US" sz="2400" dirty="0"/>
          </a:p>
        </p:txBody>
      </p:sp>
      <p:pic>
        <p:nvPicPr>
          <p:cNvPr id="1026" name="Picture 2"/>
          <p:cNvPicPr>
            <a:picLocks noChangeAspect="1" noChangeArrowheads="1"/>
          </p:cNvPicPr>
          <p:nvPr>
            <p:custDataLst>
              <p:tags r:id="rId3"/>
            </p:custDataLst>
          </p:nvPr>
        </p:nvPicPr>
        <p:blipFill>
          <a:blip r:embed="rId6" cstate="print">
            <a:extLst>
              <a:ext uri="{28A0092B-C50C-407E-A947-70E740481C1C}">
                <a14:useLocalDpi xmlns:a14="http://schemas.microsoft.com/office/drawing/2010/main" val="0"/>
              </a:ext>
            </a:extLst>
          </a:blip>
          <a:srcRect/>
          <a:stretch>
            <a:fillRect/>
          </a:stretch>
        </p:blipFill>
        <p:spPr bwMode="auto">
          <a:xfrm>
            <a:off x="656081" y="2057400"/>
            <a:ext cx="7802119" cy="4515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5"/>
          <p:cNvSpPr txBox="1">
            <a:spLocks/>
          </p:cNvSpPr>
          <p:nvPr>
            <p:custDataLst>
              <p:tags r:id="rId4"/>
            </p:custDataLst>
          </p:nvPr>
        </p:nvSpPr>
        <p:spPr>
          <a:xfrm>
            <a:off x="457200" y="228600"/>
            <a:ext cx="8229600" cy="838200"/>
          </a:xfrm>
          <a:prstGeom prst="rect">
            <a:avLst/>
          </a:prstGeom>
        </p:spPr>
        <p:txBody>
          <a:bodyPr vert="horz" anchor="ctr">
            <a:normAutofit fontScale="90000" lnSpcReduction="10000"/>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US" sz="2800" dirty="0" smtClean="0">
                <a:solidFill>
                  <a:srgbClr val="FF0000"/>
                </a:solidFill>
              </a:rPr>
              <a:t>But how do we explain the empirical consumption response?</a:t>
            </a:r>
            <a:endParaRPr lang="en-US" sz="2800" dirty="0">
              <a:solidFill>
                <a:srgbClr val="FF0000"/>
              </a:solidFill>
            </a:endParaRPr>
          </a:p>
        </p:txBody>
      </p:sp>
    </p:spTree>
    <p:extLst>
      <p:ext uri="{BB962C8B-B14F-4D97-AF65-F5344CB8AC3E}">
        <p14:creationId xmlns:p14="http://schemas.microsoft.com/office/powerpoint/2010/main" val="3973038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EB727A59-F01E-43BC-BF0A-5533339D486C}" type="slidenum">
              <a:rPr lang="en-US" smtClean="0"/>
              <a:t>8</a:t>
            </a:fld>
            <a:endParaRPr lang="en-US"/>
          </a:p>
        </p:txBody>
      </p:sp>
      <p:sp>
        <p:nvSpPr>
          <p:cNvPr id="6" name="Title 5"/>
          <p:cNvSpPr>
            <a:spLocks noGrp="1"/>
          </p:cNvSpPr>
          <p:nvPr>
            <p:ph type="title" idx="4294967295"/>
            <p:custDataLst>
              <p:tags r:id="rId2"/>
            </p:custDataLst>
          </p:nvPr>
        </p:nvSpPr>
        <p:spPr>
          <a:xfrm>
            <a:off x="457200" y="228600"/>
            <a:ext cx="8229600" cy="762000"/>
          </a:xfrm>
        </p:spPr>
        <p:txBody>
          <a:bodyPr>
            <a:normAutofit fontScale="90000"/>
          </a:bodyPr>
          <a:lstStyle/>
          <a:p>
            <a:r>
              <a:rPr lang="en-US" sz="2800" dirty="0" smtClean="0"/>
              <a:t>So why does consumption rise when gas prices fall?</a:t>
            </a:r>
            <a:endParaRPr lang="en-US" sz="2800" dirty="0"/>
          </a:p>
        </p:txBody>
      </p:sp>
      <p:sp>
        <p:nvSpPr>
          <p:cNvPr id="5" name="Content Placeholder 1"/>
          <p:cNvSpPr>
            <a:spLocks noGrp="1"/>
          </p:cNvSpPr>
          <p:nvPr>
            <p:ph idx="4294967295"/>
            <p:custDataLst>
              <p:tags r:id="rId3"/>
            </p:custDataLst>
          </p:nvPr>
        </p:nvSpPr>
        <p:spPr>
          <a:xfrm>
            <a:off x="685800" y="1295400"/>
            <a:ext cx="7815262" cy="4572000"/>
          </a:xfrm>
          <a:ln>
            <a:noFill/>
          </a:ln>
        </p:spPr>
        <p:txBody>
          <a:bodyPr>
            <a:noAutofit/>
          </a:bodyPr>
          <a:lstStyle/>
          <a:p>
            <a:r>
              <a:rPr lang="en-US" sz="2400" dirty="0" smtClean="0"/>
              <a:t>Because the U.S. is a net importer of oil!</a:t>
            </a:r>
          </a:p>
          <a:p>
            <a:endParaRPr lang="en-US" sz="2400" dirty="0"/>
          </a:p>
          <a:p>
            <a:pPr marL="365760" lvl="1" indent="0">
              <a:lnSpc>
                <a:spcPct val="150000"/>
              </a:lnSpc>
              <a:buNone/>
            </a:pPr>
            <a:r>
              <a:rPr lang="en-US" sz="2400" dirty="0" smtClean="0"/>
              <a:t>A fall in oil prices improves the U.S. terms of trade which has </a:t>
            </a:r>
            <a:r>
              <a:rPr lang="en-US" sz="2400" i="1" dirty="0" smtClean="0"/>
              <a:t>general equilibrium </a:t>
            </a:r>
            <a:r>
              <a:rPr lang="en-US" sz="2400" dirty="0" smtClean="0"/>
              <a:t>effects on consumption.</a:t>
            </a:r>
            <a:endParaRPr lang="en-US" sz="2400" dirty="0"/>
          </a:p>
          <a:p>
            <a:pPr>
              <a:lnSpc>
                <a:spcPct val="150000"/>
              </a:lnSpc>
            </a:pPr>
            <a:endParaRPr lang="en-US" sz="2400" dirty="0" smtClean="0"/>
          </a:p>
          <a:p>
            <a:pPr>
              <a:lnSpc>
                <a:spcPct val="150000"/>
              </a:lnSpc>
            </a:pPr>
            <a:r>
              <a:rPr lang="en-US" sz="2400" dirty="0" smtClean="0"/>
              <a:t>Backus-</a:t>
            </a:r>
            <a:r>
              <a:rPr lang="en-US" sz="2400" dirty="0" err="1" smtClean="0"/>
              <a:t>Crucini</a:t>
            </a:r>
            <a:r>
              <a:rPr lang="en-US" sz="2400" dirty="0" smtClean="0"/>
              <a:t> (2000) show that oil price fluctuations have accounted for a significant part of historical terms-of-trade fluctuations:</a:t>
            </a:r>
          </a:p>
        </p:txBody>
      </p:sp>
    </p:spTree>
    <p:extLst>
      <p:ext uri="{BB962C8B-B14F-4D97-AF65-F5344CB8AC3E}">
        <p14:creationId xmlns:p14="http://schemas.microsoft.com/office/powerpoint/2010/main" val="577080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218" name="Picture 2"/>
          <p:cNvPicPr>
            <a:picLocks noChangeAspect="1" noChangeArrowheads="1"/>
          </p:cNvPicPr>
          <p:nvPr>
            <p:custDataLst>
              <p:tags r:id="rId1"/>
            </p:custDataLst>
          </p:nvPr>
        </p:nvPicPr>
        <p:blipFill>
          <a:blip r:embed="rId10">
            <a:extLst>
              <a:ext uri="{28A0092B-C50C-407E-A947-70E740481C1C}">
                <a14:useLocalDpi xmlns:a14="http://schemas.microsoft.com/office/drawing/2010/main" val="0"/>
              </a:ext>
            </a:extLst>
          </a:blip>
          <a:srcRect/>
          <a:stretch>
            <a:fillRect/>
          </a:stretch>
        </p:blipFill>
        <p:spPr bwMode="auto">
          <a:xfrm>
            <a:off x="378737" y="1405324"/>
            <a:ext cx="8077200" cy="27421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custDataLst>
              <p:tags r:id="rId2"/>
            </p:custDataLst>
          </p:nvPr>
        </p:nvSpPr>
        <p:spPr/>
        <p:txBody>
          <a:bodyPr/>
          <a:lstStyle/>
          <a:p>
            <a:fld id="{EB727A59-F01E-43BC-BF0A-5533339D486C}" type="slidenum">
              <a:rPr lang="en-US" smtClean="0">
                <a:solidFill>
                  <a:srgbClr val="073E87"/>
                </a:solidFill>
              </a:rPr>
              <a:pPr/>
              <a:t>9</a:t>
            </a:fld>
            <a:endParaRPr lang="en-US">
              <a:solidFill>
                <a:srgbClr val="073E87"/>
              </a:solidFill>
            </a:endParaRPr>
          </a:p>
        </p:txBody>
      </p:sp>
      <p:sp>
        <p:nvSpPr>
          <p:cNvPr id="5" name="TextBox 4"/>
          <p:cNvSpPr txBox="1"/>
          <p:nvPr>
            <p:custDataLst>
              <p:tags r:id="rId3"/>
            </p:custDataLst>
          </p:nvPr>
        </p:nvSpPr>
        <p:spPr>
          <a:xfrm>
            <a:off x="762000" y="5715000"/>
            <a:ext cx="7086600" cy="461665"/>
          </a:xfrm>
          <a:prstGeom prst="rect">
            <a:avLst/>
          </a:prstGeom>
          <a:noFill/>
        </p:spPr>
        <p:txBody>
          <a:bodyPr wrap="square" rtlCol="0">
            <a:spAutoFit/>
          </a:bodyPr>
          <a:lstStyle/>
          <a:p>
            <a:pPr algn="ctr"/>
            <a:r>
              <a:rPr lang="en-US" sz="2400" dirty="0" smtClean="0"/>
              <a:t>Graph from Backus-</a:t>
            </a:r>
            <a:r>
              <a:rPr lang="en-US" sz="2400" dirty="0" err="1" smtClean="0"/>
              <a:t>Crucini</a:t>
            </a:r>
            <a:r>
              <a:rPr lang="en-US" sz="2400" dirty="0" smtClean="0"/>
              <a:t> (2000) Figure 1</a:t>
            </a:r>
            <a:endParaRPr lang="en-US" sz="2400" dirty="0"/>
          </a:p>
        </p:txBody>
      </p:sp>
      <p:sp>
        <p:nvSpPr>
          <p:cNvPr id="18" name="TextBox 17"/>
          <p:cNvSpPr txBox="1"/>
          <p:nvPr>
            <p:custDataLst>
              <p:tags r:id="rId4"/>
            </p:custDataLst>
          </p:nvPr>
        </p:nvSpPr>
        <p:spPr>
          <a:xfrm>
            <a:off x="4813048" y="3223437"/>
            <a:ext cx="3069502" cy="369332"/>
          </a:xfrm>
          <a:prstGeom prst="rect">
            <a:avLst/>
          </a:prstGeom>
          <a:noFill/>
        </p:spPr>
        <p:txBody>
          <a:bodyPr wrap="square" rtlCol="0">
            <a:spAutoFit/>
          </a:bodyPr>
          <a:lstStyle/>
          <a:p>
            <a:pPr algn="ctr"/>
            <a:r>
              <a:rPr lang="en-US" dirty="0" smtClean="0"/>
              <a:t>Inverse of terms of trade</a:t>
            </a:r>
            <a:endParaRPr lang="en-US" dirty="0"/>
          </a:p>
        </p:txBody>
      </p:sp>
      <p:cxnSp>
        <p:nvCxnSpPr>
          <p:cNvPr id="19" name="Straight Arrow Connector 18"/>
          <p:cNvCxnSpPr/>
          <p:nvPr>
            <p:custDataLst>
              <p:tags r:id="rId5"/>
            </p:custDataLst>
          </p:nvPr>
        </p:nvCxnSpPr>
        <p:spPr>
          <a:xfrm flipH="1" flipV="1">
            <a:off x="5134824" y="2971800"/>
            <a:ext cx="304800" cy="25163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custDataLst>
              <p:tags r:id="rId6"/>
            </p:custDataLst>
          </p:nvPr>
        </p:nvSpPr>
        <p:spPr>
          <a:xfrm>
            <a:off x="3200400" y="1828800"/>
            <a:ext cx="1981200" cy="369332"/>
          </a:xfrm>
          <a:prstGeom prst="rect">
            <a:avLst/>
          </a:prstGeom>
          <a:noFill/>
        </p:spPr>
        <p:txBody>
          <a:bodyPr wrap="square" rtlCol="0">
            <a:spAutoFit/>
          </a:bodyPr>
          <a:lstStyle/>
          <a:p>
            <a:pPr algn="ctr"/>
            <a:r>
              <a:rPr lang="en-US" dirty="0" smtClean="0"/>
              <a:t>Real oil price</a:t>
            </a:r>
            <a:endParaRPr lang="en-US" dirty="0"/>
          </a:p>
        </p:txBody>
      </p:sp>
      <p:cxnSp>
        <p:nvCxnSpPr>
          <p:cNvPr id="14" name="Straight Arrow Connector 13"/>
          <p:cNvCxnSpPr>
            <a:stCxn id="13" idx="2"/>
          </p:cNvCxnSpPr>
          <p:nvPr>
            <p:custDataLst>
              <p:tags r:id="rId7"/>
            </p:custDataLst>
          </p:nvPr>
        </p:nvCxnSpPr>
        <p:spPr>
          <a:xfrm>
            <a:off x="4191000" y="2198132"/>
            <a:ext cx="317248" cy="4266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custDataLst>
              <p:tags r:id="rId8"/>
            </p:custDataLst>
          </p:nvPr>
        </p:nvSpPr>
        <p:spPr>
          <a:xfrm>
            <a:off x="609600" y="762000"/>
            <a:ext cx="7924800" cy="461665"/>
          </a:xfrm>
          <a:prstGeom prst="rect">
            <a:avLst/>
          </a:prstGeom>
          <a:noFill/>
        </p:spPr>
        <p:txBody>
          <a:bodyPr wrap="square" rtlCol="0">
            <a:spAutoFit/>
          </a:bodyPr>
          <a:lstStyle/>
          <a:p>
            <a:pPr algn="ctr"/>
            <a:r>
              <a:rPr lang="en-US" sz="2400" dirty="0" smtClean="0"/>
              <a:t>Real Oil Price and the U.S. Terms of Trade</a:t>
            </a:r>
            <a:endParaRPr lang="en-US" sz="2400" dirty="0"/>
          </a:p>
        </p:txBody>
      </p:sp>
    </p:spTree>
    <p:extLst>
      <p:ext uri="{BB962C8B-B14F-4D97-AF65-F5344CB8AC3E}">
        <p14:creationId xmlns:p14="http://schemas.microsoft.com/office/powerpoint/2010/main" val="71183530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17998</TotalTime>
  <Words>1134</Words>
  <Application>Microsoft Office PowerPoint</Application>
  <PresentationFormat>On-screen Show (4:3)</PresentationFormat>
  <Paragraphs>187</Paragraphs>
  <Slides>24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Calibri</vt:lpstr>
      <vt:lpstr>Lucida Sans Unicode</vt:lpstr>
      <vt:lpstr>Verdana</vt:lpstr>
      <vt:lpstr>Wingdings 2</vt:lpstr>
      <vt:lpstr>Wingdings 3</vt:lpstr>
      <vt:lpstr>Concourse</vt:lpstr>
      <vt:lpstr>Christiane Baumeister and Lutz Kilian   “Lower Oil Prices and the U.S. Economy: Is This Time Different?”  </vt:lpstr>
      <vt:lpstr>Summary</vt:lpstr>
      <vt:lpstr>Background: Possible oil effect channels</vt:lpstr>
      <vt:lpstr>BK’s discretionary income channel logic</vt:lpstr>
      <vt:lpstr>BK back-of-the-envelope calculation</vt:lpstr>
      <vt:lpstr>My assessment of the discretionary income channel</vt:lpstr>
      <vt:lpstr>PowerPoint Presentation</vt:lpstr>
      <vt:lpstr>So why does consumption rise when gas prices fall?</vt:lpstr>
      <vt:lpstr>PowerPoint Presentation</vt:lpstr>
      <vt:lpstr>We should use an open economy model to analyze the effects of oil price changes.</vt:lpstr>
      <vt:lpstr>Two Calibrations</vt:lpstr>
      <vt:lpstr>PowerPoint Presentation</vt:lpstr>
      <vt:lpstr>Thus, a basic open economy model can explain why an oil price decrease causes U.S. consumption to increase.   It’s due to a positive wealth effect. </vt:lpstr>
      <vt:lpstr>Is This Time Different?</vt:lpstr>
      <vt:lpstr>Has the consumption relationship changed over time?</vt:lpstr>
      <vt:lpstr>Why we should expect the effects of oil prices on the economy to change over time. </vt:lpstr>
      <vt:lpstr>PowerPoint Presentation</vt:lpstr>
      <vt:lpstr>PowerPoint Presentation</vt:lpstr>
      <vt:lpstr>PowerPoint Presentation</vt:lpstr>
      <vt:lpstr>PowerPoint Presentation</vt:lpstr>
      <vt:lpstr>3.  Effects of U.S. shale revolution</vt:lpstr>
      <vt:lpstr>PowerPoint Presentation</vt:lpstr>
      <vt:lpstr>Labor and investment effects</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Valerie</dc:creator>
  <cp:lastModifiedBy>Delaney R. Parrish</cp:lastModifiedBy>
  <cp:revision>667</cp:revision>
  <dcterms:created xsi:type="dcterms:W3CDTF">2011-09-15T16:09:40Z</dcterms:created>
  <dcterms:modified xsi:type="dcterms:W3CDTF">2016-09-19T20:59:39Z</dcterms:modified>
</cp:coreProperties>
</file>