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1"/>
  </p:notesMasterIdLst>
  <p:sldIdLst>
    <p:sldId id="268" r:id="rId2"/>
    <p:sldId id="273" r:id="rId3"/>
    <p:sldId id="274" r:id="rId4"/>
    <p:sldId id="279" r:id="rId5"/>
    <p:sldId id="285" r:id="rId6"/>
    <p:sldId id="295" r:id="rId7"/>
    <p:sldId id="296" r:id="rId8"/>
    <p:sldId id="297" r:id="rId9"/>
    <p:sldId id="284" r:id="rId10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8EA5E-13DD-4EB5-8DF0-643044FCBC69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B7726-28EA-4BAE-AD73-FBD1A022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1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270"/>
            <a:fld id="{FFD26FD4-C685-4579-BDD9-75B72FDC8D71}" type="slidenum">
              <a:rPr lang="en-US" smtClean="0">
                <a:solidFill>
                  <a:prstClr val="black"/>
                </a:solidFill>
              </a:rPr>
              <a:pPr defTabSz="914270"/>
              <a:t>1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270"/>
            <a:fld id="{FFD26FD4-C685-4579-BDD9-75B72FDC8D71}" type="slidenum">
              <a:rPr lang="en-US" smtClean="0">
                <a:solidFill>
                  <a:prstClr val="black"/>
                </a:solidFill>
              </a:rPr>
              <a:pPr defTabSz="914270"/>
              <a:t>2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Annualized change  in real GDP, quarter by quarter w/ recession shading—go back 50 </a:t>
            </a:r>
            <a:r>
              <a:rPr lang="en-US" kern="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yrs</a:t>
            </a: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(1965-2015)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9047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270"/>
            <a:fld id="{FFD26FD4-C685-4579-BDD9-75B72FDC8D71}" type="slidenum">
              <a:rPr lang="en-US" smtClean="0">
                <a:solidFill>
                  <a:prstClr val="black"/>
                </a:solidFill>
              </a:rPr>
              <a:pPr defTabSz="914270"/>
              <a:t>3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Annualized change  in real GDP, quarter by quarter w/ recession shading—go back 50 </a:t>
            </a:r>
            <a:r>
              <a:rPr lang="en-US" kern="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yrs</a:t>
            </a: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(1965-2015)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1768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270"/>
            <a:fld id="{FFD26FD4-C685-4579-BDD9-75B72FDC8D71}" type="slidenum">
              <a:rPr lang="en-US" smtClean="0">
                <a:solidFill>
                  <a:prstClr val="black"/>
                </a:solidFill>
              </a:rPr>
              <a:pPr defTabSz="914270"/>
              <a:t>4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Annualized change  in real GDP, quarter by quarter w/ recession shading—go back 50 </a:t>
            </a:r>
            <a:r>
              <a:rPr lang="en-US" kern="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yrs</a:t>
            </a: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(1965-2015)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5815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270"/>
            <a:fld id="{FFD26FD4-C685-4579-BDD9-75B72FDC8D71}" type="slidenum">
              <a:rPr lang="en-US" smtClean="0">
                <a:solidFill>
                  <a:prstClr val="black"/>
                </a:solidFill>
              </a:rPr>
              <a:pPr defTabSz="914270"/>
              <a:t>5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Annualized change  in real GDP, quarter by quarter w/ recession shading—go back 50 </a:t>
            </a:r>
            <a:r>
              <a:rPr lang="en-US" kern="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yrs</a:t>
            </a: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(1965-2015)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94192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270"/>
            <a:fld id="{FFD26FD4-C685-4579-BDD9-75B72FDC8D71}" type="slidenum">
              <a:rPr lang="en-US" smtClean="0">
                <a:solidFill>
                  <a:prstClr val="black"/>
                </a:solidFill>
              </a:rPr>
              <a:pPr defTabSz="914270"/>
              <a:t>6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Annualized change  in real GDP, quarter by quarter w/ recession shading—go back 50 </a:t>
            </a:r>
            <a:r>
              <a:rPr lang="en-US" kern="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yrs</a:t>
            </a: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(1965-2015)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02435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270"/>
            <a:fld id="{FFD26FD4-C685-4579-BDD9-75B72FDC8D71}" type="slidenum">
              <a:rPr lang="en-US" smtClean="0">
                <a:solidFill>
                  <a:prstClr val="black"/>
                </a:solidFill>
              </a:rPr>
              <a:pPr defTabSz="914270"/>
              <a:t>7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Annualized change  in real GDP, quarter by quarter w/ recession shading—go back 50 </a:t>
            </a:r>
            <a:r>
              <a:rPr lang="en-US" kern="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yrs</a:t>
            </a: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(1965-2015)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46980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270"/>
            <a:fld id="{FFD26FD4-C685-4579-BDD9-75B72FDC8D71}" type="slidenum">
              <a:rPr lang="en-US" smtClean="0">
                <a:solidFill>
                  <a:prstClr val="black"/>
                </a:solidFill>
              </a:rPr>
              <a:pPr defTabSz="914270"/>
              <a:t>8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Annualized change  in real GDP, quarter by quarter w/ recession shading—go back 50 </a:t>
            </a:r>
            <a:r>
              <a:rPr lang="en-US" kern="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yrs</a:t>
            </a: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(1965-2015)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101610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270"/>
            <a:fld id="{FFD26FD4-C685-4579-BDD9-75B72FDC8D71}" type="slidenum">
              <a:rPr lang="en-US" smtClean="0">
                <a:solidFill>
                  <a:prstClr val="black"/>
                </a:solidFill>
              </a:rPr>
              <a:pPr defTabSz="914270"/>
              <a:t>9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Annualized change  in real GDP, quarter by quarter w/ recession shading—go back 50 </a:t>
            </a:r>
            <a:r>
              <a:rPr lang="en-US" kern="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yrs</a:t>
            </a:r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(1965-2015)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23908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5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867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83868"/>
            </a:gs>
            <a:gs pos="100000">
              <a:srgbClr val="29558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1652589"/>
            <a:ext cx="7358062" cy="2320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>
                <a:sym typeface="Georgia" pitchFamily="18" charset="0"/>
              </a:rPr>
              <a:t>Clic</a:t>
            </a:r>
            <a:endParaRPr lang="en-US" dirty="0" smtClean="0">
              <a:sym typeface="Georgia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3763" y="4037014"/>
            <a:ext cx="7358062" cy="1463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charset="0"/>
              </a:rPr>
              <a:t>Second level</a:t>
            </a:r>
          </a:p>
          <a:p>
            <a:pPr lvl="2"/>
            <a:r>
              <a:rPr lang="en-US" smtClean="0">
                <a:sym typeface="Arial" charset="0"/>
              </a:rPr>
              <a:t>Third level</a:t>
            </a:r>
          </a:p>
          <a:p>
            <a:pPr lvl="3"/>
            <a:r>
              <a:rPr lang="en-US" smtClean="0">
                <a:sym typeface="Arial" charset="0"/>
              </a:rPr>
              <a:t>Fourth level</a:t>
            </a:r>
          </a:p>
          <a:p>
            <a:pPr lvl="4"/>
            <a:r>
              <a:rPr lang="en-US" smtClean="0">
                <a:sym typeface="Arial" charset="0"/>
              </a:rPr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74714" y="3929063"/>
            <a:ext cx="7394575" cy="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000" dirty="0">
              <a:solidFill>
                <a:srgbClr val="000000"/>
              </a:solidFill>
              <a:latin typeface="Gill Sans" pitchFamily="96" charset="0"/>
              <a:sym typeface="Gill Sans" pitchFamily="96" charset="0"/>
            </a:endParaRPr>
          </a:p>
        </p:txBody>
      </p:sp>
      <p:pic>
        <p:nvPicPr>
          <p:cNvPr id="3077" name="Picture 5" descr="BROOKINGS_qi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89" y="857251"/>
            <a:ext cx="3830636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5047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5" r:id="rId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+mj-lt"/>
          <a:ea typeface="+mj-ea"/>
          <a:cs typeface="+mj-cs"/>
          <a:sym typeface="Georgia" pitchFamily="18" charset="0"/>
        </a:defRPr>
      </a:lvl1pPr>
      <a:lvl2pPr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2pPr>
      <a:lvl3pPr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3pPr>
      <a:lvl4pPr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4pPr>
      <a:lvl5pPr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5pPr>
      <a:lvl6pPr marL="457200"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6pPr>
      <a:lvl7pPr marL="914400"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7pPr>
      <a:lvl8pPr marL="1371600"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8pPr>
      <a:lvl9pPr marL="1828800"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9pPr>
    </p:titleStyle>
    <p:bodyStyle>
      <a:lvl1pPr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cs typeface="+mn-cs"/>
          <a:sym typeface="Arial" charset="0"/>
        </a:defRPr>
      </a:lvl1pPr>
      <a:lvl2pPr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2pPr>
      <a:lvl3pPr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3pPr>
      <a:lvl4pPr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4pPr>
      <a:lvl5pPr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5pPr>
      <a:lvl6pPr marL="457200"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6pPr>
      <a:lvl7pPr marL="914400"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7pPr>
      <a:lvl8pPr marL="1371600"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8pPr>
      <a:lvl9pPr marL="1828800"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371600"/>
            <a:ext cx="8305800" cy="45720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200" dirty="0" err="1" smtClean="0"/>
              <a:t>Brexit</a:t>
            </a:r>
            <a:r>
              <a:rPr lang="en-US" sz="2800" dirty="0" smtClean="0"/>
              <a:t> </a:t>
            </a:r>
            <a:r>
              <a:rPr lang="en-US" sz="2800" dirty="0"/>
              <a:t>and Financial Stability: </a:t>
            </a:r>
            <a:br>
              <a:rPr lang="en-US" sz="2800" dirty="0"/>
            </a:br>
            <a:r>
              <a:rPr lang="en-US" sz="2800" dirty="0"/>
              <a:t>Macropru in action </a:t>
            </a:r>
            <a:br>
              <a:rPr lang="en-US" sz="2800" dirty="0"/>
            </a:b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2000" dirty="0" smtClean="0"/>
              <a:t>Donald Kohn, Robert S Kerr Senior Fellow, Brookings, and Member, Financial Policy Committee, Bank of </a:t>
            </a:r>
            <a:r>
              <a:rPr lang="en-US" sz="2000" dirty="0"/>
              <a:t>E</a:t>
            </a:r>
            <a:r>
              <a:rPr lang="en-US" sz="2000" dirty="0" smtClean="0"/>
              <a:t>ngland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endParaRPr lang="en-US" sz="3100" dirty="0" smtClean="0"/>
          </a:p>
        </p:txBody>
      </p:sp>
      <p:pic>
        <p:nvPicPr>
          <p:cNvPr id="5" name="Picture 4" descr="N:\Hutchins\Administration\Logo Files\HC on Fiscal &amp; Monetary Policy_NEW_BROOKINGS_CMY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85000" contrast="1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713481"/>
            <a:ext cx="2743200" cy="587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5436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0" y="228600"/>
            <a:ext cx="91440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  <a:normAutofit fontScale="97500"/>
          </a:bodyPr>
          <a:lstStyle>
            <a:lvl1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+mj-lt"/>
                <a:ea typeface="+mj-ea"/>
                <a:cs typeface="+mj-cs"/>
                <a:sym typeface="Georgia" pitchFamily="18" charset="0"/>
              </a:defRPr>
            </a:lvl1pPr>
            <a:lvl2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2pPr>
            <a:lvl3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3pPr>
            <a:lvl4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4pPr>
            <a:lvl5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5pPr>
            <a:lvl6pPr marL="4572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6pPr>
            <a:lvl7pPr marL="9144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7pPr>
            <a:lvl8pPr marL="13716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8pPr>
            <a:lvl9pPr marL="18288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9pPr>
          </a:lstStyle>
          <a:p>
            <a:pPr algn="ctr"/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 Financial Policy Committee</a:t>
            </a:r>
            <a:endParaRPr lang="en-US" kern="0" dirty="0">
              <a:solidFill>
                <a:schemeClr val="tx1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371600"/>
            <a:ext cx="8534400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Our primary objective:</a:t>
            </a:r>
          </a:p>
          <a:p>
            <a:endParaRPr lang="en-US" sz="2200" dirty="0" smtClean="0"/>
          </a:p>
          <a:p>
            <a:r>
              <a:rPr lang="en-US" sz="2200" dirty="0" smtClean="0"/>
              <a:t>“The </a:t>
            </a:r>
            <a:r>
              <a:rPr lang="en-US" sz="2200" dirty="0"/>
              <a:t>responsibility of the Committee in relation to the achievement by the Bank of its Financial Stability Objective relates primarily to the </a:t>
            </a:r>
            <a:r>
              <a:rPr lang="en-US" sz="2200" b="1" u="sng" dirty="0"/>
              <a:t>identification</a:t>
            </a:r>
            <a:r>
              <a:rPr lang="en-US" sz="2200" dirty="0"/>
              <a:t> of, </a:t>
            </a:r>
            <a:r>
              <a:rPr lang="en-US" sz="2200" b="1" u="sng" dirty="0"/>
              <a:t>monitoring</a:t>
            </a:r>
            <a:r>
              <a:rPr lang="en-US" sz="2200" dirty="0"/>
              <a:t> of, and taking of </a:t>
            </a:r>
            <a:r>
              <a:rPr lang="en-US" sz="2200" b="1" u="sng" dirty="0"/>
              <a:t>action</a:t>
            </a:r>
            <a:r>
              <a:rPr lang="en-US" sz="2200" dirty="0"/>
              <a:t> to remove or reduce systemic risks with a view to protecting and enhancing the resilience of the UK financial system</a:t>
            </a:r>
            <a:r>
              <a:rPr lang="en-US" sz="2200" dirty="0" smtClean="0"/>
              <a:t>.” </a:t>
            </a:r>
            <a:r>
              <a:rPr lang="en-US" sz="700" dirty="0" smtClean="0"/>
              <a:t/>
            </a:r>
            <a:br>
              <a:rPr lang="en-US" sz="700" dirty="0" smtClean="0"/>
            </a:br>
            <a:endParaRPr lang="en-US" sz="500" dirty="0"/>
          </a:p>
          <a:p>
            <a:endParaRPr lang="en-US" dirty="0" smtClean="0"/>
          </a:p>
          <a:p>
            <a:r>
              <a:rPr lang="en-US" sz="2200" b="1" dirty="0" smtClean="0"/>
              <a:t>Subject to that a secondary objective to: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“Support the economic policy of Her Majesty’s Government, including its objectives for growth and employment.”</a:t>
            </a:r>
          </a:p>
          <a:p>
            <a:endParaRPr lang="en-US" sz="2400" dirty="0"/>
          </a:p>
          <a:p>
            <a:r>
              <a:rPr lang="en-US" sz="2400" dirty="0" smtClean="0"/>
              <a:t>- </a:t>
            </a:r>
            <a:r>
              <a:rPr lang="en-US" i="1" dirty="0" smtClean="0"/>
              <a:t>Bank </a:t>
            </a:r>
            <a:r>
              <a:rPr lang="en-US" i="1" dirty="0"/>
              <a:t>of England Act 1998, as amended in 2012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47303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0" y="228600"/>
            <a:ext cx="91440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  <a:normAutofit fontScale="97500"/>
          </a:bodyPr>
          <a:lstStyle>
            <a:lvl1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+mj-lt"/>
                <a:ea typeface="+mj-ea"/>
                <a:cs typeface="+mj-cs"/>
                <a:sym typeface="Georgia" pitchFamily="18" charset="0"/>
              </a:defRPr>
            </a:lvl1pPr>
            <a:lvl2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2pPr>
            <a:lvl3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3pPr>
            <a:lvl4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4pPr>
            <a:lvl5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5pPr>
            <a:lvl6pPr marL="4572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6pPr>
            <a:lvl7pPr marL="9144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7pPr>
            <a:lvl8pPr marL="13716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8pPr>
            <a:lvl9pPr marL="18288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9pPr>
          </a:lstStyle>
          <a:p>
            <a:pPr algn="ctr"/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FPC actions before the Referendum</a:t>
            </a:r>
            <a:endParaRPr lang="en-US" kern="0" dirty="0">
              <a:solidFill>
                <a:schemeClr val="tx1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219200"/>
            <a:ext cx="85344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Identified &amp; Monitored</a:t>
            </a:r>
          </a:p>
          <a:p>
            <a:endParaRPr lang="en-US" sz="1200" dirty="0" smtClean="0"/>
          </a:p>
          <a:p>
            <a:r>
              <a:rPr lang="en-US" dirty="0" smtClean="0"/>
              <a:t>“The Committee assesses that the risks around the referendum to be the most significant near-term domestic risks to financial stability” </a:t>
            </a:r>
            <a:endParaRPr lang="en-US" dirty="0"/>
          </a:p>
          <a:p>
            <a:pPr lvl="1"/>
            <a:r>
              <a:rPr lang="en-US" sz="1400" dirty="0" smtClean="0"/>
              <a:t>- </a:t>
            </a:r>
            <a:r>
              <a:rPr lang="en-US" sz="1400" i="1" dirty="0" smtClean="0"/>
              <a:t>March </a:t>
            </a:r>
            <a:r>
              <a:rPr lang="en-US" sz="1400" i="1" dirty="0"/>
              <a:t>29 statement of results of March 23 meeting</a:t>
            </a:r>
            <a:endParaRPr lang="en-US" sz="1400" i="1" dirty="0" smtClean="0"/>
          </a:p>
          <a:p>
            <a:endParaRPr lang="en-US" sz="1200" dirty="0"/>
          </a:p>
          <a:p>
            <a:r>
              <a:rPr lang="en-US" dirty="0" smtClean="0"/>
              <a:t>The Committee identified the following channels through which the referendum could increase risks to the financial stability:</a:t>
            </a:r>
            <a:endParaRPr lang="en-US" dirty="0"/>
          </a:p>
          <a:p>
            <a:r>
              <a:rPr lang="en-US" dirty="0"/>
              <a:t>	C</a:t>
            </a:r>
            <a:r>
              <a:rPr lang="en-US" dirty="0" smtClean="0"/>
              <a:t>apital inflows to finance a large current account deficit</a:t>
            </a:r>
          </a:p>
          <a:p>
            <a:r>
              <a:rPr lang="en-US" dirty="0"/>
              <a:t>	C</a:t>
            </a:r>
            <a:r>
              <a:rPr lang="en-US" dirty="0" smtClean="0"/>
              <a:t>ommercial real estate prices and financing </a:t>
            </a:r>
          </a:p>
          <a:p>
            <a:r>
              <a:rPr lang="en-US" dirty="0"/>
              <a:t>	H</a:t>
            </a:r>
            <a:r>
              <a:rPr lang="en-US" dirty="0" smtClean="0"/>
              <a:t>igh level of UK household indebtedness</a:t>
            </a:r>
          </a:p>
          <a:p>
            <a:r>
              <a:rPr lang="en-US" dirty="0"/>
              <a:t>	F</a:t>
            </a:r>
            <a:r>
              <a:rPr lang="en-US" dirty="0" smtClean="0"/>
              <a:t>ragility in market liquidity</a:t>
            </a:r>
          </a:p>
          <a:p>
            <a:r>
              <a:rPr lang="en-US" dirty="0"/>
              <a:t>	</a:t>
            </a:r>
            <a:r>
              <a:rPr lang="en-US" dirty="0" smtClean="0"/>
              <a:t>Weak global growth and risks to euro area </a:t>
            </a:r>
            <a:r>
              <a:rPr lang="en-US" dirty="0"/>
              <a:t>	</a:t>
            </a:r>
            <a:endParaRPr lang="en-US" dirty="0" smtClean="0"/>
          </a:p>
          <a:p>
            <a:endParaRPr lang="en-US" sz="1200" dirty="0"/>
          </a:p>
          <a:p>
            <a:r>
              <a:rPr lang="en-US" b="1" dirty="0"/>
              <a:t>Actions </a:t>
            </a:r>
            <a:endParaRPr lang="en-US" b="1" dirty="0" smtClean="0"/>
          </a:p>
          <a:p>
            <a:r>
              <a:rPr lang="en-US" dirty="0" smtClean="0"/>
              <a:t>FPC supported more intensive (PRA) supervision of exchange rate exposure, and LTRO operations and liquidity provision (by Bank) to ensure that any adjustments would be orderly</a:t>
            </a:r>
          </a:p>
          <a:p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8129470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0" y="228600"/>
            <a:ext cx="91440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  <a:normAutofit fontScale="82500" lnSpcReduction="20000"/>
          </a:bodyPr>
          <a:lstStyle>
            <a:lvl1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+mj-lt"/>
                <a:ea typeface="+mj-ea"/>
                <a:cs typeface="+mj-cs"/>
                <a:sym typeface="Georgia" pitchFamily="18" charset="0"/>
              </a:defRPr>
            </a:lvl1pPr>
            <a:lvl2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2pPr>
            <a:lvl3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3pPr>
            <a:lvl4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4pPr>
            <a:lvl5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5pPr>
            <a:lvl6pPr marL="4572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6pPr>
            <a:lvl7pPr marL="9144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7pPr>
            <a:lvl8pPr marL="13716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8pPr>
            <a:lvl9pPr marL="18288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9pPr>
          </a:lstStyle>
          <a:p>
            <a:pPr algn="ctr"/>
            <a:r>
              <a:rPr lang="en-US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Market reactions to the Referendum</a:t>
            </a:r>
          </a:p>
          <a:p>
            <a:pPr algn="ctr"/>
            <a:r>
              <a:rPr lang="en-US" sz="3000" kern="0" dirty="0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Referendum to meeting on  July 1</a:t>
            </a:r>
            <a:endParaRPr lang="en-US" sz="3000" kern="0" dirty="0">
              <a:solidFill>
                <a:schemeClr val="tx1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5037667"/>
            <a:ext cx="8382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 addition:</a:t>
            </a:r>
          </a:p>
          <a:p>
            <a:endParaRPr lang="en-GB" sz="700" dirty="0" smtClean="0"/>
          </a:p>
          <a:p>
            <a:pPr marL="274320" indent="-285750">
              <a:buFont typeface="Arial" panose="020B0604020202020204" pitchFamily="34" charset="0"/>
              <a:buChar char="•"/>
            </a:pPr>
            <a:r>
              <a:rPr lang="en-GB" dirty="0" smtClean="0"/>
              <a:t>Sterling more volatile</a:t>
            </a:r>
          </a:p>
          <a:p>
            <a:pPr marL="274320" indent="-285750">
              <a:buFont typeface="Arial" panose="020B0604020202020204" pitchFamily="34" charset="0"/>
              <a:buChar char="•"/>
            </a:pPr>
            <a:r>
              <a:rPr lang="en-US" dirty="0"/>
              <a:t>Outflows from CRE investment funds and share prices</a:t>
            </a:r>
          </a:p>
          <a:p>
            <a:pPr marL="731520" lvl="2" indent="-285750">
              <a:buFont typeface="Wingdings" panose="05000000000000000000" pitchFamily="2" charset="2"/>
              <a:buChar char="§"/>
            </a:pPr>
            <a:r>
              <a:rPr lang="en-US" sz="1600" dirty="0" smtClean="0"/>
              <a:t>Possible </a:t>
            </a:r>
            <a:r>
              <a:rPr lang="en-US" sz="1600" dirty="0"/>
              <a:t>gating of funds </a:t>
            </a:r>
          </a:p>
          <a:p>
            <a:pPr marL="274320" indent="-285750">
              <a:buFont typeface="Arial" panose="020B0604020202020204" pitchFamily="34" charset="0"/>
              <a:buChar char="•"/>
            </a:pPr>
            <a:r>
              <a:rPr lang="en-US" dirty="0" smtClean="0"/>
              <a:t>But </a:t>
            </a:r>
            <a:r>
              <a:rPr lang="en-US" dirty="0"/>
              <a:t>market functioning holds </a:t>
            </a:r>
            <a:r>
              <a:rPr lang="en-US" dirty="0" smtClean="0"/>
              <a:t>up</a:t>
            </a:r>
            <a:endParaRPr lang="en-US" dirty="0"/>
          </a:p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6096000" cy="3666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15052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0" y="228600"/>
            <a:ext cx="91440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  <a:normAutofit fontScale="97500"/>
          </a:bodyPr>
          <a:lstStyle>
            <a:lvl1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+mj-lt"/>
                <a:ea typeface="+mj-ea"/>
                <a:cs typeface="+mj-cs"/>
                <a:sym typeface="Georgia" pitchFamily="18" charset="0"/>
              </a:defRPr>
            </a:lvl1pPr>
            <a:lvl2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2pPr>
            <a:lvl3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3pPr>
            <a:lvl4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4pPr>
            <a:lvl5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5pPr>
            <a:lvl6pPr marL="4572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6pPr>
            <a:lvl7pPr marL="9144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7pPr>
            <a:lvl8pPr marL="13716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8pPr>
            <a:lvl9pPr marL="18288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9pPr>
          </a:lstStyle>
          <a:p>
            <a:pPr algn="ctr"/>
            <a:endParaRPr lang="en-US" kern="0" dirty="0">
              <a:solidFill>
                <a:schemeClr val="tx1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28600"/>
            <a:ext cx="8219303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libri" panose="020F0502020204030204" pitchFamily="34" charset="0"/>
              </a:rPr>
              <a:t>What we did: Damping </a:t>
            </a:r>
            <a:r>
              <a:rPr lang="en-US" sz="4000" b="1" dirty="0" err="1">
                <a:latin typeface="Calibri" panose="020F0502020204030204" pitchFamily="34" charset="0"/>
              </a:rPr>
              <a:t>procyclicality</a:t>
            </a:r>
            <a:endParaRPr lang="en-US" sz="4000" b="1" dirty="0" smtClean="0">
              <a:latin typeface="Calibri" panose="020F0502020204030204" pitchFamily="34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400" i="1" dirty="0" smtClean="0"/>
              <a:t>Release </a:t>
            </a:r>
            <a:r>
              <a:rPr lang="en-US" sz="2400" i="1" dirty="0"/>
              <a:t>the </a:t>
            </a:r>
            <a:r>
              <a:rPr lang="en-US" sz="2400" i="1" dirty="0" smtClean="0"/>
              <a:t>bank countercyclical </a:t>
            </a:r>
            <a:r>
              <a:rPr lang="en-US" sz="2400" i="1" dirty="0"/>
              <a:t>capital buffer </a:t>
            </a:r>
            <a:r>
              <a:rPr lang="en-US" sz="2400" i="1" dirty="0" smtClean="0"/>
              <a:t>of 0.5% of risk-weighted assets.</a:t>
            </a:r>
          </a:p>
          <a:p>
            <a:endParaRPr lang="en-US" sz="2400" i="1" dirty="0"/>
          </a:p>
          <a:p>
            <a:r>
              <a:rPr lang="en-US" sz="2800" b="1" dirty="0" smtClean="0">
                <a:sym typeface="Wingdings" panose="05000000000000000000" pitchFamily="2" charset="2"/>
              </a:rPr>
              <a:t> WHY</a:t>
            </a:r>
            <a:r>
              <a:rPr lang="en-US" sz="2800" b="1" dirty="0">
                <a:sym typeface="Wingdings" panose="05000000000000000000" pitchFamily="2" charset="2"/>
              </a:rPr>
              <a:t>? </a:t>
            </a:r>
            <a:endParaRPr lang="en-US" sz="2800" i="1" dirty="0" smtClean="0"/>
          </a:p>
          <a:p>
            <a:endParaRPr lang="en-US" sz="11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anose="05000000000000000000" pitchFamily="2" charset="2"/>
              </a:rPr>
              <a:t>To </a:t>
            </a:r>
            <a:r>
              <a:rPr lang="en-US" sz="2400" dirty="0" smtClean="0">
                <a:sym typeface="Wingdings" panose="05000000000000000000" pitchFamily="2" charset="2"/>
              </a:rPr>
              <a:t>cushion a possible negative shock to growth</a:t>
            </a:r>
            <a:r>
              <a:rPr lang="en-US" sz="2400" dirty="0" smtClean="0"/>
              <a:t> </a:t>
            </a:r>
            <a:r>
              <a:rPr lang="en-US" sz="2400" dirty="0"/>
              <a:t>by </a:t>
            </a:r>
            <a:r>
              <a:rPr lang="en-US" sz="2400" dirty="0" smtClean="0"/>
              <a:t>increasing banks’ capacity for lending to UK households </a:t>
            </a:r>
            <a:r>
              <a:rPr lang="en-US" sz="2400" smtClean="0"/>
              <a:t>and businesses. </a:t>
            </a:r>
            <a:r>
              <a:rPr lang="en-US" dirty="0"/>
              <a:t>	</a:t>
            </a:r>
            <a:r>
              <a:rPr lang="en-US" dirty="0" smtClean="0"/>
              <a:t>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4807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0" y="228600"/>
            <a:ext cx="91440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  <a:normAutofit fontScale="97500"/>
          </a:bodyPr>
          <a:lstStyle>
            <a:lvl1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+mj-lt"/>
                <a:ea typeface="+mj-ea"/>
                <a:cs typeface="+mj-cs"/>
                <a:sym typeface="Georgia" pitchFamily="18" charset="0"/>
              </a:defRPr>
            </a:lvl1pPr>
            <a:lvl2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2pPr>
            <a:lvl3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3pPr>
            <a:lvl4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4pPr>
            <a:lvl5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5pPr>
            <a:lvl6pPr marL="4572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6pPr>
            <a:lvl7pPr marL="9144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7pPr>
            <a:lvl8pPr marL="13716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8pPr>
            <a:lvl9pPr marL="18288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9pPr>
          </a:lstStyle>
          <a:p>
            <a:pPr algn="ctr"/>
            <a:endParaRPr lang="en-US" kern="0" dirty="0">
              <a:solidFill>
                <a:schemeClr val="tx1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3696" y="304800"/>
            <a:ext cx="821930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libri" panose="020F0502020204030204" pitchFamily="34" charset="0"/>
              </a:rPr>
              <a:t>What we did: Damping </a:t>
            </a:r>
            <a:r>
              <a:rPr lang="en-US" sz="4000" b="1" dirty="0" err="1">
                <a:latin typeface="Calibri" panose="020F0502020204030204" pitchFamily="34" charset="0"/>
              </a:rPr>
              <a:t>procyclicality</a:t>
            </a:r>
            <a:endParaRPr lang="en-US" sz="4000" b="1" dirty="0" smtClean="0">
              <a:latin typeface="Calibri" panose="020F0502020204030204" pitchFamily="34" charset="0"/>
            </a:endParaRPr>
          </a:p>
          <a:p>
            <a:endParaRPr lang="en-US" sz="1100" dirty="0" smtClean="0"/>
          </a:p>
          <a:p>
            <a:r>
              <a:rPr lang="en-US" sz="2200" i="1" dirty="0" smtClean="0"/>
              <a:t>Release the bank countercyclical capital buffer of 0.5% of risk-weighted assets.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400" dirty="0" smtClean="0"/>
              <a:t> 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en-US" sz="2200" b="1" dirty="0" smtClean="0"/>
              <a:t>WHY WERE WE COMFORTABLE DOING THIS? </a:t>
            </a:r>
            <a:r>
              <a:rPr lang="en-US" sz="2200" dirty="0"/>
              <a:t>	</a:t>
            </a:r>
            <a:endParaRPr lang="en-US" sz="22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Capital </a:t>
            </a:r>
            <a:r>
              <a:rPr lang="en-US" sz="2000" dirty="0"/>
              <a:t>margins built up over previous years—buffers are there to be used when risks </a:t>
            </a:r>
            <a:r>
              <a:rPr lang="en-US" sz="2000" dirty="0" smtClean="0"/>
              <a:t>crystallize</a:t>
            </a:r>
          </a:p>
          <a:p>
            <a:pPr lvl="1"/>
            <a:r>
              <a:rPr lang="en-US" sz="1200" dirty="0" smtClean="0"/>
              <a:t>    </a:t>
            </a:r>
          </a:p>
          <a:p>
            <a:pPr lvl="1"/>
            <a:r>
              <a:rPr lang="en-US" sz="1200" dirty="0" smtClean="0"/>
              <a:t>   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dirty="0"/>
              <a:t>	</a:t>
            </a:r>
            <a:r>
              <a:rPr lang="en-US" dirty="0" smtClean="0"/>
              <a:t>			</a:t>
            </a:r>
            <a:endParaRPr lang="en-US" dirty="0"/>
          </a:p>
        </p:txBody>
      </p:sp>
      <p:pic>
        <p:nvPicPr>
          <p:cNvPr id="5" name="Picture 4" descr="N:\SHARED\FSR\PNGs\Internet PNG and PDFs\Combined Part B\Chart B.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276600"/>
            <a:ext cx="4277032" cy="331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81205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0" y="228600"/>
            <a:ext cx="91440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  <a:normAutofit fontScale="97500"/>
          </a:bodyPr>
          <a:lstStyle>
            <a:lvl1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+mj-lt"/>
                <a:ea typeface="+mj-ea"/>
                <a:cs typeface="+mj-cs"/>
                <a:sym typeface="Georgia" pitchFamily="18" charset="0"/>
              </a:defRPr>
            </a:lvl1pPr>
            <a:lvl2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2pPr>
            <a:lvl3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3pPr>
            <a:lvl4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4pPr>
            <a:lvl5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5pPr>
            <a:lvl6pPr marL="4572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6pPr>
            <a:lvl7pPr marL="9144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7pPr>
            <a:lvl8pPr marL="13716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8pPr>
            <a:lvl9pPr marL="18288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9pPr>
          </a:lstStyle>
          <a:p>
            <a:pPr algn="ctr"/>
            <a:endParaRPr lang="en-US" kern="0" dirty="0">
              <a:solidFill>
                <a:schemeClr val="tx1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3696" y="304800"/>
            <a:ext cx="8219303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libri" panose="020F0502020204030204" pitchFamily="34" charset="0"/>
              </a:rPr>
              <a:t>What we did: Damping </a:t>
            </a:r>
            <a:r>
              <a:rPr lang="en-US" sz="4000" b="1" dirty="0" err="1">
                <a:latin typeface="Calibri" panose="020F0502020204030204" pitchFamily="34" charset="0"/>
              </a:rPr>
              <a:t>procyclicality</a:t>
            </a:r>
            <a:endParaRPr lang="en-US" sz="4000" b="1" dirty="0" smtClean="0">
              <a:latin typeface="Calibri" panose="020F0502020204030204" pitchFamily="34" charset="0"/>
            </a:endParaRPr>
          </a:p>
          <a:p>
            <a:endParaRPr lang="en-US" sz="1100" dirty="0" smtClean="0"/>
          </a:p>
          <a:p>
            <a:r>
              <a:rPr lang="en-US" sz="2200" i="1" dirty="0" smtClean="0"/>
              <a:t>Release </a:t>
            </a:r>
            <a:r>
              <a:rPr lang="en-US" sz="2200" i="1" dirty="0"/>
              <a:t>the </a:t>
            </a:r>
            <a:r>
              <a:rPr lang="en-US" sz="2200" i="1" dirty="0" smtClean="0"/>
              <a:t>bank countercyclical </a:t>
            </a:r>
            <a:r>
              <a:rPr lang="en-US" sz="2200" i="1" dirty="0"/>
              <a:t>capital buffer </a:t>
            </a:r>
            <a:r>
              <a:rPr lang="en-US" sz="2200" i="1" dirty="0" smtClean="0"/>
              <a:t>of 0.5% of risk-weighted assets.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400" dirty="0" smtClean="0"/>
              <a:t> 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en-US" sz="2200" b="1" dirty="0" smtClean="0"/>
              <a:t>WHY WERE WE COMFORTABLE DOING THIS? </a:t>
            </a:r>
            <a:r>
              <a:rPr lang="en-US" sz="2200" dirty="0"/>
              <a:t>	</a:t>
            </a:r>
            <a:endParaRPr lang="en-US" sz="22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Capital </a:t>
            </a:r>
            <a:r>
              <a:rPr lang="en-US" sz="2000" dirty="0"/>
              <a:t>margins built up over previous years—buffers are there to be used when risks </a:t>
            </a:r>
            <a:r>
              <a:rPr lang="en-US" sz="2000" dirty="0" smtClean="0"/>
              <a:t>crystallize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Stress test framework had helped to calibrate the appropriate </a:t>
            </a:r>
            <a:r>
              <a:rPr lang="en-US" sz="2000" dirty="0" err="1"/>
              <a:t>macroprudential</a:t>
            </a:r>
            <a:r>
              <a:rPr lang="en-US" sz="2000" dirty="0"/>
              <a:t> capital levels in a </a:t>
            </a:r>
            <a:r>
              <a:rPr lang="en-US" sz="2000" dirty="0" smtClean="0"/>
              <a:t>stress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lvl="1"/>
            <a:r>
              <a:rPr lang="en-US" sz="1200" dirty="0" smtClean="0"/>
              <a:t>    </a:t>
            </a:r>
          </a:p>
          <a:p>
            <a:pPr lvl="1"/>
            <a:r>
              <a:rPr lang="en-US" sz="1200" dirty="0" smtClean="0"/>
              <a:t>   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dirty="0"/>
              <a:t>	</a:t>
            </a:r>
            <a:r>
              <a:rPr lang="en-US" dirty="0" smtClean="0"/>
              <a:t>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4878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0" y="228600"/>
            <a:ext cx="91440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  <a:normAutofit fontScale="97500"/>
          </a:bodyPr>
          <a:lstStyle>
            <a:lvl1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+mj-lt"/>
                <a:ea typeface="+mj-ea"/>
                <a:cs typeface="+mj-cs"/>
                <a:sym typeface="Georgia" pitchFamily="18" charset="0"/>
              </a:defRPr>
            </a:lvl1pPr>
            <a:lvl2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2pPr>
            <a:lvl3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3pPr>
            <a:lvl4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4pPr>
            <a:lvl5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5pPr>
            <a:lvl6pPr marL="4572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6pPr>
            <a:lvl7pPr marL="9144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7pPr>
            <a:lvl8pPr marL="13716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8pPr>
            <a:lvl9pPr marL="18288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9pPr>
          </a:lstStyle>
          <a:p>
            <a:pPr algn="ctr"/>
            <a:endParaRPr lang="en-US" kern="0" dirty="0">
              <a:solidFill>
                <a:schemeClr val="tx1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3696" y="304800"/>
            <a:ext cx="8219303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libri" panose="020F0502020204030204" pitchFamily="34" charset="0"/>
              </a:rPr>
              <a:t>What we did: Damping </a:t>
            </a:r>
            <a:r>
              <a:rPr lang="en-US" sz="4000" b="1" dirty="0" err="1">
                <a:latin typeface="Calibri" panose="020F0502020204030204" pitchFamily="34" charset="0"/>
              </a:rPr>
              <a:t>procyclicality</a:t>
            </a:r>
            <a:endParaRPr lang="en-US" sz="4000" b="1" dirty="0" smtClean="0">
              <a:latin typeface="Calibri" panose="020F0502020204030204" pitchFamily="34" charset="0"/>
            </a:endParaRPr>
          </a:p>
          <a:p>
            <a:endParaRPr lang="en-US" sz="1100" dirty="0" smtClean="0"/>
          </a:p>
          <a:p>
            <a:r>
              <a:rPr lang="en-US" sz="2200" i="1" dirty="0" smtClean="0"/>
              <a:t>Release </a:t>
            </a:r>
            <a:r>
              <a:rPr lang="en-US" sz="2200" i="1" dirty="0"/>
              <a:t>the </a:t>
            </a:r>
            <a:r>
              <a:rPr lang="en-US" sz="2200" i="1" dirty="0" smtClean="0"/>
              <a:t>bank countercyclical </a:t>
            </a:r>
            <a:r>
              <a:rPr lang="en-US" sz="2200" i="1" dirty="0"/>
              <a:t>capital buffer </a:t>
            </a:r>
            <a:r>
              <a:rPr lang="en-US" sz="2200" i="1" dirty="0" smtClean="0"/>
              <a:t>of 0.5% of risk-weighted assets.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400" dirty="0" smtClean="0"/>
              <a:t> 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en-US" sz="2200" b="1" dirty="0" smtClean="0"/>
              <a:t>WHY WERE WE COMFORTABLE DOING THIS? </a:t>
            </a:r>
            <a:r>
              <a:rPr lang="en-US" sz="2200" dirty="0"/>
              <a:t>	</a:t>
            </a:r>
            <a:endParaRPr lang="en-US" sz="22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Capital </a:t>
            </a:r>
            <a:r>
              <a:rPr lang="en-US" sz="2000" dirty="0"/>
              <a:t>margins built up over previous years—buffers are there to be used when risks </a:t>
            </a:r>
            <a:r>
              <a:rPr lang="en-US" sz="2000" dirty="0" smtClean="0"/>
              <a:t>crystallize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Stress test framework had helped to calibrate the appropriate </a:t>
            </a:r>
            <a:r>
              <a:rPr lang="en-US" sz="2000" dirty="0" err="1"/>
              <a:t>macroprudential</a:t>
            </a:r>
            <a:r>
              <a:rPr lang="en-US" sz="2000" dirty="0"/>
              <a:t> capital levels in a </a:t>
            </a:r>
            <a:r>
              <a:rPr lang="en-US" sz="2000" dirty="0" smtClean="0"/>
              <a:t>stress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Ample bank liquidity and enhanced BoE facilities.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lvl="1"/>
            <a:r>
              <a:rPr lang="en-US" sz="1200" dirty="0" smtClean="0"/>
              <a:t>    </a:t>
            </a:r>
          </a:p>
          <a:p>
            <a:pPr lvl="1"/>
            <a:r>
              <a:rPr lang="en-US" sz="1200" dirty="0" smtClean="0"/>
              <a:t>   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dirty="0"/>
              <a:t>	</a:t>
            </a:r>
            <a:r>
              <a:rPr lang="en-US" dirty="0" smtClean="0"/>
              <a:t>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5089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0" y="228600"/>
            <a:ext cx="91440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  <a:normAutofit fontScale="97500"/>
          </a:bodyPr>
          <a:lstStyle>
            <a:lvl1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+mj-lt"/>
                <a:ea typeface="+mj-ea"/>
                <a:cs typeface="+mj-cs"/>
                <a:sym typeface="Georgia" pitchFamily="18" charset="0"/>
              </a:defRPr>
            </a:lvl1pPr>
            <a:lvl2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2pPr>
            <a:lvl3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3pPr>
            <a:lvl4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4pPr>
            <a:lvl5pPr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5pPr>
            <a:lvl6pPr marL="4572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6pPr>
            <a:lvl7pPr marL="9144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7pPr>
            <a:lvl8pPr marL="13716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8pPr>
            <a:lvl9pPr marL="1828800" algn="l" defTabSz="642938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rgbClr val="FFFFFF"/>
                </a:solidFill>
                <a:latin typeface="Georgia" pitchFamily="18" charset="0"/>
                <a:ea typeface="ヒラギノ明朝 Pro W3" pitchFamily="96" charset="-128"/>
                <a:sym typeface="Georgia" pitchFamily="18" charset="0"/>
              </a:defRPr>
            </a:lvl9pPr>
          </a:lstStyle>
          <a:p>
            <a:pPr algn="ctr"/>
            <a:endParaRPr lang="en-US" kern="0" dirty="0">
              <a:solidFill>
                <a:schemeClr val="tx1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304800"/>
            <a:ext cx="8305799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alibri" panose="020F0502020204030204" pitchFamily="34" charset="0"/>
              </a:rPr>
              <a:t>What we did: </a:t>
            </a:r>
            <a:r>
              <a:rPr lang="en-US" sz="4000" b="1" dirty="0" smtClean="0">
                <a:latin typeface="Calibri" panose="020F0502020204030204" pitchFamily="34" charset="0"/>
              </a:rPr>
              <a:t>Get out of the way of monetary policy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sz="2400" i="1" dirty="0"/>
              <a:t>Exempt central bank deposits from the exposure measure—the denominator of the leverage ratio. 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Leverage ratio should not increase required capital when the MPC took actions to increase the amount of reserves.  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Leverage </a:t>
            </a:r>
            <a:r>
              <a:rPr lang="en-US" sz="2400" dirty="0"/>
              <a:t>ratio would be recalibrated in 2017 to avoid this decision reducing required capital overall. 	</a:t>
            </a:r>
          </a:p>
          <a:p>
            <a:r>
              <a:rPr lang="en-US" dirty="0"/>
              <a:t>	</a:t>
            </a:r>
            <a:r>
              <a:rPr lang="en-US" dirty="0" smtClean="0"/>
              <a:t>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072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ynan comments on Carroll Slacalek and Sommer 3-16-12">
  <a:themeElements>
    <a:clrScheme name="Brooking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rookings">
      <a:majorFont>
        <a:latin typeface="Georgia"/>
        <a:ea typeface="ヒラギノ明朝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sym typeface="Gill Sans" pitchFamily="9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sym typeface="Gill Sans" pitchFamily="96" charset="0"/>
          </a:defRPr>
        </a:defPPr>
      </a:lstStyle>
    </a:lnDef>
  </a:objectDefaults>
  <a:extraClrSchemeLst>
    <a:extraClrScheme>
      <a:clrScheme name="Brooking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Words>427</Words>
  <Application>Microsoft Office PowerPoint</Application>
  <PresentationFormat>On-screen Show (4:3)</PresentationFormat>
  <Paragraphs>111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 Unicode MS</vt:lpstr>
      <vt:lpstr>Arial</vt:lpstr>
      <vt:lpstr>Calibri</vt:lpstr>
      <vt:lpstr>Georgia</vt:lpstr>
      <vt:lpstr>Gill Sans</vt:lpstr>
      <vt:lpstr>Wingdings</vt:lpstr>
      <vt:lpstr>ヒラギノ明朝 Pro W3</vt:lpstr>
      <vt:lpstr>ヒラギノ角ゴ Pro W3</vt:lpstr>
      <vt:lpstr>Dynan comments on Carroll Slacalek and Sommer 3-16-12</vt:lpstr>
      <vt:lpstr> Brexit and Financial Stability:  Macropru in action    Donald Kohn, Robert S Kerr Senior Fellow, Brookings, and Member, Financial Policy Committee, Bank of England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Brookings Institution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Lilia Cherchari</dc:creator>
  <cp:lastModifiedBy>Donald Kohn</cp:lastModifiedBy>
  <cp:revision>63</cp:revision>
  <cp:lastPrinted>2016-09-13T07:40:11Z</cp:lastPrinted>
  <dcterms:created xsi:type="dcterms:W3CDTF">2016-03-09T20:17:24Z</dcterms:created>
  <dcterms:modified xsi:type="dcterms:W3CDTF">2016-10-03T13:07:18Z</dcterms:modified>
</cp:coreProperties>
</file>