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75" r:id="rId4"/>
    <p:sldId id="258" r:id="rId5"/>
    <p:sldId id="263" r:id="rId6"/>
    <p:sldId id="259" r:id="rId7"/>
    <p:sldId id="260" r:id="rId8"/>
    <p:sldId id="273" r:id="rId9"/>
    <p:sldId id="264" r:id="rId10"/>
    <p:sldId id="272" r:id="rId11"/>
    <p:sldId id="265" r:id="rId12"/>
    <p:sldId id="266" r:id="rId13"/>
    <p:sldId id="268" r:id="rId14"/>
    <p:sldId id="276" r:id="rId15"/>
    <p:sldId id="271" r:id="rId16"/>
    <p:sldId id="277" r:id="rId17"/>
    <p:sldId id="278" r:id="rId18"/>
    <p:sldId id="269" r:id="rId19"/>
    <p:sldId id="270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2040" autoAdjust="0"/>
  </p:normalViewPr>
  <p:slideViewPr>
    <p:cSldViewPr snapToGrid="0">
      <p:cViewPr varScale="1">
        <p:scale>
          <a:sx n="57" d="100"/>
          <a:sy n="57" d="100"/>
        </p:scale>
        <p:origin x="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62C87-EA3A-467E-8AAD-3C032402F97F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1FB14-15A2-4E83-A15F-0057700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336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BA084-B996-4F6E-BBA7-2504C2A552AF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4B440-C5F6-44E1-8DFA-CDEC1034B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80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B4B440-C5F6-44E1-8DFA-CDEC1034BC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07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9/19/2016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8600" y="548298"/>
            <a:ext cx="9448799" cy="254143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Discussion of “Rules versus Discretion:  </a:t>
            </a:r>
            <a:br>
              <a:rPr lang="en-US" sz="2800" dirty="0" smtClean="0"/>
            </a:br>
            <a:r>
              <a:rPr lang="en-US" sz="2800" dirty="0" smtClean="0"/>
              <a:t>A Reconsideration” by Narayana </a:t>
            </a:r>
            <a:r>
              <a:rPr lang="en-US" sz="2800" dirty="0" err="1" smtClean="0"/>
              <a:t>Kocherlakota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9499" y="3658204"/>
            <a:ext cx="9312025" cy="1701196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Alan S. Blinder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Brookings Institution and Princeton University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BPEA, September 15, 2016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fld id="{6D22F896-40B5-4ADD-8801-0D06FADFA095}" type="slidenum">
              <a:rPr lang="en-US" smtClean="0">
                <a:solidFill>
                  <a:schemeClr val="tx1"/>
                </a:solidFill>
              </a:rPr>
              <a:pPr algn="ctr"/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3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other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1100" y="2015732"/>
            <a:ext cx="10363200" cy="3450613"/>
          </a:xfrm>
        </p:spPr>
        <p:txBody>
          <a:bodyPr>
            <a:normAutofit/>
          </a:bodyPr>
          <a:lstStyle/>
          <a:p>
            <a:pPr marL="457200">
              <a:lnSpc>
                <a:spcPct val="110000"/>
              </a:lnSpc>
              <a:spcBef>
                <a:spcPts val="0"/>
              </a:spcBef>
            </a:pPr>
            <a:r>
              <a:rPr lang="en-US" sz="2400" dirty="0" smtClean="0"/>
              <a:t>We probably don’t live in a stationary environment.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400" dirty="0" smtClean="0">
                <a:cs typeface="Times New Roman" panose="02020603050405020304" pitchFamily="18" charset="0"/>
              </a:rPr>
              <a:t>undermines the case for rules.</a:t>
            </a:r>
          </a:p>
          <a:p>
            <a:pPr marL="457200">
              <a:lnSpc>
                <a:spcPct val="110000"/>
              </a:lnSpc>
              <a:spcBef>
                <a:spcPts val="0"/>
              </a:spcBef>
            </a:pPr>
            <a:endParaRPr lang="en-US" sz="2400" dirty="0" smtClean="0"/>
          </a:p>
          <a:p>
            <a:pPr marL="457200">
              <a:lnSpc>
                <a:spcPct val="110000"/>
              </a:lnSpc>
              <a:spcBef>
                <a:spcPts val="0"/>
              </a:spcBef>
            </a:pPr>
            <a:r>
              <a:rPr lang="en-US" sz="2400" dirty="0" smtClean="0"/>
              <a:t>Despite the indubitable brilliance of FOMC members, discretion is probably not practiced perfectly.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 smtClean="0"/>
              <a:t> undermines the case for discretion</a:t>
            </a:r>
          </a:p>
          <a:p>
            <a:pPr marL="457200">
              <a:lnSpc>
                <a:spcPct val="110000"/>
              </a:lnSpc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71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paper # 2:</a:t>
            </a:r>
            <a:br>
              <a:rPr lang="en-US" dirty="0" smtClean="0"/>
            </a:br>
            <a:r>
              <a:rPr lang="en-US" dirty="0" smtClean="0"/>
              <a:t> history: The fed’s “errors”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Specifically, being too timid in 2009 and 2010 (after R hit “zero”) 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1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two most important tables (</a:t>
            </a:r>
            <a:r>
              <a:rPr lang="en-US" sz="2400" cap="none" dirty="0" smtClean="0"/>
              <a:t>pp. 6-7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8179" y="1538313"/>
            <a:ext cx="6950375" cy="24240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404" y="4128787"/>
            <a:ext cx="7068150" cy="21448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191500" y="2608706"/>
            <a:ext cx="2420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solidFill>
                  <a:srgbClr val="C00000"/>
                </a:solidFill>
              </a:rPr>
              <a:t>58% after 3 years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olidFill>
                  <a:srgbClr val="C00000"/>
                </a:solidFill>
              </a:rPr>
              <a:t>57% after 3 years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2300" y="2381011"/>
            <a:ext cx="270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Aspirations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37599" y="5025376"/>
            <a:ext cx="33305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solidFill>
                  <a:srgbClr val="C00000"/>
                </a:solidFill>
              </a:rPr>
              <a:t>29% after 3 years </a:t>
            </a:r>
            <a:r>
              <a:rPr lang="en-US" dirty="0" smtClean="0"/>
              <a:t>(core was 1.3)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olidFill>
                  <a:srgbClr val="C00000"/>
                </a:solidFill>
              </a:rPr>
              <a:t>50% after 3 years </a:t>
            </a:r>
            <a:r>
              <a:rPr lang="en-US" dirty="0" smtClean="0"/>
              <a:t>(core was 1.0)</a:t>
            </a:r>
          </a:p>
          <a:p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>
            <a:off x="6298570" y="2020169"/>
            <a:ext cx="274320" cy="365760"/>
          </a:xfrm>
          <a:prstGeom prst="downArrow">
            <a:avLst>
              <a:gd name="adj1" fmla="val 50000"/>
              <a:gd name="adj2" fmla="val 569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12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44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Kocherlakota’s</a:t>
            </a:r>
            <a:r>
              <a:rPr lang="en-US" dirty="0" smtClean="0"/>
              <a:t> basic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0" y="1853754"/>
            <a:ext cx="10566400" cy="425494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These are pretty low aspirations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 smtClean="0"/>
              <a:t> the FOMC was “giving up” too easily.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04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Kocherlakota’s</a:t>
            </a:r>
            <a:r>
              <a:rPr lang="en-US" dirty="0" smtClean="0"/>
              <a:t> basic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1853754"/>
            <a:ext cx="10375900" cy="425494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These are pretty low aspiration levels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FOMC was “giving up” too easily.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en-US" sz="2400" dirty="0" smtClean="0"/>
              <a:t>At the meetings, Board staff offered more aggressive options on QE and/or forward guidance, but no FOMC participant supported them.</a:t>
            </a:r>
          </a:p>
          <a:p>
            <a:pPr marL="7315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I knew the FOMC was a bit hawkish then, but </a:t>
            </a:r>
            <a:r>
              <a:rPr lang="en-US" sz="2400" b="1" i="1" dirty="0" smtClean="0">
                <a:solidFill>
                  <a:srgbClr val="C00000"/>
                </a:solidFill>
              </a:rPr>
              <a:t>not a single member?</a:t>
            </a:r>
            <a:endParaRPr lang="en-US" sz="2400" dirty="0" smtClean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79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sz="3000" dirty="0" smtClean="0"/>
              <a:t>Some Evidence of a hawkish </a:t>
            </a:r>
            <a:r>
              <a:rPr lang="en-US" sz="3000" dirty="0" err="1" smtClean="0"/>
              <a:t>fomc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6276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 smtClean="0"/>
              <a:t>August 2007 statement:  </a:t>
            </a:r>
            <a:r>
              <a:rPr lang="en-US" sz="2400" i="1" dirty="0" smtClean="0"/>
              <a:t>“the </a:t>
            </a:r>
            <a:r>
              <a:rPr lang="en-US" sz="2400" i="1" dirty="0"/>
              <a:t>Committee's predominant policy concern remains the risk that inflation will fail to moderate as </a:t>
            </a:r>
            <a:r>
              <a:rPr lang="en-US" sz="2400" i="1" dirty="0" smtClean="0"/>
              <a:t>expected”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400" i="1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 smtClean="0"/>
              <a:t>Bernanke testimony, July 2009:  </a:t>
            </a:r>
            <a:r>
              <a:rPr lang="en-US" sz="2400" i="1" dirty="0" smtClean="0"/>
              <a:t>“The </a:t>
            </a:r>
            <a:r>
              <a:rPr lang="en-US" sz="2400" i="1" dirty="0"/>
              <a:t>FOMC has been devoting considerable attention to issues relating to its exit strategy</a:t>
            </a:r>
            <a:r>
              <a:rPr lang="en-US" sz="2400" i="1" dirty="0" smtClean="0"/>
              <a:t>,…”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400" i="1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 smtClean="0"/>
              <a:t>November 2009 meeting: Two participants favored a </a:t>
            </a:r>
            <a:r>
              <a:rPr lang="en-US" sz="2400" i="1" dirty="0" smtClean="0"/>
              <a:t>higher</a:t>
            </a:r>
            <a:r>
              <a:rPr lang="en-US" sz="2400" dirty="0" smtClean="0"/>
              <a:t> rate path than the Taylor rule; no one favored a </a:t>
            </a:r>
            <a:r>
              <a:rPr lang="en-US" sz="2400" i="1" dirty="0" smtClean="0"/>
              <a:t>lower</a:t>
            </a:r>
            <a:r>
              <a:rPr lang="en-US" sz="2400" dirty="0" smtClean="0"/>
              <a:t> path. (p. 8, </a:t>
            </a:r>
            <a:r>
              <a:rPr lang="en-US" sz="2400" dirty="0" err="1" smtClean="0"/>
              <a:t>fn</a:t>
            </a:r>
            <a:r>
              <a:rPr lang="en-US" sz="2400" dirty="0" smtClean="0"/>
              <a:t> 14)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400" i="1" dirty="0" smtClean="0"/>
          </a:p>
          <a:p>
            <a:endParaRPr lang="en-US" sz="24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15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72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Kocherlakota’s</a:t>
            </a:r>
            <a:r>
              <a:rPr lang="en-US" dirty="0" smtClean="0"/>
              <a:t> basic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1853754"/>
            <a:ext cx="10452100" cy="425494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These are pretty low aspiration levels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FOMC was “giving up” too easily.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 the meetings, Board staff offered more aggressive options on QE and/or forward guidance, but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 FOMC participant supported them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2"/>
            </a:pP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en-US" sz="2400" dirty="0" smtClean="0"/>
              <a:t>There were perhaps reasons to worry about more aggressive QE, but basically no reasons to worry about more aggressive forward guidance.</a:t>
            </a:r>
          </a:p>
          <a:p>
            <a:pPr marL="73152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Well, what about markets not understanding the conditionality?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16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28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Kocherlakota’s</a:t>
            </a:r>
            <a:r>
              <a:rPr lang="en-US" dirty="0" smtClean="0"/>
              <a:t> basic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1100" y="1853754"/>
            <a:ext cx="10477500" cy="4254946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These are pretty low aspiration levels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FOMC was “giving up” too easily.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 the meetings, Board staff offered more aggressive options on QE and/or forward guidance,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but no FOMC participant supported them.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There were perhaps reasons to worry about more aggressive QE, but basically no reasons to worry about more aggressive forward guidance.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“… [more] </a:t>
            </a:r>
            <a:r>
              <a:rPr lang="en-US" sz="2400" dirty="0" err="1"/>
              <a:t>stimulative</a:t>
            </a:r>
            <a:r>
              <a:rPr lang="en-US" sz="2400" dirty="0"/>
              <a:t> steps received essentially no support within the FOMC—at least in part because they would have led to a larger deviation from… the prescriptions of the Taylor rule. “ (p. 12</a:t>
            </a:r>
            <a:r>
              <a:rPr lang="en-US" sz="2400" dirty="0" smtClean="0"/>
              <a:t>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17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8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staff taylor rule at the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2.5 + </a:t>
            </a:r>
            <a:r>
              <a:rPr lang="el-G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1.1(U-U*) + 0.5(</a:t>
            </a:r>
            <a:r>
              <a:rPr lang="el-G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>
                <a:cs typeface="Times New Roman" panose="02020603050405020304" pitchFamily="18" charset="0"/>
              </a:rPr>
              <a:t>Note:  </a:t>
            </a:r>
            <a:r>
              <a:rPr lang="en-US" dirty="0" smtClean="0"/>
              <a:t>This </a:t>
            </a:r>
            <a:r>
              <a:rPr lang="en-US" dirty="0"/>
              <a:t>equation was </a:t>
            </a:r>
            <a:r>
              <a:rPr lang="en-US" i="1" dirty="0"/>
              <a:t>not </a:t>
            </a:r>
            <a:r>
              <a:rPr lang="en-US" dirty="0" smtClean="0"/>
              <a:t>estimated.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Note:  No </a:t>
            </a:r>
            <a:r>
              <a:rPr lang="en-US" dirty="0"/>
              <a:t>R</a:t>
            </a:r>
            <a:r>
              <a:rPr lang="en-US" b="1" baseline="-25000" dirty="0"/>
              <a:t>t-1</a:t>
            </a:r>
            <a:r>
              <a:rPr lang="en-US" dirty="0"/>
              <a:t> term</a:t>
            </a:r>
            <a:r>
              <a:rPr lang="en-US" dirty="0" smtClean="0"/>
              <a:t>!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Note:  2.5% seems a bit high for the natural real rate.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46501" y="2590799"/>
            <a:ext cx="1442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U3 instead of GDP gap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48300" y="2590800"/>
            <a:ext cx="223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Core PCE instead</a:t>
            </a:r>
          </a:p>
          <a:p>
            <a:r>
              <a:rPr lang="en-US" dirty="0" smtClean="0"/>
              <a:t>of GDP deflator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18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1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Technological regress?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In my day (a long time ago!), we saw results from </a:t>
            </a:r>
            <a:r>
              <a:rPr lang="en-US" sz="2600" i="1" dirty="0" smtClean="0"/>
              <a:t>n</a:t>
            </a:r>
            <a:r>
              <a:rPr lang="en-US" sz="2600" dirty="0" smtClean="0"/>
              <a:t> Taylor rules.</a:t>
            </a:r>
          </a:p>
          <a:p>
            <a:pPr marL="731520">
              <a:spcBef>
                <a:spcPts val="0"/>
              </a:spcBef>
            </a:pPr>
            <a:r>
              <a:rPr lang="en-US" sz="2200" dirty="0" smtClean="0"/>
              <a:t>U vs. GDP gap</a:t>
            </a:r>
          </a:p>
          <a:p>
            <a:pPr marL="731520">
              <a:spcBef>
                <a:spcPts val="0"/>
              </a:spcBef>
            </a:pPr>
            <a:r>
              <a:rPr lang="en-US" sz="2200" dirty="0" smtClean="0"/>
              <a:t>Different U measures</a:t>
            </a:r>
          </a:p>
          <a:p>
            <a:pPr marL="731520">
              <a:spcBef>
                <a:spcPts val="0"/>
              </a:spcBef>
            </a:pPr>
            <a:r>
              <a:rPr lang="en-US" sz="2200" dirty="0" smtClean="0"/>
              <a:t>Different </a:t>
            </a:r>
            <a:r>
              <a:rPr lang="el-GR" sz="2200" dirty="0" smtClean="0"/>
              <a:t>π</a:t>
            </a:r>
            <a:r>
              <a:rPr lang="en-US" sz="2200" dirty="0" smtClean="0"/>
              <a:t> measures</a:t>
            </a:r>
          </a:p>
          <a:p>
            <a:pPr marL="731520">
              <a:spcBef>
                <a:spcPts val="0"/>
              </a:spcBef>
            </a:pPr>
            <a:r>
              <a:rPr lang="en-US" sz="2200" dirty="0" smtClean="0"/>
              <a:t>Different coefficients</a:t>
            </a:r>
          </a:p>
          <a:p>
            <a:pPr marL="731520">
              <a:spcBef>
                <a:spcPts val="0"/>
              </a:spcBef>
            </a:pPr>
            <a:r>
              <a:rPr lang="en-US" sz="2200" dirty="0" smtClean="0"/>
              <a:t>With and without R</a:t>
            </a:r>
            <a:r>
              <a:rPr lang="en-US" sz="2200" baseline="-25000" dirty="0" smtClean="0"/>
              <a:t>t-1   </a:t>
            </a:r>
            <a:r>
              <a:rPr lang="en-US" sz="2200" dirty="0" smtClean="0"/>
              <a:t>(if estimated, with)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/>
              <a:t>The range of R’s thereby produced </a:t>
            </a:r>
            <a:r>
              <a:rPr lang="en-US" sz="2600" dirty="0" smtClean="0"/>
              <a:t>was normally </a:t>
            </a:r>
            <a:r>
              <a:rPr lang="en-US" sz="2600" dirty="0"/>
              <a:t>wide!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5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two mini-papers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 </a:t>
            </a:r>
            <a:r>
              <a:rPr lang="en-US" sz="2400" i="1" dirty="0" smtClean="0"/>
              <a:t>theoretical</a:t>
            </a:r>
            <a:r>
              <a:rPr lang="en-US" sz="2400" dirty="0" smtClean="0"/>
              <a:t> discussion of why discretion is better than rules.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400" dirty="0" smtClean="0"/>
              <a:t>A </a:t>
            </a:r>
            <a:r>
              <a:rPr lang="en-US" sz="2400" i="1" dirty="0" smtClean="0"/>
              <a:t>practical</a:t>
            </a:r>
            <a:r>
              <a:rPr lang="en-US" sz="2400" dirty="0" smtClean="0"/>
              <a:t> discussion of why the Fed was too timid in 2009 and 2010. </a:t>
            </a:r>
          </a:p>
          <a:p>
            <a:pPr marL="731520"/>
            <a:r>
              <a:rPr lang="en-US" dirty="0" smtClean="0"/>
              <a:t>And, implicitly, after that as well.</a:t>
            </a:r>
          </a:p>
          <a:p>
            <a:pPr marL="731520"/>
            <a:endParaRPr lang="en-US" dirty="0" smtClean="0"/>
          </a:p>
          <a:p>
            <a:pPr marL="0" indent="0">
              <a:buNone/>
            </a:pPr>
            <a:r>
              <a:rPr lang="en-US" sz="2600" dirty="0" smtClean="0">
                <a:solidFill>
                  <a:srgbClr val="C00000"/>
                </a:solidFill>
              </a:rPr>
              <a:t>The (non-missing) link:  The Fed’s timidity was, in large measure, due to slavish adherence to the original Taylor rule.</a:t>
            </a:r>
            <a:endParaRPr lang="en-US" sz="2600" dirty="0">
              <a:solidFill>
                <a:srgbClr val="C00000"/>
              </a:solidFill>
            </a:endParaRPr>
          </a:p>
          <a:p>
            <a:pPr marL="73152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23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1" y="804519"/>
            <a:ext cx="10267454" cy="1049235"/>
          </a:xfrm>
        </p:spPr>
        <p:txBody>
          <a:bodyPr/>
          <a:lstStyle/>
          <a:p>
            <a:r>
              <a:rPr lang="en-US" dirty="0" smtClean="0"/>
              <a:t>My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853754"/>
            <a:ext cx="11214100" cy="428034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dirty="0" smtClean="0"/>
              <a:t>I was </a:t>
            </a:r>
            <a:r>
              <a:rPr lang="en-US" sz="2400" dirty="0"/>
              <a:t>pretty shocked to learn that one particular Taylor rule </a:t>
            </a:r>
            <a:r>
              <a:rPr lang="en-US" sz="2400" dirty="0" smtClean="0"/>
              <a:t>held </a:t>
            </a:r>
            <a:r>
              <a:rPr lang="en-US" sz="2400" dirty="0"/>
              <a:t>that </a:t>
            </a:r>
            <a:r>
              <a:rPr lang="en-US" sz="2400" dirty="0" smtClean="0"/>
              <a:t>much sway.</a:t>
            </a:r>
          </a:p>
          <a:p>
            <a:pPr marL="731520">
              <a:lnSpc>
                <a:spcPct val="80000"/>
              </a:lnSpc>
              <a:spcBef>
                <a:spcPts val="0"/>
              </a:spcBef>
            </a:pPr>
            <a:r>
              <a:rPr lang="en-US" dirty="0" smtClean="0"/>
              <a:t>But remember, R was constrained to “zero” all this time. So how important was it?</a:t>
            </a:r>
          </a:p>
          <a:p>
            <a:pPr marL="731520">
              <a:lnSpc>
                <a:spcPct val="80000"/>
              </a:lnSpc>
              <a:spcBef>
                <a:spcPts val="0"/>
              </a:spcBef>
            </a:pPr>
            <a:endParaRPr lang="en-US" sz="24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dirty="0" smtClean="0"/>
              <a:t>I agree with </a:t>
            </a:r>
            <a:r>
              <a:rPr lang="en-US" sz="2400" dirty="0" err="1" smtClean="0"/>
              <a:t>Kocherlakota</a:t>
            </a:r>
            <a:r>
              <a:rPr lang="en-US" sz="2400" dirty="0" smtClean="0"/>
              <a:t> that the Fed was too timid/hawkish, but...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2400" dirty="0" smtClean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b="1" i="1" dirty="0" smtClean="0"/>
              <a:t>But:</a:t>
            </a:r>
            <a:r>
              <a:rPr lang="en-US" sz="2400" dirty="0" smtClean="0"/>
              <a:t> Once the funds rate hit “zero,” and after early QE1, they were down to pretty weak instruments.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2400" dirty="0" smtClean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b="1" i="1" dirty="0" smtClean="0"/>
              <a:t>But:</a:t>
            </a:r>
            <a:r>
              <a:rPr lang="en-US" sz="2400" dirty="0" smtClean="0"/>
              <a:t> We should grade them on a curve:  Most other CBs did worse.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24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dirty="0" smtClean="0"/>
              <a:t>So I come here not to bury Messrs. Bernanke and Kohn in criticism, but to praise them.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49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overall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91368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Critiques by an insider are extremely valuable—and rare. So thank you!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My first reaction was to jump for joy. But then I realized two things: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/>
              <a:t>The real </a:t>
            </a:r>
            <a:r>
              <a:rPr lang="en-US" sz="2400" dirty="0" smtClean="0"/>
              <a:t>issue </a:t>
            </a:r>
            <a:r>
              <a:rPr lang="en-US" sz="2400" dirty="0"/>
              <a:t>is comparing </a:t>
            </a:r>
            <a:r>
              <a:rPr lang="en-US" sz="2400" i="1" dirty="0"/>
              <a:t>somewhat incorrect </a:t>
            </a:r>
            <a:r>
              <a:rPr lang="en-US" sz="2400" dirty="0"/>
              <a:t>rules to </a:t>
            </a:r>
            <a:r>
              <a:rPr lang="en-US" sz="2400" i="1" dirty="0"/>
              <a:t>imperfect</a:t>
            </a:r>
            <a:r>
              <a:rPr lang="en-US" sz="2400" dirty="0"/>
              <a:t> use of discretion</a:t>
            </a:r>
            <a:r>
              <a:rPr lang="en-US" sz="2400" dirty="0" smtClean="0"/>
              <a:t>. (Tough to do mathematically—we need human judgment!)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The link via the Taylor rule is a bit tenuous since R was constrained to “0”.</a:t>
            </a:r>
          </a:p>
          <a:p>
            <a:pPr marL="731520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The only Taylor-rule issues were when “liftoff” would occur and what path R would follow thereafter.</a:t>
            </a:r>
          </a:p>
          <a:p>
            <a:pPr marL="1188720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The November 2009 Bluebook had liftoff in 2012.</a:t>
            </a:r>
          </a:p>
          <a:p>
            <a:pPr marL="1188720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The November 2010 </a:t>
            </a:r>
            <a:r>
              <a:rPr lang="en-US" dirty="0" err="1" smtClean="0"/>
              <a:t>Tealbook</a:t>
            </a:r>
            <a:r>
              <a:rPr lang="en-US" dirty="0" smtClean="0"/>
              <a:t> had liftoff in 2014.</a:t>
            </a:r>
          </a:p>
          <a:p>
            <a:pPr marL="731520"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In the end, I’m still joyful--but not quite jumping.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06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575030"/>
            <a:ext cx="8643154" cy="2587270"/>
          </a:xfrm>
        </p:spPr>
        <p:txBody>
          <a:bodyPr/>
          <a:lstStyle/>
          <a:p>
            <a:pPr algn="ctr"/>
            <a:r>
              <a:rPr lang="en-US" dirty="0" smtClean="0"/>
              <a:t>paper #1</a:t>
            </a:r>
            <a:br>
              <a:rPr lang="en-US" dirty="0" smtClean="0"/>
            </a:br>
            <a:r>
              <a:rPr lang="en-US" dirty="0" smtClean="0"/>
              <a:t>rules </a:t>
            </a:r>
            <a:r>
              <a:rPr lang="en-US" sz="2800" dirty="0" smtClean="0"/>
              <a:t>vs</a:t>
            </a:r>
            <a:r>
              <a:rPr lang="en-US" dirty="0" smtClean="0"/>
              <a:t>. discretion: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12537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 traditional theoretical tradeoff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Inflation bias </a:t>
            </a:r>
            <a:r>
              <a:rPr lang="en-US" sz="2400" dirty="0" smtClean="0">
                <a:cs typeface="Times New Roman" panose="02020603050405020304" pitchFamily="18" charset="0"/>
              </a:rPr>
              <a:t>→ rules</a:t>
            </a:r>
          </a:p>
          <a:p>
            <a:r>
              <a:rPr lang="en-US" sz="2400" dirty="0" smtClean="0">
                <a:cs typeface="Times New Roman" panose="02020603050405020304" pitchFamily="18" charset="0"/>
              </a:rPr>
              <a:t>Private information → discretion</a:t>
            </a:r>
          </a:p>
          <a:p>
            <a:pPr marL="731520"/>
            <a:r>
              <a:rPr lang="en-US" i="1" dirty="0" smtClean="0">
                <a:cs typeface="Times New Roman" panose="02020603050405020304" pitchFamily="18" charset="0"/>
              </a:rPr>
              <a:t>Thank heaven NK said “non-</a:t>
            </a:r>
            <a:r>
              <a:rPr lang="en-US" i="1" dirty="0" err="1" smtClean="0">
                <a:cs typeface="Times New Roman" panose="02020603050405020304" pitchFamily="18" charset="0"/>
              </a:rPr>
              <a:t>rulable</a:t>
            </a:r>
            <a:r>
              <a:rPr lang="en-US" i="1" dirty="0" smtClean="0">
                <a:cs typeface="Times New Roman" panose="02020603050405020304" pitchFamily="18" charset="0"/>
              </a:rPr>
              <a:t> information” rather than “private information”!</a:t>
            </a:r>
            <a:r>
              <a:rPr lang="en-US" sz="2400" dirty="0" smtClean="0">
                <a:cs typeface="Times New Roman" panose="02020603050405020304" pitchFamily="18" charset="0"/>
              </a:rPr>
              <a:t>                          </a:t>
            </a:r>
            <a:endParaRPr lang="en-US" sz="2400" i="1" dirty="0">
              <a:cs typeface="Times New Roman" panose="02020603050405020304" pitchFamily="18" charset="0"/>
            </a:endParaRPr>
          </a:p>
          <a:p>
            <a:pPr marL="731520"/>
            <a:endParaRPr lang="en-US" sz="24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96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inflation bias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10029221" cy="3450613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Kocherlakota’s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version:   </a:t>
            </a:r>
            <a:r>
              <a:rPr lang="el-GR" sz="2400" dirty="0" smtClean="0"/>
              <a:t>π</a:t>
            </a:r>
            <a:r>
              <a:rPr lang="en-US" sz="2400" baseline="-25000" dirty="0" smtClean="0"/>
              <a:t>CB</a:t>
            </a:r>
            <a:r>
              <a:rPr lang="en-US" sz="2400" dirty="0" smtClean="0"/>
              <a:t> &gt; </a:t>
            </a:r>
            <a:r>
              <a:rPr lang="el-GR" sz="2400" dirty="0" smtClean="0"/>
              <a:t>π</a:t>
            </a:r>
            <a:r>
              <a:rPr lang="en-US" sz="2400" baseline="-25000" dirty="0" smtClean="0"/>
              <a:t>SOC  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But does this idea make any basic sense? </a:t>
            </a:r>
          </a:p>
          <a:p>
            <a:r>
              <a:rPr lang="en-US" sz="2400" dirty="0" err="1" smtClean="0"/>
              <a:t>Rogoff’s</a:t>
            </a:r>
            <a:r>
              <a:rPr lang="en-US" sz="2400" dirty="0" smtClean="0"/>
              <a:t> (1985) “conservative central banker” would have </a:t>
            </a:r>
            <a:r>
              <a:rPr lang="el-GR" sz="2400" dirty="0" smtClean="0"/>
              <a:t>π</a:t>
            </a:r>
            <a:r>
              <a:rPr lang="en-US" sz="2400" baseline="-25000" dirty="0"/>
              <a:t>CB</a:t>
            </a:r>
            <a:r>
              <a:rPr lang="en-US" sz="2400" dirty="0"/>
              <a:t> </a:t>
            </a:r>
            <a:r>
              <a:rPr lang="en-US" sz="2400" dirty="0" smtClean="0"/>
              <a:t>&lt; </a:t>
            </a:r>
            <a:r>
              <a:rPr lang="el-GR" sz="2400" dirty="0"/>
              <a:t>π</a:t>
            </a:r>
            <a:r>
              <a:rPr lang="en-US" sz="2400" baseline="-25000" dirty="0" smtClean="0"/>
              <a:t>SOC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Furthermore:</a:t>
            </a:r>
            <a:endParaRPr lang="en-US" sz="2400" baseline="-25000" dirty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53258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inflation bias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 smtClean="0"/>
              <a:t>Barro</a:t>
            </a:r>
            <a:r>
              <a:rPr lang="en-US" dirty="0" smtClean="0"/>
              <a:t> and Gordon (1983) and </a:t>
            </a:r>
            <a:r>
              <a:rPr lang="en-US" dirty="0" err="1" smtClean="0"/>
              <a:t>Kydland</a:t>
            </a:r>
            <a:r>
              <a:rPr lang="en-US" dirty="0" smtClean="0"/>
              <a:t> and Prescott (1977) sought to explain the </a:t>
            </a:r>
            <a:r>
              <a:rPr lang="en-US" i="1" dirty="0" smtClean="0"/>
              <a:t>rising</a:t>
            </a:r>
            <a:r>
              <a:rPr lang="en-US" dirty="0" smtClean="0"/>
              <a:t> inflation of, say, 1965-1980. But: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History since 1980 has been rather different.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343" y="2841943"/>
            <a:ext cx="7680960" cy="3840480"/>
          </a:xfrm>
          <a:prstGeom prst="rect">
            <a:avLst/>
          </a:prstGeom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27179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inflation bias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 smtClean="0"/>
              <a:t>Barro</a:t>
            </a:r>
            <a:r>
              <a:rPr lang="en-US" dirty="0" smtClean="0"/>
              <a:t> and Gordon (1983) and </a:t>
            </a:r>
            <a:r>
              <a:rPr lang="en-US" dirty="0" err="1" smtClean="0"/>
              <a:t>Kydland</a:t>
            </a:r>
            <a:r>
              <a:rPr lang="en-US" dirty="0" smtClean="0"/>
              <a:t> and Prescott (1977) sought to explain the </a:t>
            </a:r>
            <a:r>
              <a:rPr lang="en-US" i="1" dirty="0" smtClean="0"/>
              <a:t>rising</a:t>
            </a:r>
            <a:r>
              <a:rPr lang="en-US" dirty="0" smtClean="0"/>
              <a:t> inflation of, say, 1965-1980. But: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History since 1980 has been rather different.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en-US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The sharp disinflation was a result of </a:t>
            </a:r>
            <a:r>
              <a:rPr lang="en-US" i="1" dirty="0" smtClean="0"/>
              <a:t>discretion </a:t>
            </a:r>
            <a:r>
              <a:rPr lang="en-US" dirty="0" smtClean="0"/>
              <a:t>(e.g., Volcker’s), not of </a:t>
            </a:r>
            <a:r>
              <a:rPr lang="en-US" i="1" dirty="0" smtClean="0"/>
              <a:t>rules</a:t>
            </a:r>
            <a:r>
              <a:rPr lang="en-US" dirty="0" smtClean="0"/>
              <a:t>.</a:t>
            </a:r>
          </a:p>
          <a:p>
            <a:pPr marL="731520"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en-US" dirty="0" smtClean="0"/>
              <a:t>The theory predicts inflation that is </a:t>
            </a:r>
            <a:r>
              <a:rPr lang="en-US" i="1" dirty="0" smtClean="0"/>
              <a:t>too high</a:t>
            </a:r>
            <a:r>
              <a:rPr lang="en-US" dirty="0" smtClean="0"/>
              <a:t>, not </a:t>
            </a:r>
            <a:r>
              <a:rPr lang="en-US" i="1" dirty="0" smtClean="0"/>
              <a:t>rising</a:t>
            </a:r>
            <a:r>
              <a:rPr lang="en-US" dirty="0" smtClean="0"/>
              <a:t> inflation.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endParaRPr lang="en-US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en-US" dirty="0" smtClean="0"/>
              <a:t> Vietnam + supply shocks provide a more convincing theory for 1965-1980—</a:t>
            </a:r>
            <a:r>
              <a:rPr lang="en-US" i="1" dirty="0" smtClean="0"/>
              <a:t>and what followed.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1602" y="-34483"/>
            <a:ext cx="4480560" cy="2240280"/>
          </a:xfrm>
          <a:prstGeom prst="rect">
            <a:avLst/>
          </a:prstGeom>
        </p:spPr>
      </p:pic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6652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44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Kocherlakota’s</a:t>
            </a:r>
            <a:r>
              <a:rPr lang="en-US" dirty="0" smtClean="0"/>
              <a:t> main conclusions</a:t>
            </a:r>
            <a:br>
              <a:rPr lang="en-US" dirty="0" smtClean="0"/>
            </a:br>
            <a:r>
              <a:rPr lang="en-US" sz="2400" cap="none" dirty="0" smtClean="0"/>
              <a:t>(</a:t>
            </a:r>
            <a:r>
              <a:rPr lang="en-US" sz="2000" cap="none" dirty="0" smtClean="0"/>
              <a:t>supposing both bias and non-</a:t>
            </a:r>
            <a:r>
              <a:rPr lang="en-US" sz="2000" cap="none" dirty="0" err="1" smtClean="0"/>
              <a:t>rulable</a:t>
            </a:r>
            <a:r>
              <a:rPr lang="en-US" sz="2000" cap="none" dirty="0" smtClean="0"/>
              <a:t> info exist)</a:t>
            </a:r>
            <a:endParaRPr lang="en-US" sz="20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802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100" dirty="0" smtClean="0"/>
              <a:t>It’s </a:t>
            </a:r>
            <a:r>
              <a:rPr lang="en-US" sz="2100" b="1" dirty="0" smtClean="0"/>
              <a:t>not </a:t>
            </a:r>
            <a:r>
              <a:rPr lang="en-US" sz="2100" dirty="0" smtClean="0"/>
              <a:t>that “rules are better than discretion” when there is inflation bias.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1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100" dirty="0" smtClean="0"/>
              <a:t>It’s that </a:t>
            </a:r>
            <a:r>
              <a:rPr lang="en-US" sz="2100" i="1" dirty="0" smtClean="0"/>
              <a:t>very, very good</a:t>
            </a:r>
            <a:r>
              <a:rPr lang="en-US" sz="2100" dirty="0" smtClean="0"/>
              <a:t> rules </a:t>
            </a:r>
            <a:r>
              <a:rPr lang="en-US" sz="2100" i="1" dirty="0" smtClean="0"/>
              <a:t>can be </a:t>
            </a:r>
            <a:r>
              <a:rPr lang="en-US" sz="2100" dirty="0" smtClean="0"/>
              <a:t>better than discretion </a:t>
            </a:r>
            <a:r>
              <a:rPr lang="en-US" sz="2100" i="1" dirty="0" smtClean="0"/>
              <a:t>if </a:t>
            </a:r>
            <a:r>
              <a:rPr lang="en-US" sz="2100" dirty="0" smtClean="0"/>
              <a:t>the inflation bias is relatively large and the variance of </a:t>
            </a:r>
            <a:r>
              <a:rPr lang="en-US" sz="2100" dirty="0" err="1" smtClean="0"/>
              <a:t>rulable</a:t>
            </a:r>
            <a:r>
              <a:rPr lang="en-US" sz="2100" dirty="0" smtClean="0"/>
              <a:t> shocks is relatively large.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1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100" dirty="0" err="1" smtClean="0"/>
              <a:t>Kocherlakota</a:t>
            </a:r>
            <a:r>
              <a:rPr lang="en-US" sz="2100" dirty="0" smtClean="0"/>
              <a:t> argues for small inflation bias at the Fed. I agree based on:</a:t>
            </a:r>
            <a:r>
              <a:rPr lang="en-US" sz="2100" baseline="-25000" dirty="0" smtClean="0"/>
              <a:t> </a:t>
            </a:r>
            <a:endParaRPr lang="en-US" sz="2100" dirty="0" smtClean="0"/>
          </a:p>
          <a:p>
            <a:pPr marL="73152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Natural selection of central bankers</a:t>
            </a:r>
          </a:p>
          <a:p>
            <a:pPr marL="73152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Oaths of office are “commitment devices.”</a:t>
            </a:r>
          </a:p>
          <a:p>
            <a:pPr marL="731520">
              <a:lnSpc>
                <a:spcPct val="100000"/>
              </a:lnSpc>
              <a:spcBef>
                <a:spcPts val="0"/>
              </a:spcBef>
            </a:pPr>
            <a:endParaRPr lang="en-US" sz="21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100" dirty="0" smtClean="0"/>
              <a:t>There is obviously a lot of non-</a:t>
            </a:r>
            <a:r>
              <a:rPr lang="en-US" sz="2100" dirty="0" err="1" smtClean="0"/>
              <a:t>rulable</a:t>
            </a:r>
            <a:r>
              <a:rPr lang="en-US" sz="2100" dirty="0" smtClean="0"/>
              <a:t> information. The question is: Is it quantitatively important.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1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100" dirty="0" smtClean="0"/>
              <a:t>My answer:  At certain crucial times, YES!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80981" y="6354422"/>
            <a:ext cx="811019" cy="50357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46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721</TotalTime>
  <Words>1192</Words>
  <Application>Microsoft Office PowerPoint</Application>
  <PresentationFormat>Widescreen</PresentationFormat>
  <Paragraphs>144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Gill Sans MT</vt:lpstr>
      <vt:lpstr>Times New Roman</vt:lpstr>
      <vt:lpstr>Gallery</vt:lpstr>
      <vt:lpstr>Discussion of “Rules versus Discretion:   A Reconsideration” by Narayana Kocherlakota</vt:lpstr>
      <vt:lpstr>This is two mini-papers</vt:lpstr>
      <vt:lpstr>Quick overall evaluation</vt:lpstr>
      <vt:lpstr>paper #1 rules vs. discretion: theory</vt:lpstr>
      <vt:lpstr>The  traditional theoretical tradeoff</vt:lpstr>
      <vt:lpstr>The inflation bias issue</vt:lpstr>
      <vt:lpstr>The inflation bias issue</vt:lpstr>
      <vt:lpstr>The inflation bias issue</vt:lpstr>
      <vt:lpstr>Kocherlakota’s main conclusions (supposing both bias and non-rulable info exist)</vt:lpstr>
      <vt:lpstr>two other thoughts</vt:lpstr>
      <vt:lpstr>paper # 2:  history: The fed’s “errors”</vt:lpstr>
      <vt:lpstr>The two most important tables (pp. 6-7)</vt:lpstr>
      <vt:lpstr>Kocherlakota’s basic case</vt:lpstr>
      <vt:lpstr>Kocherlakota’s basic case</vt:lpstr>
      <vt:lpstr>Some Evidence of a hawkish fomc</vt:lpstr>
      <vt:lpstr>Kocherlakota’s basic case</vt:lpstr>
      <vt:lpstr>Kocherlakota’s basic case</vt:lpstr>
      <vt:lpstr>The staff taylor rule at the time</vt:lpstr>
      <vt:lpstr>Technological regress?</vt:lpstr>
      <vt:lpstr>My conclusions</vt:lpstr>
    </vt:vector>
  </TitlesOfParts>
  <Company>The Brookings Institution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of “Rules versus Discretion:   A Reconsideration” by Narayana Kocherlakota</dc:title>
  <dc:creator>Alan Blinder</dc:creator>
  <cp:lastModifiedBy>Delaney R. Parrish</cp:lastModifiedBy>
  <cp:revision>56</cp:revision>
  <dcterms:created xsi:type="dcterms:W3CDTF">2016-09-08T20:26:50Z</dcterms:created>
  <dcterms:modified xsi:type="dcterms:W3CDTF">2016-09-19T20:54:41Z</dcterms:modified>
</cp:coreProperties>
</file>