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276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1pPr>
    <a:lvl2pPr marL="457138" algn="l" defTabSz="914276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2pPr>
    <a:lvl3pPr marL="914276" algn="l" defTabSz="914276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3pPr>
    <a:lvl4pPr marL="1371414" algn="l" defTabSz="914276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4pPr>
    <a:lvl5pPr marL="1828554" algn="l" defTabSz="914276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5pPr>
    <a:lvl6pPr marL="2285694" algn="l" defTabSz="914276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6pPr>
    <a:lvl7pPr marL="2742830" algn="l" defTabSz="914276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7pPr>
    <a:lvl8pPr marL="3199970" algn="l" defTabSz="914276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8pPr>
    <a:lvl9pPr marL="3657108" algn="l" defTabSz="914276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4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/>
      <c:lineChart>
        <c:grouping val="standard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Sheet1!$A$2:$A$9</c:f>
              <c:numCache>
                <c:formatCode>General</c:formatCode>
                <c:ptCount val="8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</c:numCache>
            </c:numRef>
          </c:cat>
          <c:val>
            <c:numRef>
              <c:f>Sheet1!$B$2:$B$9</c:f>
              <c:numCache>
                <c:formatCode>General</c:formatCode>
                <c:ptCount val="8"/>
                <c:pt idx="0">
                  <c:v>612.51222505795886</c:v>
                </c:pt>
                <c:pt idx="1">
                  <c:v>633.94620634283365</c:v>
                </c:pt>
                <c:pt idx="2">
                  <c:v>758.96662510789247</c:v>
                </c:pt>
                <c:pt idx="3">
                  <c:v>879.94756057742723</c:v>
                </c:pt>
                <c:pt idx="4">
                  <c:v>954.07485070444318</c:v>
                </c:pt>
                <c:pt idx="5">
                  <c:v>1012.765955427313</c:v>
                </c:pt>
                <c:pt idx="6">
                  <c:v>1097</c:v>
                </c:pt>
                <c:pt idx="7">
                  <c:v>1117.9162746942627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Sheet1!$A$2:$A$9</c:f>
              <c:numCache>
                <c:formatCode>General</c:formatCode>
                <c:ptCount val="8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</c:numCache>
            </c:numRef>
          </c:cat>
          <c:val>
            <c:numRef>
              <c:f>Sheet1!$C$2:$C$9</c:f>
              <c:numCache>
                <c:formatCode>#,##0.000</c:formatCode>
                <c:ptCount val="8"/>
                <c:pt idx="0">
                  <c:v>1.048822303181437</c:v>
                </c:pt>
                <c:pt idx="1">
                  <c:v>1.02913345185525</c:v>
                </c:pt>
                <c:pt idx="2">
                  <c:v>1.032607653208018</c:v>
                </c:pt>
                <c:pt idx="3">
                  <c:v>1.0653118166796938</c:v>
                </c:pt>
                <c:pt idx="4">
                  <c:v>1.0404305896449759</c:v>
                </c:pt>
                <c:pt idx="5">
                  <c:v>1.0219636280800324</c:v>
                </c:pt>
                <c:pt idx="6">
                  <c:v>1</c:v>
                </c:pt>
                <c:pt idx="7" formatCode="General">
                  <c:v>0.98494825964252131</c:v>
                </c:pt>
              </c:numCache>
            </c:numRef>
          </c:val>
        </c:ser>
        <c:marker val="1"/>
        <c:axId val="40461440"/>
        <c:axId val="60639488"/>
      </c:lineChart>
      <c:catAx>
        <c:axId val="40461440"/>
        <c:scaling>
          <c:orientation val="minMax"/>
        </c:scaling>
        <c:axPos val="b"/>
        <c:numFmt formatCode="General" sourceLinked="1"/>
        <c:tickLblPos val="nextTo"/>
        <c:crossAx val="60639488"/>
        <c:crosses val="autoZero"/>
        <c:auto val="1"/>
        <c:lblAlgn val="ctr"/>
        <c:lblOffset val="100"/>
      </c:catAx>
      <c:valAx>
        <c:axId val="60639488"/>
        <c:scaling>
          <c:orientation val="minMax"/>
          <c:min val="400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 sz="1800" dirty="0"/>
                  <a:t>Average Deductible per Worker</a:t>
                </a:r>
              </a:p>
            </c:rich>
          </c:tx>
          <c:layout/>
        </c:title>
        <c:numFmt formatCode="&quot;$&quot;#,##0" sourceLinked="0"/>
        <c:tickLblPos val="nextTo"/>
        <c:crossAx val="40461440"/>
        <c:crosses val="autoZero"/>
        <c:crossBetween val="between"/>
      </c:valAx>
    </c:plotArea>
    <c:plotVisOnly val="1"/>
    <c:dispBlanksAs val="gap"/>
  </c:chart>
  <c:txPr>
    <a:bodyPr/>
    <a:lstStyle/>
    <a:p>
      <a:pPr>
        <a:defRPr baseline="0"/>
      </a:pPr>
      <a:endParaRPr lang="en-US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4"/>
            <a:ext cx="7772400" cy="147002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1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2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4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5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6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8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1999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1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7"/>
            <a:ext cx="2057400" cy="585152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7"/>
            <a:ext cx="6019800" cy="5851526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4" y="4406903"/>
            <a:ext cx="7772400" cy="1362075"/>
          </a:xfrm>
        </p:spPr>
        <p:txBody>
          <a:bodyPr anchor="t"/>
          <a:lstStyle>
            <a:lvl1pPr algn="l">
              <a:defRPr sz="39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4" y="2906713"/>
            <a:ext cx="7772400" cy="1500189"/>
          </a:xfrm>
        </p:spPr>
        <p:txBody>
          <a:bodyPr anchor="b"/>
          <a:lstStyle>
            <a:lvl1pPr marL="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1pPr>
            <a:lvl2pPr marL="457138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2pPr>
            <a:lvl3pPr marL="914276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371414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828554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2285694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74283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319997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3657108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2"/>
            <a:ext cx="4038600" cy="4525963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2"/>
            <a:ext cx="4038600" cy="4525963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5"/>
            <a:ext cx="4040188" cy="639763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57138" indent="0">
              <a:buNone/>
              <a:defRPr sz="2100" b="1"/>
            </a:lvl2pPr>
            <a:lvl3pPr marL="914276" indent="0">
              <a:buNone/>
              <a:defRPr sz="1900" b="1"/>
            </a:lvl3pPr>
            <a:lvl4pPr marL="1371414" indent="0">
              <a:buNone/>
              <a:defRPr sz="1400" b="1"/>
            </a:lvl4pPr>
            <a:lvl5pPr marL="1828554" indent="0">
              <a:buNone/>
              <a:defRPr sz="1400" b="1"/>
            </a:lvl5pPr>
            <a:lvl6pPr marL="2285694" indent="0">
              <a:buNone/>
              <a:defRPr sz="1400" b="1"/>
            </a:lvl6pPr>
            <a:lvl7pPr marL="2742830" indent="0">
              <a:buNone/>
              <a:defRPr sz="1400" b="1"/>
            </a:lvl7pPr>
            <a:lvl8pPr marL="3199970" indent="0">
              <a:buNone/>
              <a:defRPr sz="1400" b="1"/>
            </a:lvl8pPr>
            <a:lvl9pPr marL="3657108" indent="0">
              <a:buNone/>
              <a:defRPr sz="14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6"/>
            <a:ext cx="4040188" cy="3951287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535115"/>
            <a:ext cx="4041776" cy="639763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57138" indent="0">
              <a:buNone/>
              <a:defRPr sz="2100" b="1"/>
            </a:lvl2pPr>
            <a:lvl3pPr marL="914276" indent="0">
              <a:buNone/>
              <a:defRPr sz="1900" b="1"/>
            </a:lvl3pPr>
            <a:lvl4pPr marL="1371414" indent="0">
              <a:buNone/>
              <a:defRPr sz="1400" b="1"/>
            </a:lvl4pPr>
            <a:lvl5pPr marL="1828554" indent="0">
              <a:buNone/>
              <a:defRPr sz="1400" b="1"/>
            </a:lvl5pPr>
            <a:lvl6pPr marL="2285694" indent="0">
              <a:buNone/>
              <a:defRPr sz="1400" b="1"/>
            </a:lvl6pPr>
            <a:lvl7pPr marL="2742830" indent="0">
              <a:buNone/>
              <a:defRPr sz="1400" b="1"/>
            </a:lvl7pPr>
            <a:lvl8pPr marL="3199970" indent="0">
              <a:buNone/>
              <a:defRPr sz="1400" b="1"/>
            </a:lvl8pPr>
            <a:lvl9pPr marL="3657108" indent="0">
              <a:buNone/>
              <a:defRPr sz="14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174876"/>
            <a:ext cx="4041776" cy="3951287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3" y="273049"/>
            <a:ext cx="3008314" cy="1162050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3" y="273052"/>
            <a:ext cx="5111750" cy="5853114"/>
          </a:xfrm>
        </p:spPr>
        <p:txBody>
          <a:bodyPr/>
          <a:lstStyle>
            <a:lvl1pPr>
              <a:defRPr sz="3300"/>
            </a:lvl1pPr>
            <a:lvl2pPr>
              <a:defRPr sz="2900"/>
            </a:lvl2pPr>
            <a:lvl3pPr>
              <a:defRPr sz="25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3" y="1435102"/>
            <a:ext cx="3008314" cy="4691064"/>
          </a:xfrm>
        </p:spPr>
        <p:txBody>
          <a:bodyPr/>
          <a:lstStyle>
            <a:lvl1pPr marL="0" indent="0">
              <a:buNone/>
              <a:defRPr sz="1200"/>
            </a:lvl1pPr>
            <a:lvl2pPr marL="457138" indent="0">
              <a:buNone/>
              <a:defRPr sz="1000"/>
            </a:lvl2pPr>
            <a:lvl3pPr marL="914276" indent="0">
              <a:buNone/>
              <a:defRPr sz="1000"/>
            </a:lvl3pPr>
            <a:lvl4pPr marL="1371414" indent="0">
              <a:buNone/>
              <a:defRPr sz="800"/>
            </a:lvl4pPr>
            <a:lvl5pPr marL="1828554" indent="0">
              <a:buNone/>
              <a:defRPr sz="800"/>
            </a:lvl5pPr>
            <a:lvl6pPr marL="2285694" indent="0">
              <a:buNone/>
              <a:defRPr sz="800"/>
            </a:lvl6pPr>
            <a:lvl7pPr marL="2742830" indent="0">
              <a:buNone/>
              <a:defRPr sz="800"/>
            </a:lvl7pPr>
            <a:lvl8pPr marL="3199970" indent="0">
              <a:buNone/>
              <a:defRPr sz="800"/>
            </a:lvl8pPr>
            <a:lvl9pPr marL="3657108" indent="0">
              <a:buNone/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9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6"/>
            <a:ext cx="5486400" cy="4114800"/>
          </a:xfrm>
        </p:spPr>
        <p:txBody>
          <a:bodyPr/>
          <a:lstStyle>
            <a:lvl1pPr marL="0" indent="0">
              <a:buNone/>
              <a:defRPr sz="3300"/>
            </a:lvl1pPr>
            <a:lvl2pPr marL="457138" indent="0">
              <a:buNone/>
              <a:defRPr sz="2900"/>
            </a:lvl2pPr>
            <a:lvl3pPr marL="914276" indent="0">
              <a:buNone/>
              <a:defRPr sz="2500"/>
            </a:lvl3pPr>
            <a:lvl4pPr marL="1371414" indent="0">
              <a:buNone/>
              <a:defRPr sz="2100"/>
            </a:lvl4pPr>
            <a:lvl5pPr marL="1828554" indent="0">
              <a:buNone/>
              <a:defRPr sz="2100"/>
            </a:lvl5pPr>
            <a:lvl6pPr marL="2285694" indent="0">
              <a:buNone/>
              <a:defRPr sz="2100"/>
            </a:lvl6pPr>
            <a:lvl7pPr marL="2742830" indent="0">
              <a:buNone/>
              <a:defRPr sz="2100"/>
            </a:lvl7pPr>
            <a:lvl8pPr marL="3199970" indent="0">
              <a:buNone/>
              <a:defRPr sz="2100"/>
            </a:lvl8pPr>
            <a:lvl9pPr marL="3657108" indent="0">
              <a:buNone/>
              <a:defRPr sz="21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4"/>
          </a:xfrm>
        </p:spPr>
        <p:txBody>
          <a:bodyPr/>
          <a:lstStyle>
            <a:lvl1pPr marL="0" indent="0">
              <a:buNone/>
              <a:defRPr sz="1200"/>
            </a:lvl1pPr>
            <a:lvl2pPr marL="457138" indent="0">
              <a:buNone/>
              <a:defRPr sz="1000"/>
            </a:lvl2pPr>
            <a:lvl3pPr marL="914276" indent="0">
              <a:buNone/>
              <a:defRPr sz="1000"/>
            </a:lvl3pPr>
            <a:lvl4pPr marL="1371414" indent="0">
              <a:buNone/>
              <a:defRPr sz="800"/>
            </a:lvl4pPr>
            <a:lvl5pPr marL="1828554" indent="0">
              <a:buNone/>
              <a:defRPr sz="800"/>
            </a:lvl5pPr>
            <a:lvl6pPr marL="2285694" indent="0">
              <a:buNone/>
              <a:defRPr sz="800"/>
            </a:lvl6pPr>
            <a:lvl7pPr marL="2742830" indent="0">
              <a:buNone/>
              <a:defRPr sz="800"/>
            </a:lvl7pPr>
            <a:lvl8pPr marL="3199970" indent="0">
              <a:buNone/>
              <a:defRPr sz="800"/>
            </a:lvl8pPr>
            <a:lvl9pPr marL="3657108" indent="0">
              <a:buNone/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vert="horz" lIns="91427" tIns="45716" rIns="91427" bIns="45716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2"/>
            <a:ext cx="8229600" cy="4525963"/>
          </a:xfrm>
          <a:prstGeom prst="rect">
            <a:avLst/>
          </a:prstGeom>
        </p:spPr>
        <p:txBody>
          <a:bodyPr vert="horz" lIns="91427" tIns="45716" rIns="91427" bIns="45716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6"/>
          </a:xfrm>
          <a:prstGeom prst="rect">
            <a:avLst/>
          </a:prstGeom>
        </p:spPr>
        <p:txBody>
          <a:bodyPr vert="horz" lIns="91427" tIns="45716" rIns="91427" bIns="45716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80A0CC-0796-4E92-B47E-1244921D9786}" type="datetimeFigureOut">
              <a:rPr lang="en-US" smtClean="0"/>
              <a:t>9/9/2013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6"/>
          </a:xfrm>
          <a:prstGeom prst="rect">
            <a:avLst/>
          </a:prstGeom>
        </p:spPr>
        <p:txBody>
          <a:bodyPr vert="horz" lIns="91427" tIns="45716" rIns="91427" bIns="45716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6"/>
          </a:xfrm>
          <a:prstGeom prst="rect">
            <a:avLst/>
          </a:prstGeom>
        </p:spPr>
        <p:txBody>
          <a:bodyPr vert="horz" lIns="91427" tIns="45716" rIns="91427" bIns="45716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BB887D-54C0-43C4-B3AE-C3153433C63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276" rtl="0" eaLnBrk="1" latinLnBrk="0" hangingPunct="1">
        <a:spcBef>
          <a:spcPct val="0"/>
        </a:spcBef>
        <a:buNone/>
        <a:defRPr sz="4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54" indent="-342854" algn="l" defTabSz="914276" rtl="0" eaLnBrk="1" latinLnBrk="0" hangingPunct="1">
        <a:spcBef>
          <a:spcPct val="20000"/>
        </a:spcBef>
        <a:buFont typeface="Arial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742848" indent="-285712" algn="l" defTabSz="914276" rtl="0" eaLnBrk="1" latinLnBrk="0" hangingPunct="1">
        <a:spcBef>
          <a:spcPct val="20000"/>
        </a:spcBef>
        <a:buFont typeface="Arial" pitchFamily="34" charset="0"/>
        <a:buChar char="–"/>
        <a:defRPr sz="29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846" indent="-228568" algn="l" defTabSz="914276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599984" indent="-228568" algn="l" defTabSz="914276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124" indent="-228568" algn="l" defTabSz="914276" rtl="0" eaLnBrk="1" latinLnBrk="0" hangingPunct="1">
        <a:spcBef>
          <a:spcPct val="20000"/>
        </a:spcBef>
        <a:buFont typeface="Arial" pitchFamily="34" charset="0"/>
        <a:buChar char="»"/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262" indent="-228568" algn="l" defTabSz="914276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400" indent="-228568" algn="l" defTabSz="914276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538" indent="-228568" algn="l" defTabSz="914276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678" indent="-228568" algn="l" defTabSz="914276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27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38" algn="l" defTabSz="91427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14276" algn="l" defTabSz="91427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414" algn="l" defTabSz="91427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554" algn="l" defTabSz="91427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694" algn="l" defTabSz="91427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830" algn="l" defTabSz="91427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970" algn="l" defTabSz="91427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108" algn="l" defTabSz="91427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/>
          <p:nvPr/>
        </p:nvGraphicFramePr>
        <p:xfrm>
          <a:off x="152400" y="152400"/>
          <a:ext cx="8839200" cy="655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Jonathan Holmes</dc:creator>
  <cp:lastModifiedBy>Jonathan Holmes</cp:lastModifiedBy>
  <cp:revision>1</cp:revision>
  <dcterms:created xsi:type="dcterms:W3CDTF">2013-09-09T21:46:52Z</dcterms:created>
  <dcterms:modified xsi:type="dcterms:W3CDTF">2013-09-09T21:50:08Z</dcterms:modified>
</cp:coreProperties>
</file>

<file path=docProps/thumbnail.jpeg>
</file>