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307" r:id="rId4"/>
    <p:sldId id="258" r:id="rId5"/>
    <p:sldId id="293" r:id="rId6"/>
    <p:sldId id="295" r:id="rId7"/>
    <p:sldId id="305" r:id="rId8"/>
    <p:sldId id="306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259" r:id="rId19"/>
    <p:sldId id="308" r:id="rId20"/>
    <p:sldId id="29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88B"/>
    <a:srgbClr val="073459"/>
    <a:srgbClr val="7CADD6"/>
    <a:srgbClr val="1C1C52"/>
    <a:srgbClr val="4B1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459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07799B3-86FB-448C-AFD1-FD6CEB09749E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F9AD0BB-336A-4DC4-895D-FCE3A796C5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073459"/>
                </a:solidFill>
              </a:rPr>
              <a:t>The ACA Provider Cuts and Productivity Growth in Health Care</a:t>
            </a:r>
            <a:endParaRPr lang="en-US" sz="3000" dirty="0">
              <a:solidFill>
                <a:srgbClr val="073459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7620000" cy="1752600"/>
          </a:xfrm>
        </p:spPr>
        <p:txBody>
          <a:bodyPr>
            <a:noAutofit/>
          </a:bodyPr>
          <a:lstStyle/>
          <a:p>
            <a:r>
              <a:rPr lang="en-US" sz="2700" dirty="0" smtClean="0">
                <a:solidFill>
                  <a:schemeClr val="tx1"/>
                </a:solidFill>
              </a:rPr>
              <a:t>Louise Sheiner</a:t>
            </a:r>
          </a:p>
          <a:p>
            <a:r>
              <a:rPr lang="en-US" sz="2700" dirty="0" smtClean="0">
                <a:solidFill>
                  <a:schemeClr val="tx1"/>
                </a:solidFill>
              </a:rPr>
              <a:t>Hutchins Center on Fiscal and Monetary Policy</a:t>
            </a:r>
          </a:p>
          <a:p>
            <a:r>
              <a:rPr lang="en-US" sz="2700" dirty="0" smtClean="0">
                <a:solidFill>
                  <a:schemeClr val="tx1"/>
                </a:solidFill>
              </a:rPr>
              <a:t>Symposium on Health Care Productivity</a:t>
            </a:r>
          </a:p>
          <a:p>
            <a:endParaRPr lang="en-US" sz="2700" dirty="0">
              <a:solidFill>
                <a:schemeClr val="tx1"/>
              </a:solidFill>
            </a:endParaRPr>
          </a:p>
          <a:p>
            <a:r>
              <a:rPr lang="en-US" sz="2700" dirty="0" smtClean="0">
                <a:solidFill>
                  <a:schemeClr val="tx1"/>
                </a:solidFill>
              </a:rPr>
              <a:t>May 3, 2016</a:t>
            </a:r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6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is Quality?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dirty="0" smtClean="0"/>
              <a:t>From consumer welfare perspective, quality should be whatever is valued by </a:t>
            </a:r>
            <a:r>
              <a:rPr lang="en-US" sz="2500" dirty="0" smtClean="0"/>
              <a:t>consumers</a:t>
            </a:r>
            <a:endParaRPr lang="en-US" sz="2500" dirty="0" smtClean="0"/>
          </a:p>
          <a:p>
            <a:pPr marL="82296" indent="0">
              <a:buNone/>
            </a:pPr>
            <a:endParaRPr lang="en-US" sz="2500" dirty="0" smtClean="0"/>
          </a:p>
          <a:p>
            <a:r>
              <a:rPr lang="en-US" sz="2500" dirty="0" smtClean="0"/>
              <a:t>What researchers have used: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500" dirty="0" smtClean="0"/>
              <a:t>ex post mortality </a:t>
            </a:r>
            <a:r>
              <a:rPr lang="en-US" sz="2500" dirty="0" smtClean="0"/>
              <a:t>rates</a:t>
            </a:r>
            <a:endParaRPr lang="en-US" sz="25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500" dirty="0" smtClean="0"/>
              <a:t>expected mortality rates</a:t>
            </a:r>
            <a:r>
              <a:rPr lang="en-US" sz="2500" dirty="0" smtClean="0"/>
              <a:t>, based on treatment choice </a:t>
            </a:r>
            <a:endParaRPr lang="en-US" sz="25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500" dirty="0" smtClean="0"/>
              <a:t>quality-adjusted years of life expectancy,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500" dirty="0"/>
              <a:t>e</a:t>
            </a:r>
            <a:r>
              <a:rPr lang="en-US" sz="2500" dirty="0" smtClean="0"/>
              <a:t>xpected remission </a:t>
            </a:r>
            <a:r>
              <a:rPr lang="en-US" sz="2500" dirty="0" smtClean="0"/>
              <a:t>rates from depression,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500" dirty="0" smtClean="0"/>
              <a:t>adherence to guidelines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500" dirty="0" smtClean="0"/>
              <a:t>scores on Hospital Compare</a:t>
            </a:r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423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en-US" sz="2600" dirty="0" smtClean="0"/>
              <a:t>Incorporating Quality into Prices and Productivity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7485888" cy="4343400"/>
          </a:xfrm>
        </p:spPr>
        <p:txBody>
          <a:bodyPr/>
          <a:lstStyle/>
          <a:p>
            <a:r>
              <a:rPr lang="en-US" dirty="0" smtClean="0"/>
              <a:t>Three Different Approaches Have Been Used</a:t>
            </a:r>
          </a:p>
          <a:p>
            <a:pPr marL="82296" indent="0">
              <a:buNone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The Cost of Living Approach</a:t>
            </a:r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The Redefine the Good Approach</a:t>
            </a:r>
          </a:p>
          <a:p>
            <a:pPr marL="596646" indent="-514350"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The Cost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25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87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Cost of Living Approach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19200"/>
            <a:ext cx="7498080" cy="4800600"/>
          </a:xfrm>
        </p:spPr>
        <p:txBody>
          <a:bodyPr>
            <a:noAutofit/>
          </a:bodyPr>
          <a:lstStyle/>
          <a:p>
            <a:r>
              <a:rPr lang="en-US" sz="2300" dirty="0" smtClean="0"/>
              <a:t>Measures the relative cost of obtaining the same level of utility at different points of time</a:t>
            </a:r>
          </a:p>
          <a:p>
            <a:endParaRPr lang="en-US" sz="2300" dirty="0" smtClean="0"/>
          </a:p>
          <a:p>
            <a:r>
              <a:rPr lang="en-US" sz="2300" dirty="0" smtClean="0"/>
              <a:t>Asks:  How much income would you be willing to forego to get the benefit of new and improved health care</a:t>
            </a:r>
          </a:p>
          <a:p>
            <a:endParaRPr lang="en-US" sz="2300" dirty="0" smtClean="0"/>
          </a:p>
          <a:p>
            <a:r>
              <a:rPr lang="en-US" sz="2300" dirty="0" smtClean="0"/>
              <a:t>Background paper shows that this approach is equivalent to one in which quality-adjusted price is equal </a:t>
            </a:r>
            <a:r>
              <a:rPr lang="en-US" sz="2300" dirty="0"/>
              <a:t>to the actual price less the </a:t>
            </a:r>
            <a:r>
              <a:rPr lang="en-US" sz="2300" i="1" u="sng" dirty="0"/>
              <a:t>utility value</a:t>
            </a:r>
            <a:r>
              <a:rPr lang="en-US" sz="2300" dirty="0"/>
              <a:t> (in monetary terms) of the quality improvement. </a:t>
            </a:r>
            <a:endParaRPr lang="en-US" sz="2300" dirty="0" smtClean="0"/>
          </a:p>
          <a:p>
            <a:endParaRPr lang="en-US" sz="2300" dirty="0" smtClean="0"/>
          </a:p>
          <a:p>
            <a:r>
              <a:rPr lang="en-US" sz="2300" dirty="0" smtClean="0"/>
              <a:t>Nominal price </a:t>
            </a:r>
            <a:r>
              <a:rPr lang="en-US" sz="2300" dirty="0" smtClean="0"/>
              <a:t>increases from $10 to $12 but value increases from $10 to $14, equivalent to $2 reduction in price, to $8.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022612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/>
          <a:lstStyle/>
          <a:p>
            <a:r>
              <a:rPr lang="en-US" dirty="0" smtClean="0"/>
              <a:t>Redefine the Good Approach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498080" cy="4800600"/>
          </a:xfrm>
        </p:spPr>
        <p:txBody>
          <a:bodyPr/>
          <a:lstStyle/>
          <a:p>
            <a:r>
              <a:rPr lang="en-US" sz="2200" dirty="0" smtClean="0"/>
              <a:t>What we want to buy is successful treatment</a:t>
            </a:r>
          </a:p>
          <a:p>
            <a:endParaRPr lang="en-US" sz="800" dirty="0"/>
          </a:p>
          <a:p>
            <a:r>
              <a:rPr lang="en-US" sz="2200" dirty="0" smtClean="0"/>
              <a:t>Rather than counting number of treatments as quantity, count number of </a:t>
            </a:r>
            <a:r>
              <a:rPr lang="en-US" sz="2200" i="1" dirty="0" smtClean="0"/>
              <a:t>successful</a:t>
            </a:r>
            <a:r>
              <a:rPr lang="en-US" sz="2200" dirty="0" smtClean="0"/>
              <a:t> treatments </a:t>
            </a:r>
            <a:endParaRPr lang="en-US" sz="2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If in year 1, surgery successful 50% of the time and in year 2 surgery successful 75% of the time, that is like 50% increase in </a:t>
            </a:r>
            <a:r>
              <a:rPr lang="en-US" sz="2200" dirty="0" smtClean="0"/>
              <a:t>quantity (holding # procedures fixed)</a:t>
            </a:r>
            <a:endParaRPr lang="en-US" sz="2200" dirty="0" smtClean="0"/>
          </a:p>
          <a:p>
            <a:pPr lvl="1"/>
            <a:endParaRPr lang="en-US" sz="900" dirty="0" smtClean="0"/>
          </a:p>
          <a:p>
            <a:r>
              <a:rPr lang="en-US" sz="2200" dirty="0" smtClean="0"/>
              <a:t>Productivity from this perspective is the increase in successful treatments that is not explained by increases in inputs</a:t>
            </a:r>
          </a:p>
          <a:p>
            <a:endParaRPr lang="en-US" sz="800" dirty="0" smtClean="0"/>
          </a:p>
          <a:p>
            <a:r>
              <a:rPr lang="en-US" sz="2200" dirty="0" smtClean="0"/>
              <a:t>Approach used by Romley et al (2015)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01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87362"/>
          </a:xfrm>
        </p:spPr>
        <p:txBody>
          <a:bodyPr/>
          <a:lstStyle/>
          <a:p>
            <a:r>
              <a:rPr lang="en-US" sz="3400" dirty="0" smtClean="0"/>
              <a:t>The Cost Approach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66800"/>
            <a:ext cx="7866888" cy="5181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endParaRPr lang="en-US" sz="400" dirty="0"/>
          </a:p>
          <a:p>
            <a:r>
              <a:rPr lang="en-US" sz="2300" dirty="0" smtClean="0"/>
              <a:t>Quality-adjusted price = Nominal price less the cost of quality improvements </a:t>
            </a:r>
            <a:endParaRPr lang="en-US" sz="1700" dirty="0" smtClean="0"/>
          </a:p>
          <a:p>
            <a:pPr lvl="1"/>
            <a:r>
              <a:rPr lang="en-US" sz="1700" dirty="0" smtClean="0"/>
              <a:t>E.g., In year 1, treatment cost $100.  </a:t>
            </a:r>
          </a:p>
          <a:p>
            <a:pPr lvl="1"/>
            <a:r>
              <a:rPr lang="en-US" sz="1700" dirty="0" smtClean="0"/>
              <a:t>In year 2, treatment cost $160, but $50 of that represents an additional input used to improve quality.</a:t>
            </a:r>
          </a:p>
          <a:p>
            <a:pPr lvl="1"/>
            <a:r>
              <a:rPr lang="en-US" sz="1700" dirty="0"/>
              <a:t>Q</a:t>
            </a:r>
            <a:r>
              <a:rPr lang="en-US" sz="1700" dirty="0" smtClean="0"/>
              <a:t>uality-adjusted year 2 price: $110.  </a:t>
            </a:r>
          </a:p>
          <a:p>
            <a:pPr lvl="1"/>
            <a:r>
              <a:rPr lang="en-US" sz="1700" dirty="0"/>
              <a:t>R</a:t>
            </a:r>
            <a:r>
              <a:rPr lang="en-US" sz="1700" dirty="0" smtClean="0"/>
              <a:t>eal quantity in year 2: $160/$110 = 1.45</a:t>
            </a:r>
          </a:p>
          <a:p>
            <a:pPr lvl="1"/>
            <a:r>
              <a:rPr lang="en-US" sz="1700" dirty="0" smtClean="0"/>
              <a:t>No quality adjustment:? Year 2 price = $160; Year 2 Quantity = 1. </a:t>
            </a:r>
          </a:p>
          <a:p>
            <a:pPr lvl="1"/>
            <a:endParaRPr lang="en-US" sz="500" dirty="0" smtClean="0"/>
          </a:p>
          <a:p>
            <a:r>
              <a:rPr lang="en-US" sz="2300" dirty="0" smtClean="0"/>
              <a:t>Background paper shows: </a:t>
            </a:r>
            <a:r>
              <a:rPr lang="en-US" sz="2300" i="1" dirty="0" smtClean="0"/>
              <a:t>if</a:t>
            </a:r>
            <a:r>
              <a:rPr lang="en-US" sz="2300" dirty="0" smtClean="0"/>
              <a:t> % change in quality = % change in cost, this approach equivalent to a “redefine the good” approach</a:t>
            </a:r>
          </a:p>
          <a:p>
            <a:pPr lvl="1"/>
            <a:r>
              <a:rPr lang="en-US" sz="1900" dirty="0" smtClean="0"/>
              <a:t>Won’t always be the case: e.g. aspirin for heart attacks, low cost, big benefit</a:t>
            </a:r>
          </a:p>
          <a:p>
            <a:endParaRPr lang="en-US" sz="400" dirty="0"/>
          </a:p>
          <a:p>
            <a:r>
              <a:rPr lang="en-US" sz="2300" dirty="0" smtClean="0"/>
              <a:t>Approach used by BLS in Quality-Adjusted PPIs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830346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Comparing Approaches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24000"/>
            <a:ext cx="7562088" cy="4724400"/>
          </a:xfrm>
        </p:spPr>
        <p:txBody>
          <a:bodyPr/>
          <a:lstStyle/>
          <a:p>
            <a:r>
              <a:rPr lang="en-US" sz="2300" dirty="0" smtClean="0"/>
              <a:t>Cost of Living Approach can yield much larger price declines than Redefine the Good/Cost Approach</a:t>
            </a:r>
          </a:p>
          <a:p>
            <a:endParaRPr lang="en-US" sz="2300" dirty="0"/>
          </a:p>
          <a:p>
            <a:r>
              <a:rPr lang="en-US" sz="2300" dirty="0" smtClean="0"/>
              <a:t>Redefine the Good Approach asks: what is happening to the cost of an incremental unit of quality over time</a:t>
            </a:r>
            <a:r>
              <a:rPr lang="en-US" sz="2300" dirty="0" smtClean="0"/>
              <a:t>?</a:t>
            </a:r>
            <a:endParaRPr lang="en-US" sz="2300" dirty="0"/>
          </a:p>
          <a:p>
            <a:pPr lvl="1"/>
            <a:r>
              <a:rPr lang="en-US" sz="2300" dirty="0" smtClean="0"/>
              <a:t>If cost increasing, then productivity decreasing</a:t>
            </a:r>
          </a:p>
          <a:p>
            <a:endParaRPr lang="en-US" sz="2300" dirty="0"/>
          </a:p>
          <a:p>
            <a:r>
              <a:rPr lang="en-US" sz="2300" dirty="0" smtClean="0"/>
              <a:t>But, cost of living approach would say:  so long as value of incremental quality is worth it, we are better off, and costs are decreasing</a:t>
            </a:r>
          </a:p>
          <a:p>
            <a:endParaRPr lang="en-US" dirty="0" smtClean="0"/>
          </a:p>
          <a:p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4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498080" cy="1096962"/>
          </a:xfrm>
        </p:spPr>
        <p:txBody>
          <a:bodyPr>
            <a:noAutofit/>
          </a:bodyPr>
          <a:lstStyle/>
          <a:p>
            <a:r>
              <a:rPr lang="en-US" sz="2500" dirty="0" smtClean="0"/>
              <a:t>If at an interior </a:t>
            </a:r>
            <a:r>
              <a:rPr lang="en-US" sz="2500" dirty="0" smtClean="0"/>
              <a:t>solution (price of improvement = value of improvement)</a:t>
            </a:r>
            <a:r>
              <a:rPr lang="en-US" sz="2500" dirty="0"/>
              <a:t> </a:t>
            </a:r>
            <a:r>
              <a:rPr lang="en-US" sz="2500" dirty="0" smtClean="0"/>
              <a:t>then </a:t>
            </a:r>
            <a:r>
              <a:rPr lang="en-US" sz="2500" dirty="0" smtClean="0"/>
              <a:t>higher cost of quality-adjusted health makes us worse off: no difference in approaches </a:t>
            </a:r>
            <a:endParaRPr lang="en-US" sz="25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0" y="1467998"/>
            <a:ext cx="5810003" cy="5390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531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But if at a kink in production function--can’t pay more to get more life expectancy</a:t>
            </a:r>
            <a:r>
              <a:rPr lang="en-US" sz="2400" dirty="0"/>
              <a:t>-</a:t>
            </a:r>
            <a:r>
              <a:rPr lang="en-US" sz="2400" dirty="0" smtClean="0"/>
              <a:t>-then even more years of life at marginally higher cost can make us better off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1600200"/>
            <a:ext cx="2209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Price increases using Redefine the Good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Price decreases using Cost of Living Approach</a:t>
            </a:r>
            <a:endParaRPr lang="en-US" sz="24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1" y="1524000"/>
            <a:ext cx="5638800" cy="4724400"/>
          </a:xfrm>
        </p:spPr>
      </p:pic>
    </p:spTree>
    <p:extLst>
      <p:ext uri="{BB962C8B-B14F-4D97-AF65-F5344CB8AC3E}">
        <p14:creationId xmlns:p14="http://schemas.microsoft.com/office/powerpoint/2010/main" val="1156881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086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073459"/>
                </a:solidFill>
              </a:rPr>
              <a:t>ACA Sustainability?</a:t>
            </a:r>
            <a:endParaRPr lang="en-US" sz="2800" dirty="0">
              <a:solidFill>
                <a:srgbClr val="07345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6962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00" dirty="0" smtClean="0"/>
          </a:p>
          <a:p>
            <a:pPr marL="514350" indent="-514350"/>
            <a:r>
              <a:rPr lang="en-US" sz="2200" dirty="0" smtClean="0"/>
              <a:t>Are updates sufficient to cover costs of constant quality health care?</a:t>
            </a:r>
          </a:p>
          <a:p>
            <a:pPr marL="0" indent="0">
              <a:buNone/>
            </a:pPr>
            <a:endParaRPr lang="en-US" sz="600" dirty="0" smtClean="0"/>
          </a:p>
          <a:p>
            <a:pPr marL="514350" indent="-514350"/>
            <a:r>
              <a:rPr lang="en-US" sz="2200" dirty="0" smtClean="0"/>
              <a:t>Cost approach best </a:t>
            </a:r>
            <a:r>
              <a:rPr lang="en-US" sz="2200" dirty="0"/>
              <a:t>suited to </a:t>
            </a:r>
            <a:r>
              <a:rPr lang="en-US" sz="2200" dirty="0" smtClean="0"/>
              <a:t>answering </a:t>
            </a:r>
            <a:r>
              <a:rPr lang="en-US" sz="2200" dirty="0"/>
              <a:t>this </a:t>
            </a:r>
            <a:r>
              <a:rPr lang="en-US" sz="2200" dirty="0" smtClean="0"/>
              <a:t>question.  Redefine the Good approach similar.</a:t>
            </a:r>
          </a:p>
          <a:p>
            <a:pPr marL="0" indent="0">
              <a:buNone/>
            </a:pPr>
            <a:endParaRPr lang="en-US" sz="600" dirty="0"/>
          </a:p>
          <a:p>
            <a:pPr marL="342900" indent="-342900"/>
            <a:r>
              <a:rPr lang="en-US" sz="2200" dirty="0" smtClean="0"/>
              <a:t>What about prospects for improved productivity in the future?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ACA contains a multitude of payment reforms that are aimed at raising quality and rewarding cost effectiveness. 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If successful, these reforms will raise productivity.  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If productivity already &gt; economic-wide MFP in past, these reforms will allow continued increases in quality even with ACA cuts.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If successful, makes ACA cuts less likely to impinge on quality and more politically sustainable.</a:t>
            </a:r>
            <a:endParaRPr lang="en-US" sz="2400" dirty="0"/>
          </a:p>
          <a:p>
            <a:pPr marL="582930" indent="-457200">
              <a:buAutoNum type="arabicPeriod" startAt="3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2378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498080" cy="715962"/>
          </a:xfrm>
        </p:spPr>
        <p:txBody>
          <a:bodyPr/>
          <a:lstStyle/>
          <a:p>
            <a:r>
              <a:rPr lang="en-US" dirty="0" smtClean="0"/>
              <a:t>Pa</a:t>
            </a:r>
            <a:r>
              <a:rPr lang="en-US" sz="3400" dirty="0" smtClean="0"/>
              <a:t>yment Reform and Sustainability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574280" cy="5638800"/>
          </a:xfrm>
        </p:spPr>
        <p:txBody>
          <a:bodyPr/>
          <a:lstStyle/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But </a:t>
            </a:r>
            <a:r>
              <a:rPr lang="en-US" sz="2000" dirty="0"/>
              <a:t>will these reforms increase productivity per unit of service? </a:t>
            </a:r>
            <a:endParaRPr lang="en-US" sz="2000" dirty="0" smtClean="0"/>
          </a:p>
          <a:p>
            <a:pPr marL="864108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W</a:t>
            </a:r>
            <a:r>
              <a:rPr lang="en-US" sz="1800" dirty="0" smtClean="0"/>
              <a:t>ill </a:t>
            </a:r>
            <a:r>
              <a:rPr lang="en-US" sz="1800" dirty="0"/>
              <a:t>they lower costs of </a:t>
            </a:r>
            <a:r>
              <a:rPr lang="en-US" sz="1800" dirty="0" smtClean="0"/>
              <a:t>an angioplasty?  Or </a:t>
            </a:r>
            <a:r>
              <a:rPr lang="en-US" sz="1800" dirty="0" smtClean="0"/>
              <a:t>quantities </a:t>
            </a:r>
            <a:r>
              <a:rPr lang="en-US" sz="1800" dirty="0"/>
              <a:t>of </a:t>
            </a:r>
            <a:r>
              <a:rPr lang="en-US" sz="1800" dirty="0" smtClean="0"/>
              <a:t>angioplasties? </a:t>
            </a:r>
          </a:p>
          <a:p>
            <a:pPr marL="521208" lvl="2" indent="0">
              <a:buNone/>
            </a:pPr>
            <a:endParaRPr lang="en-US" sz="400" dirty="0" smtClean="0"/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Probably some combination of both.  </a:t>
            </a:r>
          </a:p>
          <a:p>
            <a:pPr marL="864108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Tighter payments could encourage providers to find more cost effective modes of care. </a:t>
            </a:r>
          </a:p>
          <a:p>
            <a:pPr marL="864108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Reductions in hospital acquired infections, for example, could lower costs per treatment. </a:t>
            </a:r>
          </a:p>
          <a:p>
            <a:pPr marL="864108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But goal is to eliminate waste as well – reduce readmissions, for example.   This won’t enable lower payment per admission.</a:t>
            </a:r>
          </a:p>
          <a:p>
            <a:pPr marL="864108" lvl="2" indent="-342900"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Two ways to think about this:  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These efficiencies can be captured by ACOs, which cover patient lives over a period of time. (Fewer admissions, greater cost savings). So, greater incentive to move toward global payment model.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These efficiencies free up resources for Medicare, allowing an “alternative” payment system that boosts payment per admission, if necessary.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24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11488B"/>
                </a:solidFill>
              </a:rPr>
              <a:t>Productivity </a:t>
            </a:r>
            <a:r>
              <a:rPr lang="en-US" sz="3600" dirty="0">
                <a:solidFill>
                  <a:srgbClr val="11488B"/>
                </a:solidFill>
              </a:rPr>
              <a:t>Adjustments </a:t>
            </a:r>
            <a:r>
              <a:rPr lang="en-US" sz="3600" dirty="0" smtClean="0">
                <a:solidFill>
                  <a:srgbClr val="11488B"/>
                </a:solidFill>
              </a:rPr>
              <a:t>in </a:t>
            </a:r>
            <a:r>
              <a:rPr lang="en-US" sz="3600" dirty="0">
                <a:solidFill>
                  <a:srgbClr val="11488B"/>
                </a:solidFill>
              </a:rPr>
              <a:t>the </a:t>
            </a:r>
            <a:r>
              <a:rPr lang="en-US" sz="3600" dirty="0" smtClean="0">
                <a:solidFill>
                  <a:srgbClr val="11488B"/>
                </a:solidFill>
              </a:rPr>
              <a:t>ACA</a:t>
            </a:r>
            <a:endParaRPr lang="en-US" sz="3600" dirty="0">
              <a:solidFill>
                <a:srgbClr val="11488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421880" cy="48768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ACA lowered statutory updates from:</a:t>
            </a:r>
          </a:p>
          <a:p>
            <a:pPr marL="82296" indent="0">
              <a:buNone/>
            </a:pPr>
            <a:endParaRPr lang="en-US" sz="2600" dirty="0" smtClean="0"/>
          </a:p>
          <a:p>
            <a:pPr marL="813816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Changes in input cost    </a:t>
            </a:r>
          </a:p>
          <a:p>
            <a:pPr marL="356616" lvl="1" indent="0">
              <a:buNone/>
            </a:pPr>
            <a:r>
              <a:rPr lang="en-US" sz="2600" dirty="0" smtClean="0"/>
              <a:t>		to</a:t>
            </a:r>
            <a:r>
              <a:rPr lang="en-US" sz="2600" dirty="0"/>
              <a:t>	</a:t>
            </a:r>
            <a:r>
              <a:rPr lang="en-US" sz="2600" dirty="0" smtClean="0"/>
              <a:t>		</a:t>
            </a:r>
            <a:endParaRPr lang="en-US" sz="2600" dirty="0"/>
          </a:p>
          <a:p>
            <a:pPr marL="813816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Changes in input cost </a:t>
            </a:r>
            <a:r>
              <a:rPr lang="en-US" sz="2600" i="1" dirty="0" smtClean="0"/>
              <a:t>less</a:t>
            </a:r>
            <a:r>
              <a:rPr lang="en-US" sz="2600" dirty="0" smtClean="0"/>
              <a:t> economy-wide multi-factor productivity growth (MFP)</a:t>
            </a:r>
          </a:p>
          <a:p>
            <a:pPr marL="356616" lvl="1" indent="0">
              <a:buNone/>
            </a:pPr>
            <a:endParaRPr lang="en-US" sz="2600" dirty="0" smtClean="0"/>
          </a:p>
          <a:p>
            <a:pPr marL="539496" indent="-457200"/>
            <a:r>
              <a:rPr lang="en-US" sz="2600" dirty="0" smtClean="0"/>
              <a:t>Affects all Part A providers and most non-physician Part B providers</a:t>
            </a:r>
          </a:p>
        </p:txBody>
      </p:sp>
    </p:spTree>
    <p:extLst>
      <p:ext uri="{BB962C8B-B14F-4D97-AF65-F5344CB8AC3E}">
        <p14:creationId xmlns:p14="http://schemas.microsoft.com/office/powerpoint/2010/main" val="2767186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066800"/>
            <a:ext cx="7574280" cy="5486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Traditional measures </a:t>
            </a:r>
            <a:r>
              <a:rPr lang="en-US" sz="2200" dirty="0" smtClean="0"/>
              <a:t>most likely</a:t>
            </a:r>
            <a:r>
              <a:rPr lang="en-US" sz="2200" dirty="0" smtClean="0"/>
              <a:t> </a:t>
            </a:r>
            <a:r>
              <a:rPr lang="en-US" sz="2200" dirty="0" smtClean="0"/>
              <a:t>understate health care productivity growth.  </a:t>
            </a:r>
          </a:p>
          <a:p>
            <a:endParaRPr lang="en-US" sz="500" dirty="0"/>
          </a:p>
          <a:p>
            <a:r>
              <a:rPr lang="en-US" sz="2200" dirty="0" smtClean="0"/>
              <a:t>Exactly how much is an </a:t>
            </a:r>
            <a:r>
              <a:rPr lang="en-US" sz="2200" dirty="0" smtClean="0"/>
              <a:t>empirical and methodological </a:t>
            </a:r>
            <a:r>
              <a:rPr lang="en-US" sz="2200" dirty="0" smtClean="0"/>
              <a:t>matter</a:t>
            </a:r>
            <a:r>
              <a:rPr lang="en-US" sz="2200" dirty="0" smtClean="0"/>
              <a:t>.</a:t>
            </a:r>
            <a:endParaRPr lang="en-US" sz="2200" dirty="0" smtClean="0"/>
          </a:p>
          <a:p>
            <a:endParaRPr lang="en-US" sz="500" dirty="0"/>
          </a:p>
          <a:p>
            <a:r>
              <a:rPr lang="en-US" sz="2200" dirty="0" smtClean="0"/>
              <a:t>From the perspective of the sustainability of the ACA cuts, a Cost approach seems best suited:  What could providers have produced if spending hadn’t increased?</a:t>
            </a:r>
          </a:p>
          <a:p>
            <a:endParaRPr lang="en-US" sz="500" dirty="0"/>
          </a:p>
          <a:p>
            <a:r>
              <a:rPr lang="en-US" sz="2200" dirty="0"/>
              <a:t>But sustainability also requires an analysis of how private payments will evolve over time.  </a:t>
            </a:r>
            <a:endParaRPr lang="en-US" sz="2200" dirty="0" smtClean="0"/>
          </a:p>
          <a:p>
            <a:endParaRPr lang="en-US" sz="500" dirty="0"/>
          </a:p>
          <a:p>
            <a:r>
              <a:rPr lang="en-US" sz="2200" dirty="0" smtClean="0"/>
              <a:t>The ACA’s payment reforms—if successful—could boost productivity and lead to increasing quality over time for Medicare beneficiaries despite the provider cuts, easing the political </a:t>
            </a:r>
            <a:r>
              <a:rPr lang="en-US" sz="2200" dirty="0" smtClean="0"/>
              <a:t>pressure (if any) </a:t>
            </a:r>
            <a:r>
              <a:rPr lang="en-US" sz="2200" dirty="0" smtClean="0"/>
              <a:t>to undo them.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Implications for 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790688" cy="5105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If productivity growth in the health sector &lt; economy-wide MFP, relative </a:t>
            </a:r>
            <a:r>
              <a:rPr lang="en-US" sz="2000" dirty="0" smtClean="0"/>
              <a:t>health prices </a:t>
            </a:r>
            <a:r>
              <a:rPr lang="en-US" sz="2000" dirty="0" smtClean="0"/>
              <a:t>will rise faster than Medicare updates</a:t>
            </a:r>
          </a:p>
          <a:p>
            <a:endParaRPr lang="en-US" sz="100" dirty="0" smtClean="0"/>
          </a:p>
          <a:p>
            <a:r>
              <a:rPr lang="en-US" sz="2000" dirty="0" smtClean="0"/>
              <a:t>Medicare payments will fall below cost of maintaining constant bundle of services</a:t>
            </a:r>
          </a:p>
          <a:p>
            <a:endParaRPr lang="en-US" sz="100" dirty="0" smtClean="0"/>
          </a:p>
          <a:p>
            <a:r>
              <a:rPr lang="en-US" sz="2000" dirty="0" smtClean="0"/>
              <a:t>Either Medicare beneficiaries will have less access or more cost shifting, putting pressure on politicians to undo cuts</a:t>
            </a:r>
          </a:p>
          <a:p>
            <a:pPr marL="82296" indent="0">
              <a:buNone/>
            </a:pPr>
            <a:endParaRPr lang="en-US" sz="100" dirty="0"/>
          </a:p>
          <a:p>
            <a:r>
              <a:rPr lang="en-US" sz="2000" dirty="0"/>
              <a:t>Trustees have been issuing “illustrative alternative “ in case ACA cuts not </a:t>
            </a:r>
            <a:r>
              <a:rPr lang="en-US" sz="2000" dirty="0" smtClean="0"/>
              <a:t>sustainable</a:t>
            </a:r>
          </a:p>
          <a:p>
            <a:pPr>
              <a:buNone/>
            </a:pPr>
            <a:r>
              <a:rPr lang="en-US" sz="2000" dirty="0" smtClean="0"/>
              <a:t>BUT, </a:t>
            </a:r>
          </a:p>
          <a:p>
            <a:r>
              <a:rPr lang="en-US" sz="2000" dirty="0" smtClean="0"/>
              <a:t>If productivity growth actually &gt;= economy-wide MFP,  ACA updates sufficient to finance constant or even growing quality of care </a:t>
            </a:r>
          </a:p>
          <a:p>
            <a:r>
              <a:rPr lang="en-US" sz="2000" dirty="0" smtClean="0"/>
              <a:t>And ACA payment reforms might boost productivity.</a:t>
            </a:r>
          </a:p>
        </p:txBody>
      </p:sp>
    </p:spTree>
    <p:extLst>
      <p:ext uri="{BB962C8B-B14F-4D97-AF65-F5344CB8AC3E}">
        <p14:creationId xmlns:p14="http://schemas.microsoft.com/office/powerpoint/2010/main" val="142171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11488B"/>
                </a:solidFill>
              </a:rPr>
              <a:t>Other concerns about sustainability</a:t>
            </a:r>
            <a:endParaRPr lang="en-US" sz="3600" dirty="0">
              <a:solidFill>
                <a:srgbClr val="11488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498080" cy="480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Even if health sector as productive as rest of economy, ACA cuts might bring Medicare payment levels &lt; private sector levels</a:t>
            </a:r>
          </a:p>
          <a:p>
            <a:pPr lvl="1"/>
            <a:r>
              <a:rPr lang="en-US" sz="2000" dirty="0" smtClean="0"/>
              <a:t>Private sector might be willing to pay for continuously increasing quality</a:t>
            </a:r>
          </a:p>
          <a:p>
            <a:pPr lvl="1"/>
            <a:r>
              <a:rPr lang="en-US" sz="2000" dirty="0" smtClean="0"/>
              <a:t>Could mean access problems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But most analysts expect private sector health spending to slow over time as well, so not clear</a:t>
            </a:r>
          </a:p>
          <a:p>
            <a:endParaRPr lang="en-US" sz="2400" dirty="0" smtClean="0"/>
          </a:p>
          <a:p>
            <a:r>
              <a:rPr lang="en-US" sz="2400" dirty="0" smtClean="0"/>
              <a:t>Also, some evidence that private sector follows Medicare </a:t>
            </a:r>
            <a:endParaRPr lang="en-US" sz="2400" dirty="0" smtClean="0"/>
          </a:p>
          <a:p>
            <a:pPr marL="82296" indent="0"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62933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11488B"/>
                </a:solidFill>
              </a:rPr>
              <a:t>Measured Productivity Growth in Health Care</a:t>
            </a:r>
            <a:endParaRPr lang="en-US" sz="3600" dirty="0">
              <a:solidFill>
                <a:srgbClr val="11488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562088" cy="4495800"/>
          </a:xfrm>
        </p:spPr>
        <p:txBody>
          <a:bodyPr/>
          <a:lstStyle/>
          <a:p>
            <a:r>
              <a:rPr lang="en-US" sz="2600" dirty="0" smtClean="0"/>
              <a:t>Multifactor productivity defined as a residual: Increase in output that is unexplained by increases in inputs</a:t>
            </a:r>
          </a:p>
          <a:p>
            <a:endParaRPr lang="en-US" sz="2600" dirty="0"/>
          </a:p>
          <a:p>
            <a:r>
              <a:rPr lang="en-US" sz="2600" dirty="0" smtClean="0"/>
              <a:t>Often measured on a service </a:t>
            </a:r>
            <a:r>
              <a:rPr lang="en-US" sz="2600" dirty="0"/>
              <a:t>basis (hospitals, physicians, nursing homes…) </a:t>
            </a:r>
          </a:p>
          <a:p>
            <a:pPr marL="82296" indent="0">
              <a:buNone/>
            </a:pPr>
            <a:endParaRPr lang="en-US" sz="2600" dirty="0"/>
          </a:p>
          <a:p>
            <a:r>
              <a:rPr lang="en-US" sz="2600" dirty="0" smtClean="0"/>
              <a:t>Almost always found to be below economy-wide productivity; often found to be close to 0 or even negative</a:t>
            </a:r>
          </a:p>
          <a:p>
            <a:pPr marL="82296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549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498080" cy="9906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11488B"/>
                </a:solidFill>
              </a:rPr>
              <a:t>Is Health-Sector Productivity Growth Really So Low?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790688" cy="4495800"/>
          </a:xfrm>
        </p:spPr>
        <p:txBody>
          <a:bodyPr>
            <a:normAutofit/>
          </a:bodyPr>
          <a:lstStyle/>
          <a:p>
            <a:r>
              <a:rPr lang="en-US" sz="2200" dirty="0"/>
              <a:t>Many people believe the health sector subject to </a:t>
            </a:r>
            <a:r>
              <a:rPr lang="en-US" sz="2200" dirty="0" err="1"/>
              <a:t>Baumol</a:t>
            </a:r>
            <a:r>
              <a:rPr lang="en-US" sz="2200" dirty="0"/>
              <a:t> Cost Disease.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/>
              <a:t>Classic example: string quartet: no productivity increases</a:t>
            </a:r>
            <a:r>
              <a:rPr lang="en-US" sz="2200" dirty="0" smtClean="0"/>
              <a:t>.</a:t>
            </a:r>
            <a:endParaRPr lang="en-US" sz="2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/>
              <a:t>If economy-wide productivity&gt;health care productivity, then wages will increase faster than productivity in health sector, and relative prices will </a:t>
            </a:r>
            <a:r>
              <a:rPr lang="en-US" sz="2200" dirty="0" smtClean="0"/>
              <a:t>rise</a:t>
            </a:r>
          </a:p>
          <a:p>
            <a:pPr marL="402336" lvl="1" indent="0">
              <a:buNone/>
            </a:pPr>
            <a:endParaRPr lang="en-US" sz="2200" dirty="0" smtClean="0"/>
          </a:p>
          <a:p>
            <a:r>
              <a:rPr lang="en-US" sz="2200" dirty="0" smtClean="0"/>
              <a:t>Is this </a:t>
            </a:r>
            <a:r>
              <a:rPr lang="en-US" sz="2200" dirty="0" smtClean="0"/>
              <a:t>correct</a:t>
            </a:r>
            <a:r>
              <a:rPr lang="en-US" sz="2200" dirty="0" smtClean="0"/>
              <a:t>? Are rising health prices inevitable over the long run? </a:t>
            </a:r>
          </a:p>
          <a:p>
            <a:endParaRPr lang="en-US" sz="2200" dirty="0" smtClean="0"/>
          </a:p>
          <a:p>
            <a:r>
              <a:rPr lang="en-US" sz="2200" dirty="0"/>
              <a:t>O</a:t>
            </a:r>
            <a:r>
              <a:rPr lang="en-US" sz="2200" dirty="0" smtClean="0"/>
              <a:t>r </a:t>
            </a:r>
            <a:r>
              <a:rPr lang="en-US" sz="2200" dirty="0" smtClean="0"/>
              <a:t>are there measurement problems in productivity growth?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5528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rgbClr val="11488B"/>
                </a:solidFill>
              </a:rPr>
              <a:t>Mismeasurement of Health Care Productivity: Not Defining the Good Properly</a:t>
            </a:r>
            <a:endParaRPr lang="en-US" sz="3000" dirty="0">
              <a:solidFill>
                <a:srgbClr val="11488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790688" cy="5029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Service-based </a:t>
            </a:r>
            <a:r>
              <a:rPr lang="en-US" sz="2000" dirty="0"/>
              <a:t>f</a:t>
            </a:r>
            <a:r>
              <a:rPr lang="en-US" sz="2000" dirty="0" smtClean="0"/>
              <a:t>ixed good approach misses productivity-improving shifts in the location/type of treatment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e.g., shift from inpatient treatment to lower-cost treatment in a physician’s office, shift from talk therapy to drugs, shift from invasive to laparoscopic surgery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Much effort now being put into disease-based approach: Treatment for a disease is the good being purchased: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Aggregate spending across all service providers on a disease-by-disease basis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“Price” is total cost of treatment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Effect on prices unclear:  substitution effect (substituting lower priced settings) lowers prices, but any intensity of treatment viewed as price increase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1462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Autofit/>
          </a:bodyPr>
          <a:lstStyle/>
          <a:p>
            <a:r>
              <a:rPr lang="en-US" sz="3400" dirty="0" smtClean="0">
                <a:solidFill>
                  <a:srgbClr val="11488B"/>
                </a:solidFill>
              </a:rPr>
              <a:t>Mismeasurement of Health Care Productivity: No Quality Adjustments</a:t>
            </a:r>
            <a:endParaRPr lang="en-US" sz="3400" dirty="0">
              <a:solidFill>
                <a:srgbClr val="11488B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000" dirty="0" smtClean="0"/>
              <a:t>If outcomes improving over time, this should be viewed as an increase in the quality of the good</a:t>
            </a:r>
          </a:p>
          <a:p>
            <a:endParaRPr lang="en-US" sz="2000" dirty="0" smtClean="0"/>
          </a:p>
          <a:p>
            <a:r>
              <a:rPr lang="en-US" sz="2000" dirty="0" smtClean="0"/>
              <a:t>Quality-adjusted prices will not increase as quickly as unadjusted prices, =&gt; the real quantity of quality-adjusted output will increase faster than unadjusted output</a:t>
            </a:r>
          </a:p>
          <a:p>
            <a:endParaRPr lang="en-US" sz="2000" dirty="0" smtClean="0"/>
          </a:p>
          <a:p>
            <a:r>
              <a:rPr lang="en-US" sz="2000" dirty="0" smtClean="0"/>
              <a:t>Quality-adjusted MFP will be higher than </a:t>
            </a:r>
            <a:r>
              <a:rPr lang="en-US" sz="2000" dirty="0" smtClean="0"/>
              <a:t>unadjusted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Can either quality adjust the price, and calculate a quality-adjusted quantity, or calculate a quality-adjusted quantity directly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7763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Two Broad Issues in Quality Adjustment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/>
          <a:lstStyle/>
          <a:p>
            <a:r>
              <a:rPr lang="en-US" dirty="0" smtClean="0"/>
              <a:t>What is quality?</a:t>
            </a:r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 should quality be incorporated into prices?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904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63242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2003</TotalTime>
  <Words>1466</Words>
  <Application>Microsoft Office PowerPoint</Application>
  <PresentationFormat>On-screen Show (4:3)</PresentationFormat>
  <Paragraphs>165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Solstice</vt:lpstr>
      <vt:lpstr>The ACA Provider Cuts and Productivity Growth in Health Care</vt:lpstr>
      <vt:lpstr>Productivity Adjustments in the ACA</vt:lpstr>
      <vt:lpstr>Implications for sustainability</vt:lpstr>
      <vt:lpstr>Other concerns about sustainability</vt:lpstr>
      <vt:lpstr>Measured Productivity Growth in Health Care</vt:lpstr>
      <vt:lpstr>Is Health-Sector Productivity Growth Really So Low?</vt:lpstr>
      <vt:lpstr>Mismeasurement of Health Care Productivity: Not Defining the Good Properly</vt:lpstr>
      <vt:lpstr>Mismeasurement of Health Care Productivity: No Quality Adjustments</vt:lpstr>
      <vt:lpstr>Two Broad Issues in Quality Adjustment</vt:lpstr>
      <vt:lpstr>What is Quality?</vt:lpstr>
      <vt:lpstr>Incorporating Quality into Prices and Productivity</vt:lpstr>
      <vt:lpstr>Cost of Living Approach</vt:lpstr>
      <vt:lpstr>Redefine the Good Approach </vt:lpstr>
      <vt:lpstr>The Cost Approach </vt:lpstr>
      <vt:lpstr>Comparing Approaches</vt:lpstr>
      <vt:lpstr>If at an interior solution (price of improvement = value of improvement) then higher cost of quality-adjusted health makes us worse off: no difference in approaches </vt:lpstr>
      <vt:lpstr>But if at a kink in production function--can’t pay more to get more life expectancy--then even more years of life at marginally higher cost can make us better off</vt:lpstr>
      <vt:lpstr>ACA Sustainability?</vt:lpstr>
      <vt:lpstr>Payment Reform and Sustainability</vt:lpstr>
      <vt:lpstr>Conclusions</vt:lpstr>
    </vt:vector>
  </TitlesOfParts>
  <Company>The Brookings Institution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 Sustainability, Productivity Growth and the Complex Relationship between Medicare and Private Provider Payments</dc:title>
  <dc:creator>Louise Sheiner</dc:creator>
  <cp:lastModifiedBy>Louise Sheiner</cp:lastModifiedBy>
  <cp:revision>61</cp:revision>
  <dcterms:created xsi:type="dcterms:W3CDTF">2015-07-18T17:20:48Z</dcterms:created>
  <dcterms:modified xsi:type="dcterms:W3CDTF">2016-05-03T11:36:18Z</dcterms:modified>
</cp:coreProperties>
</file>