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27"/>
  </p:notesMasterIdLst>
  <p:handoutMasterIdLst>
    <p:handoutMasterId r:id="rId28"/>
  </p:handoutMasterIdLst>
  <p:sldIdLst>
    <p:sldId id="287" r:id="rId2"/>
    <p:sldId id="415" r:id="rId3"/>
    <p:sldId id="414" r:id="rId4"/>
    <p:sldId id="432" r:id="rId5"/>
    <p:sldId id="416" r:id="rId6"/>
    <p:sldId id="417" r:id="rId7"/>
    <p:sldId id="380" r:id="rId8"/>
    <p:sldId id="381" r:id="rId9"/>
    <p:sldId id="382" r:id="rId10"/>
    <p:sldId id="395" r:id="rId11"/>
    <p:sldId id="385" r:id="rId12"/>
    <p:sldId id="383" r:id="rId13"/>
    <p:sldId id="376" r:id="rId14"/>
    <p:sldId id="430" r:id="rId15"/>
    <p:sldId id="396" r:id="rId16"/>
    <p:sldId id="397" r:id="rId17"/>
    <p:sldId id="389" r:id="rId18"/>
    <p:sldId id="402" r:id="rId19"/>
    <p:sldId id="401" r:id="rId20"/>
    <p:sldId id="403" r:id="rId21"/>
    <p:sldId id="411" r:id="rId22"/>
    <p:sldId id="409" r:id="rId23"/>
    <p:sldId id="406" r:id="rId24"/>
    <p:sldId id="369" r:id="rId25"/>
    <p:sldId id="408" r:id="rId26"/>
  </p:sldIdLst>
  <p:sldSz cx="9144000" cy="6858000" type="screen4x3"/>
  <p:notesSz cx="6669088" cy="9928225"/>
  <p:defaultTextStyle>
    <a:defPPr>
      <a:defRPr lang="da-DK"/>
    </a:defPPr>
    <a:lvl1pPr algn="l" rtl="0" fontAlgn="base">
      <a:spcBef>
        <a:spcPct val="0"/>
      </a:spcBef>
      <a:spcAft>
        <a:spcPct val="0"/>
      </a:spcAft>
      <a:defRPr sz="1600" i="1" kern="1200">
        <a:solidFill>
          <a:srgbClr val="6E6E6F"/>
        </a:solidFill>
        <a:latin typeface="Verdana" pitchFamily="34" charset="0"/>
        <a:ea typeface="+mn-ea"/>
        <a:cs typeface="Times New Roman" pitchFamily="18" charset="0"/>
      </a:defRPr>
    </a:lvl1pPr>
    <a:lvl2pPr marL="457200" algn="l" rtl="0" fontAlgn="base">
      <a:spcBef>
        <a:spcPct val="0"/>
      </a:spcBef>
      <a:spcAft>
        <a:spcPct val="0"/>
      </a:spcAft>
      <a:defRPr sz="1600" i="1" kern="1200">
        <a:solidFill>
          <a:srgbClr val="6E6E6F"/>
        </a:solidFill>
        <a:latin typeface="Verdana" pitchFamily="34" charset="0"/>
        <a:ea typeface="+mn-ea"/>
        <a:cs typeface="Times New Roman" pitchFamily="18" charset="0"/>
      </a:defRPr>
    </a:lvl2pPr>
    <a:lvl3pPr marL="914400" algn="l" rtl="0" fontAlgn="base">
      <a:spcBef>
        <a:spcPct val="0"/>
      </a:spcBef>
      <a:spcAft>
        <a:spcPct val="0"/>
      </a:spcAft>
      <a:defRPr sz="1600" i="1" kern="1200">
        <a:solidFill>
          <a:srgbClr val="6E6E6F"/>
        </a:solidFill>
        <a:latin typeface="Verdana" pitchFamily="34" charset="0"/>
        <a:ea typeface="+mn-ea"/>
        <a:cs typeface="Times New Roman" pitchFamily="18" charset="0"/>
      </a:defRPr>
    </a:lvl3pPr>
    <a:lvl4pPr marL="1371600" algn="l" rtl="0" fontAlgn="base">
      <a:spcBef>
        <a:spcPct val="0"/>
      </a:spcBef>
      <a:spcAft>
        <a:spcPct val="0"/>
      </a:spcAft>
      <a:defRPr sz="1600" i="1" kern="1200">
        <a:solidFill>
          <a:srgbClr val="6E6E6F"/>
        </a:solidFill>
        <a:latin typeface="Verdana" pitchFamily="34" charset="0"/>
        <a:ea typeface="+mn-ea"/>
        <a:cs typeface="Times New Roman" pitchFamily="18" charset="0"/>
      </a:defRPr>
    </a:lvl4pPr>
    <a:lvl5pPr marL="1828800" algn="l" rtl="0" fontAlgn="base">
      <a:spcBef>
        <a:spcPct val="0"/>
      </a:spcBef>
      <a:spcAft>
        <a:spcPct val="0"/>
      </a:spcAft>
      <a:defRPr sz="1600" i="1" kern="1200">
        <a:solidFill>
          <a:srgbClr val="6E6E6F"/>
        </a:solidFill>
        <a:latin typeface="Verdana" pitchFamily="34" charset="0"/>
        <a:ea typeface="+mn-ea"/>
        <a:cs typeface="Times New Roman" pitchFamily="18" charset="0"/>
      </a:defRPr>
    </a:lvl5pPr>
    <a:lvl6pPr marL="2286000" algn="l" defTabSz="914400" rtl="0" eaLnBrk="1" latinLnBrk="0" hangingPunct="1">
      <a:defRPr sz="1600" i="1" kern="1200">
        <a:solidFill>
          <a:srgbClr val="6E6E6F"/>
        </a:solidFill>
        <a:latin typeface="Verdana" pitchFamily="34" charset="0"/>
        <a:ea typeface="+mn-ea"/>
        <a:cs typeface="Times New Roman" pitchFamily="18" charset="0"/>
      </a:defRPr>
    </a:lvl6pPr>
    <a:lvl7pPr marL="2743200" algn="l" defTabSz="914400" rtl="0" eaLnBrk="1" latinLnBrk="0" hangingPunct="1">
      <a:defRPr sz="1600" i="1" kern="1200">
        <a:solidFill>
          <a:srgbClr val="6E6E6F"/>
        </a:solidFill>
        <a:latin typeface="Verdana" pitchFamily="34" charset="0"/>
        <a:ea typeface="+mn-ea"/>
        <a:cs typeface="Times New Roman" pitchFamily="18" charset="0"/>
      </a:defRPr>
    </a:lvl7pPr>
    <a:lvl8pPr marL="3200400" algn="l" defTabSz="914400" rtl="0" eaLnBrk="1" latinLnBrk="0" hangingPunct="1">
      <a:defRPr sz="1600" i="1" kern="1200">
        <a:solidFill>
          <a:srgbClr val="6E6E6F"/>
        </a:solidFill>
        <a:latin typeface="Verdana" pitchFamily="34" charset="0"/>
        <a:ea typeface="+mn-ea"/>
        <a:cs typeface="Times New Roman" pitchFamily="18" charset="0"/>
      </a:defRPr>
    </a:lvl8pPr>
    <a:lvl9pPr marL="3657600" algn="l" defTabSz="914400" rtl="0" eaLnBrk="1" latinLnBrk="0" hangingPunct="1">
      <a:defRPr sz="1600" i="1" kern="1200">
        <a:solidFill>
          <a:srgbClr val="6E6E6F"/>
        </a:solidFill>
        <a:latin typeface="Verdana" pitchFamily="34" charset="0"/>
        <a:ea typeface="+mn-ea"/>
        <a:cs typeface="Times New Roman" pitchFamily="18"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0404"/>
    <a:srgbClr val="C2C2C2"/>
    <a:srgbClr val="DC0217"/>
    <a:srgbClr val="6E6E6F"/>
    <a:srgbClr val="4B4F55"/>
    <a:srgbClr val="1B0807"/>
    <a:srgbClr val="FFFFFF"/>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47" autoAdjust="0"/>
    <p:restoredTop sz="88149" autoAdjust="0"/>
  </p:normalViewPr>
  <p:slideViewPr>
    <p:cSldViewPr>
      <p:cViewPr>
        <p:scale>
          <a:sx n="103" d="100"/>
          <a:sy n="103" d="100"/>
        </p:scale>
        <p:origin x="-72" y="3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844"/>
    </p:cViewPr>
  </p:sorter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hdr" sz="quarter"/>
          </p:nvPr>
        </p:nvSpPr>
        <p:spPr bwMode="auto">
          <a:xfrm>
            <a:off x="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i="0">
                <a:solidFill>
                  <a:schemeClr val="tx1"/>
                </a:solidFill>
                <a:latin typeface="Times New Roman" pitchFamily="18" charset="0"/>
                <a:cs typeface="Times New Roman" pitchFamily="18" charset="0"/>
              </a:defRPr>
            </a:lvl1pPr>
          </a:lstStyle>
          <a:p>
            <a:pPr>
              <a:defRPr/>
            </a:pPr>
            <a:endParaRPr lang="da-DK"/>
          </a:p>
        </p:txBody>
      </p:sp>
      <p:sp>
        <p:nvSpPr>
          <p:cNvPr id="89091" name="Rectangle 3"/>
          <p:cNvSpPr>
            <a:spLocks noGrp="1" noChangeArrowheads="1"/>
          </p:cNvSpPr>
          <p:nvPr>
            <p:ph type="dt" sz="quarter" idx="1"/>
          </p:nvPr>
        </p:nvSpPr>
        <p:spPr bwMode="auto">
          <a:xfrm>
            <a:off x="3779838"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i="0">
                <a:solidFill>
                  <a:schemeClr val="tx1"/>
                </a:solidFill>
                <a:latin typeface="Times New Roman" pitchFamily="18" charset="0"/>
                <a:cs typeface="Times New Roman" pitchFamily="18" charset="0"/>
              </a:defRPr>
            </a:lvl1pPr>
          </a:lstStyle>
          <a:p>
            <a:pPr>
              <a:defRPr/>
            </a:pPr>
            <a:endParaRPr lang="da-DK"/>
          </a:p>
        </p:txBody>
      </p:sp>
      <p:sp>
        <p:nvSpPr>
          <p:cNvPr id="89092" name="Rectangle 4"/>
          <p:cNvSpPr>
            <a:spLocks noGrp="1" noChangeArrowheads="1"/>
          </p:cNvSpPr>
          <p:nvPr>
            <p:ph type="ftr" sz="quarter" idx="2"/>
          </p:nvPr>
        </p:nvSpPr>
        <p:spPr bwMode="auto">
          <a:xfrm>
            <a:off x="0" y="9431338"/>
            <a:ext cx="28892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i="0">
                <a:solidFill>
                  <a:schemeClr val="tx1"/>
                </a:solidFill>
                <a:latin typeface="Times New Roman" pitchFamily="18" charset="0"/>
                <a:cs typeface="Times New Roman" pitchFamily="18" charset="0"/>
              </a:defRPr>
            </a:lvl1pPr>
          </a:lstStyle>
          <a:p>
            <a:pPr>
              <a:defRPr/>
            </a:pPr>
            <a:endParaRPr lang="da-DK"/>
          </a:p>
        </p:txBody>
      </p:sp>
      <p:sp>
        <p:nvSpPr>
          <p:cNvPr id="89093" name="Rectangle 5"/>
          <p:cNvSpPr>
            <a:spLocks noGrp="1" noChangeArrowheads="1"/>
          </p:cNvSpPr>
          <p:nvPr>
            <p:ph type="sldNum" sz="quarter" idx="3"/>
          </p:nvPr>
        </p:nvSpPr>
        <p:spPr bwMode="auto">
          <a:xfrm>
            <a:off x="3779838" y="9431338"/>
            <a:ext cx="28892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i="0">
                <a:solidFill>
                  <a:schemeClr val="tx1"/>
                </a:solidFill>
                <a:latin typeface="Times New Roman" pitchFamily="18" charset="0"/>
                <a:cs typeface="Times New Roman" pitchFamily="18" charset="0"/>
              </a:defRPr>
            </a:lvl1pPr>
          </a:lstStyle>
          <a:p>
            <a:pPr>
              <a:defRPr/>
            </a:pPr>
            <a:fld id="{1AE79B55-6D4B-4BB6-B791-5856BBB78EFA}" type="slidenum">
              <a:rPr lang="da-DK"/>
              <a:pPr>
                <a:defRPr/>
              </a:pPr>
              <a:t>‹#›</a:t>
            </a:fld>
            <a:endParaRPr lang="da-DK"/>
          </a:p>
        </p:txBody>
      </p:sp>
    </p:spTree>
    <p:extLst>
      <p:ext uri="{BB962C8B-B14F-4D97-AF65-F5344CB8AC3E}">
        <p14:creationId xmlns:p14="http://schemas.microsoft.com/office/powerpoint/2010/main" val="14803884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i="0">
                <a:solidFill>
                  <a:schemeClr val="tx1"/>
                </a:solidFill>
                <a:latin typeface="Times New Roman" pitchFamily="18" charset="0"/>
                <a:cs typeface="Times New Roman" pitchFamily="18" charset="0"/>
              </a:defRPr>
            </a:lvl1pPr>
          </a:lstStyle>
          <a:p>
            <a:pPr>
              <a:defRPr/>
            </a:pPr>
            <a:endParaRPr lang="da-DK"/>
          </a:p>
        </p:txBody>
      </p:sp>
      <p:sp>
        <p:nvSpPr>
          <p:cNvPr id="7171" name="Rectangle 3"/>
          <p:cNvSpPr>
            <a:spLocks noGrp="1" noChangeArrowheads="1"/>
          </p:cNvSpPr>
          <p:nvPr>
            <p:ph type="dt" idx="1"/>
          </p:nvPr>
        </p:nvSpPr>
        <p:spPr bwMode="auto">
          <a:xfrm>
            <a:off x="3779838"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i="0">
                <a:solidFill>
                  <a:schemeClr val="tx1"/>
                </a:solidFill>
                <a:latin typeface="Times New Roman" pitchFamily="18" charset="0"/>
                <a:cs typeface="Times New Roman" pitchFamily="18" charset="0"/>
              </a:defRPr>
            </a:lvl1pPr>
          </a:lstStyle>
          <a:p>
            <a:pPr>
              <a:defRPr/>
            </a:pPr>
            <a:endParaRPr lang="da-DK"/>
          </a:p>
        </p:txBody>
      </p:sp>
      <p:sp>
        <p:nvSpPr>
          <p:cNvPr id="11268" name="Rectangle 4"/>
          <p:cNvSpPr>
            <a:spLocks noGrp="1" noRot="1" noChangeAspect="1" noChangeArrowheads="1" noTextEdit="1"/>
          </p:cNvSpPr>
          <p:nvPr>
            <p:ph type="sldImg" idx="2"/>
          </p:nvPr>
        </p:nvSpPr>
        <p:spPr bwMode="auto">
          <a:xfrm>
            <a:off x="854075" y="744538"/>
            <a:ext cx="4964113" cy="3724275"/>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889000" y="4716463"/>
            <a:ext cx="4891088"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a-DK" noProof="0" smtClean="0"/>
              <a:t>Klik for at redigere teksttypografierne i masteren</a:t>
            </a:r>
          </a:p>
          <a:p>
            <a:pPr lvl="1"/>
            <a:r>
              <a:rPr lang="da-DK" noProof="0" smtClean="0"/>
              <a:t>Andet niveau</a:t>
            </a:r>
          </a:p>
          <a:p>
            <a:pPr lvl="2"/>
            <a:r>
              <a:rPr lang="da-DK" noProof="0" smtClean="0"/>
              <a:t>Tredje niveau</a:t>
            </a:r>
          </a:p>
          <a:p>
            <a:pPr lvl="3"/>
            <a:r>
              <a:rPr lang="da-DK" noProof="0" smtClean="0"/>
              <a:t>Fjerde niveau</a:t>
            </a:r>
          </a:p>
          <a:p>
            <a:pPr lvl="4"/>
            <a:r>
              <a:rPr lang="da-DK" noProof="0" smtClean="0"/>
              <a:t>Femte niveau</a:t>
            </a:r>
          </a:p>
        </p:txBody>
      </p:sp>
      <p:sp>
        <p:nvSpPr>
          <p:cNvPr id="7174" name="Rectangle 6"/>
          <p:cNvSpPr>
            <a:spLocks noGrp="1" noChangeArrowheads="1"/>
          </p:cNvSpPr>
          <p:nvPr>
            <p:ph type="ftr" sz="quarter" idx="4"/>
          </p:nvPr>
        </p:nvSpPr>
        <p:spPr bwMode="auto">
          <a:xfrm>
            <a:off x="0" y="9431338"/>
            <a:ext cx="28892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i="0">
                <a:solidFill>
                  <a:schemeClr val="tx1"/>
                </a:solidFill>
                <a:latin typeface="Times New Roman" pitchFamily="18" charset="0"/>
                <a:cs typeface="Times New Roman" pitchFamily="18" charset="0"/>
              </a:defRPr>
            </a:lvl1pPr>
          </a:lstStyle>
          <a:p>
            <a:pPr>
              <a:defRPr/>
            </a:pPr>
            <a:endParaRPr lang="da-DK"/>
          </a:p>
        </p:txBody>
      </p:sp>
      <p:sp>
        <p:nvSpPr>
          <p:cNvPr id="7175" name="Rectangle 7"/>
          <p:cNvSpPr>
            <a:spLocks noGrp="1" noChangeArrowheads="1"/>
          </p:cNvSpPr>
          <p:nvPr>
            <p:ph type="sldNum" sz="quarter" idx="5"/>
          </p:nvPr>
        </p:nvSpPr>
        <p:spPr bwMode="auto">
          <a:xfrm>
            <a:off x="3779838" y="9431338"/>
            <a:ext cx="28892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i="0">
                <a:solidFill>
                  <a:schemeClr val="tx1"/>
                </a:solidFill>
                <a:latin typeface="Times New Roman" pitchFamily="18" charset="0"/>
                <a:cs typeface="Times New Roman" pitchFamily="18" charset="0"/>
              </a:defRPr>
            </a:lvl1pPr>
          </a:lstStyle>
          <a:p>
            <a:pPr>
              <a:defRPr/>
            </a:pPr>
            <a:fld id="{95172ED7-2CB0-4EC2-A942-EC40930F00EC}" type="slidenum">
              <a:rPr lang="da-DK"/>
              <a:pPr>
                <a:defRPr/>
              </a:pPr>
              <a:t>‹#›</a:t>
            </a:fld>
            <a:endParaRPr lang="da-DK"/>
          </a:p>
        </p:txBody>
      </p:sp>
    </p:spTree>
    <p:extLst>
      <p:ext uri="{BB962C8B-B14F-4D97-AF65-F5344CB8AC3E}">
        <p14:creationId xmlns:p14="http://schemas.microsoft.com/office/powerpoint/2010/main" val="1100814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noTextEdit="1"/>
          </p:cNvSpPr>
          <p:nvPr>
            <p:ph type="sldImg"/>
          </p:nvPr>
        </p:nvSpPr>
        <p:spPr>
          <a:ln/>
        </p:spPr>
      </p:sp>
      <p:sp>
        <p:nvSpPr>
          <p:cNvPr id="14338" name="Notes Placeholder 2"/>
          <p:cNvSpPr>
            <a:spLocks noGrp="1"/>
          </p:cNvSpPr>
          <p:nvPr>
            <p:ph type="body" idx="1"/>
          </p:nvPr>
        </p:nvSpPr>
        <p:spPr>
          <a:noFill/>
          <a:ln/>
        </p:spPr>
        <p:txBody>
          <a:bodyPr/>
          <a:lstStyle/>
          <a:p>
            <a:endParaRPr lang="en-GB" smtClean="0"/>
          </a:p>
        </p:txBody>
      </p:sp>
      <p:sp>
        <p:nvSpPr>
          <p:cNvPr id="14339" name="Slide Number Placeholder 3"/>
          <p:cNvSpPr>
            <a:spLocks noGrp="1"/>
          </p:cNvSpPr>
          <p:nvPr>
            <p:ph type="sldNum" sz="quarter" idx="5"/>
          </p:nvPr>
        </p:nvSpPr>
        <p:spPr>
          <a:noFill/>
        </p:spPr>
        <p:txBody>
          <a:bodyPr/>
          <a:lstStyle/>
          <a:p>
            <a:fld id="{B06208BA-E12E-4382-9C7C-E50012A93DEF}" type="slidenum">
              <a:rPr lang="da-DK" smtClean="0"/>
              <a:pPr/>
              <a:t>1</a:t>
            </a:fld>
            <a:endParaRPr lang="da-DK" smtClean="0"/>
          </a:p>
        </p:txBody>
      </p:sp>
    </p:spTree>
    <p:extLst>
      <p:ext uri="{BB962C8B-B14F-4D97-AF65-F5344CB8AC3E}">
        <p14:creationId xmlns:p14="http://schemas.microsoft.com/office/powerpoint/2010/main" val="11555042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a:ln/>
        </p:spPr>
      </p:sp>
      <p:sp>
        <p:nvSpPr>
          <p:cNvPr id="20482" name="Notes Placeholder 2"/>
          <p:cNvSpPr>
            <a:spLocks noGrp="1"/>
          </p:cNvSpPr>
          <p:nvPr>
            <p:ph type="body" idx="1"/>
          </p:nvPr>
        </p:nvSpPr>
        <p:spPr>
          <a:noFill/>
          <a:ln/>
        </p:spPr>
        <p:txBody>
          <a:bodyPr/>
          <a:lstStyle/>
          <a:p>
            <a:endParaRPr lang="en-US" smtClean="0"/>
          </a:p>
        </p:txBody>
      </p:sp>
      <p:sp>
        <p:nvSpPr>
          <p:cNvPr id="20483" name="Slide Number Placeholder 3"/>
          <p:cNvSpPr>
            <a:spLocks noGrp="1"/>
          </p:cNvSpPr>
          <p:nvPr>
            <p:ph type="sldNum" sz="quarter" idx="5"/>
          </p:nvPr>
        </p:nvSpPr>
        <p:spPr>
          <a:noFill/>
        </p:spPr>
        <p:txBody>
          <a:bodyPr/>
          <a:lstStyle/>
          <a:p>
            <a:fld id="{61505659-A87D-470A-9181-6F9842AEBC08}" type="slidenum">
              <a:rPr lang="en-US" smtClean="0"/>
              <a:pPr/>
              <a:t>10</a:t>
            </a:fld>
            <a:endParaRPr lang="en-US" smtClean="0"/>
          </a:p>
        </p:txBody>
      </p:sp>
    </p:spTree>
    <p:extLst>
      <p:ext uri="{BB962C8B-B14F-4D97-AF65-F5344CB8AC3E}">
        <p14:creationId xmlns:p14="http://schemas.microsoft.com/office/powerpoint/2010/main" val="5704966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noTextEdit="1"/>
          </p:cNvSpPr>
          <p:nvPr>
            <p:ph type="sldImg"/>
          </p:nvPr>
        </p:nvSpPr>
        <p:spPr>
          <a:ln/>
        </p:spPr>
      </p:sp>
      <p:sp>
        <p:nvSpPr>
          <p:cNvPr id="65538" name="Notes Placeholder 2"/>
          <p:cNvSpPr>
            <a:spLocks noGrp="1"/>
          </p:cNvSpPr>
          <p:nvPr>
            <p:ph type="body" idx="1"/>
          </p:nvPr>
        </p:nvSpPr>
        <p:spPr>
          <a:noFill/>
          <a:ln/>
        </p:spPr>
        <p:txBody>
          <a:bodyPr/>
          <a:lstStyle/>
          <a:p>
            <a:endParaRPr lang="en-US" smtClean="0"/>
          </a:p>
          <a:p>
            <a:endParaRPr lang="en-GB" smtClean="0"/>
          </a:p>
        </p:txBody>
      </p:sp>
      <p:sp>
        <p:nvSpPr>
          <p:cNvPr id="65539" name="Slide Number Placeholder 3"/>
          <p:cNvSpPr txBox="1">
            <a:spLocks noGrp="1"/>
          </p:cNvSpPr>
          <p:nvPr/>
        </p:nvSpPr>
        <p:spPr bwMode="auto">
          <a:xfrm>
            <a:off x="3779838" y="9431338"/>
            <a:ext cx="2889250" cy="496887"/>
          </a:xfrm>
          <a:prstGeom prst="rect">
            <a:avLst/>
          </a:prstGeom>
          <a:noFill/>
          <a:ln w="9525">
            <a:noFill/>
            <a:miter lim="800000"/>
            <a:headEnd/>
            <a:tailEnd/>
          </a:ln>
        </p:spPr>
        <p:txBody>
          <a:bodyPr anchor="b"/>
          <a:lstStyle/>
          <a:p>
            <a:pPr algn="r"/>
            <a:fld id="{0A91AEEE-3C59-4EF3-9201-9FA834A46DBA}" type="slidenum">
              <a:rPr lang="da-DK" sz="1200" i="0">
                <a:solidFill>
                  <a:schemeClr val="tx1"/>
                </a:solidFill>
                <a:latin typeface="Times New Roman" pitchFamily="18" charset="0"/>
              </a:rPr>
              <a:pPr algn="r"/>
              <a:t>11</a:t>
            </a:fld>
            <a:endParaRPr lang="da-DK" sz="1200" i="0">
              <a:solidFill>
                <a:schemeClr val="tx1"/>
              </a:solidFill>
              <a:latin typeface="Times New Roman" pitchFamily="18" charset="0"/>
            </a:endParaRPr>
          </a:p>
        </p:txBody>
      </p:sp>
    </p:spTree>
    <p:extLst>
      <p:ext uri="{BB962C8B-B14F-4D97-AF65-F5344CB8AC3E}">
        <p14:creationId xmlns:p14="http://schemas.microsoft.com/office/powerpoint/2010/main" val="19710030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noTextEdit="1"/>
          </p:cNvSpPr>
          <p:nvPr>
            <p:ph type="sldImg"/>
          </p:nvPr>
        </p:nvSpPr>
        <p:spPr>
          <a:ln/>
        </p:spPr>
      </p:sp>
      <p:sp>
        <p:nvSpPr>
          <p:cNvPr id="55298" name="Notes Placeholder 2"/>
          <p:cNvSpPr>
            <a:spLocks noGrp="1"/>
          </p:cNvSpPr>
          <p:nvPr>
            <p:ph type="body" idx="1"/>
          </p:nvPr>
        </p:nvSpPr>
        <p:spPr>
          <a:noFill/>
          <a:ln/>
        </p:spPr>
        <p:txBody>
          <a:bodyPr/>
          <a:lstStyle/>
          <a:p>
            <a:endParaRPr lang="en-GB" smtClean="0"/>
          </a:p>
        </p:txBody>
      </p:sp>
      <p:sp>
        <p:nvSpPr>
          <p:cNvPr id="55299" name="Slide Number Placeholder 3"/>
          <p:cNvSpPr>
            <a:spLocks noGrp="1"/>
          </p:cNvSpPr>
          <p:nvPr>
            <p:ph type="sldNum" sz="quarter" idx="5"/>
          </p:nvPr>
        </p:nvSpPr>
        <p:spPr>
          <a:noFill/>
        </p:spPr>
        <p:txBody>
          <a:bodyPr/>
          <a:lstStyle/>
          <a:p>
            <a:fld id="{BC15595E-9CAF-4D21-ACCA-DDED75EE142C}" type="slidenum">
              <a:rPr lang="da-DK" smtClean="0"/>
              <a:pPr/>
              <a:t>12</a:t>
            </a:fld>
            <a:endParaRPr lang="da-DK" smtClean="0"/>
          </a:p>
        </p:txBody>
      </p:sp>
    </p:spTree>
    <p:extLst>
      <p:ext uri="{BB962C8B-B14F-4D97-AF65-F5344CB8AC3E}">
        <p14:creationId xmlns:p14="http://schemas.microsoft.com/office/powerpoint/2010/main" val="17134769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a:ln/>
        </p:spPr>
      </p:sp>
      <p:sp>
        <p:nvSpPr>
          <p:cNvPr id="20482" name="Notes Placeholder 2"/>
          <p:cNvSpPr>
            <a:spLocks noGrp="1"/>
          </p:cNvSpPr>
          <p:nvPr>
            <p:ph type="body" idx="1"/>
          </p:nvPr>
        </p:nvSpPr>
        <p:spPr>
          <a:noFill/>
          <a:ln/>
        </p:spPr>
        <p:txBody>
          <a:bodyPr/>
          <a:lstStyle/>
          <a:p>
            <a:endParaRPr lang="en-US" smtClean="0"/>
          </a:p>
        </p:txBody>
      </p:sp>
      <p:sp>
        <p:nvSpPr>
          <p:cNvPr id="20483" name="Slide Number Placeholder 3"/>
          <p:cNvSpPr>
            <a:spLocks noGrp="1"/>
          </p:cNvSpPr>
          <p:nvPr>
            <p:ph type="sldNum" sz="quarter" idx="5"/>
          </p:nvPr>
        </p:nvSpPr>
        <p:spPr>
          <a:noFill/>
        </p:spPr>
        <p:txBody>
          <a:bodyPr/>
          <a:lstStyle/>
          <a:p>
            <a:fld id="{61505659-A87D-470A-9181-6F9842AEBC08}" type="slidenum">
              <a:rPr lang="en-US" smtClean="0"/>
              <a:pPr/>
              <a:t>13</a:t>
            </a:fld>
            <a:endParaRPr lang="en-US" smtClean="0"/>
          </a:p>
        </p:txBody>
      </p:sp>
    </p:spTree>
    <p:extLst>
      <p:ext uri="{BB962C8B-B14F-4D97-AF65-F5344CB8AC3E}">
        <p14:creationId xmlns:p14="http://schemas.microsoft.com/office/powerpoint/2010/main" val="17171111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a:ln/>
        </p:spPr>
      </p:sp>
      <p:sp>
        <p:nvSpPr>
          <p:cNvPr id="20482" name="Notes Placeholder 2"/>
          <p:cNvSpPr>
            <a:spLocks noGrp="1"/>
          </p:cNvSpPr>
          <p:nvPr>
            <p:ph type="body" idx="1"/>
          </p:nvPr>
        </p:nvSpPr>
        <p:spPr>
          <a:noFill/>
          <a:ln/>
        </p:spPr>
        <p:txBody>
          <a:bodyPr/>
          <a:lstStyle/>
          <a:p>
            <a:endParaRPr lang="en-US" smtClean="0"/>
          </a:p>
        </p:txBody>
      </p:sp>
      <p:sp>
        <p:nvSpPr>
          <p:cNvPr id="20483" name="Slide Number Placeholder 3"/>
          <p:cNvSpPr>
            <a:spLocks noGrp="1"/>
          </p:cNvSpPr>
          <p:nvPr>
            <p:ph type="sldNum" sz="quarter" idx="5"/>
          </p:nvPr>
        </p:nvSpPr>
        <p:spPr>
          <a:noFill/>
        </p:spPr>
        <p:txBody>
          <a:bodyPr/>
          <a:lstStyle/>
          <a:p>
            <a:fld id="{61505659-A87D-470A-9181-6F9842AEBC08}" type="slidenum">
              <a:rPr lang="en-US" smtClean="0"/>
              <a:pPr/>
              <a:t>14</a:t>
            </a:fld>
            <a:endParaRPr lang="en-US" smtClean="0"/>
          </a:p>
        </p:txBody>
      </p:sp>
    </p:spTree>
    <p:extLst>
      <p:ext uri="{BB962C8B-B14F-4D97-AF65-F5344CB8AC3E}">
        <p14:creationId xmlns:p14="http://schemas.microsoft.com/office/powerpoint/2010/main" val="9099387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a:ln/>
        </p:spPr>
      </p:sp>
      <p:sp>
        <p:nvSpPr>
          <p:cNvPr id="20482" name="Notes Placeholder 2"/>
          <p:cNvSpPr>
            <a:spLocks noGrp="1"/>
          </p:cNvSpPr>
          <p:nvPr>
            <p:ph type="body" idx="1"/>
          </p:nvPr>
        </p:nvSpPr>
        <p:spPr>
          <a:noFill/>
          <a:ln/>
        </p:spPr>
        <p:txBody>
          <a:bodyPr/>
          <a:lstStyle/>
          <a:p>
            <a:endParaRPr lang="en-US" smtClean="0"/>
          </a:p>
        </p:txBody>
      </p:sp>
      <p:sp>
        <p:nvSpPr>
          <p:cNvPr id="20483" name="Slide Number Placeholder 3"/>
          <p:cNvSpPr>
            <a:spLocks noGrp="1"/>
          </p:cNvSpPr>
          <p:nvPr>
            <p:ph type="sldNum" sz="quarter" idx="5"/>
          </p:nvPr>
        </p:nvSpPr>
        <p:spPr>
          <a:noFill/>
        </p:spPr>
        <p:txBody>
          <a:bodyPr/>
          <a:lstStyle/>
          <a:p>
            <a:fld id="{61505659-A87D-470A-9181-6F9842AEBC08}" type="slidenum">
              <a:rPr lang="en-US" smtClean="0"/>
              <a:pPr/>
              <a:t>15</a:t>
            </a:fld>
            <a:endParaRPr lang="en-US" smtClean="0"/>
          </a:p>
        </p:txBody>
      </p:sp>
    </p:spTree>
    <p:extLst>
      <p:ext uri="{BB962C8B-B14F-4D97-AF65-F5344CB8AC3E}">
        <p14:creationId xmlns:p14="http://schemas.microsoft.com/office/powerpoint/2010/main" val="16025051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57BA6C-1D27-4310-AED5-027C45728C17}" type="slidenum">
              <a:rPr lang="en-US"/>
              <a:pPr fontAlgn="base">
                <a:spcBef>
                  <a:spcPct val="0"/>
                </a:spcBef>
                <a:spcAft>
                  <a:spcPct val="0"/>
                </a:spcAft>
                <a:defRPr/>
              </a:pPr>
              <a:t>16</a:t>
            </a:fld>
            <a:endParaRPr lang="en-US" dirty="0"/>
          </a:p>
        </p:txBody>
      </p:sp>
    </p:spTree>
    <p:extLst>
      <p:ext uri="{BB962C8B-B14F-4D97-AF65-F5344CB8AC3E}">
        <p14:creationId xmlns:p14="http://schemas.microsoft.com/office/powerpoint/2010/main" val="17114205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a:ln/>
        </p:spPr>
      </p:sp>
      <p:sp>
        <p:nvSpPr>
          <p:cNvPr id="20482" name="Notes Placeholder 2"/>
          <p:cNvSpPr>
            <a:spLocks noGrp="1"/>
          </p:cNvSpPr>
          <p:nvPr>
            <p:ph type="body" idx="1"/>
          </p:nvPr>
        </p:nvSpPr>
        <p:spPr>
          <a:noFill/>
          <a:ln/>
        </p:spPr>
        <p:txBody>
          <a:bodyPr/>
          <a:lstStyle/>
          <a:p>
            <a:endParaRPr lang="en-US" smtClean="0"/>
          </a:p>
        </p:txBody>
      </p:sp>
      <p:sp>
        <p:nvSpPr>
          <p:cNvPr id="20483" name="Slide Number Placeholder 3"/>
          <p:cNvSpPr>
            <a:spLocks noGrp="1"/>
          </p:cNvSpPr>
          <p:nvPr>
            <p:ph type="sldNum" sz="quarter" idx="5"/>
          </p:nvPr>
        </p:nvSpPr>
        <p:spPr>
          <a:noFill/>
        </p:spPr>
        <p:txBody>
          <a:bodyPr/>
          <a:lstStyle/>
          <a:p>
            <a:fld id="{61505659-A87D-470A-9181-6F9842AEBC08}" type="slidenum">
              <a:rPr lang="en-US" smtClean="0"/>
              <a:pPr/>
              <a:t>17</a:t>
            </a:fld>
            <a:endParaRPr lang="en-US" smtClean="0"/>
          </a:p>
        </p:txBody>
      </p:sp>
    </p:spTree>
    <p:extLst>
      <p:ext uri="{BB962C8B-B14F-4D97-AF65-F5344CB8AC3E}">
        <p14:creationId xmlns:p14="http://schemas.microsoft.com/office/powerpoint/2010/main" val="4489134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GB" smtClean="0"/>
          </a:p>
        </p:txBody>
      </p:sp>
      <p:sp>
        <p:nvSpPr>
          <p:cNvPr id="16388" name="Slide Number Placeholder 3"/>
          <p:cNvSpPr>
            <a:spLocks noGrp="1"/>
          </p:cNvSpPr>
          <p:nvPr>
            <p:ph type="sldNum" sz="quarter" idx="5"/>
          </p:nvPr>
        </p:nvSpPr>
        <p:spPr>
          <a:noFill/>
        </p:spPr>
        <p:txBody>
          <a:bodyPr/>
          <a:lstStyle/>
          <a:p>
            <a:fld id="{DD4A6C51-C13B-4D9F-AAD0-805E599A1DD6}" type="slidenum">
              <a:rPr lang="da-DK" smtClean="0"/>
              <a:pPr/>
              <a:t>18</a:t>
            </a:fld>
            <a:endParaRPr lang="da-DK" smtClean="0"/>
          </a:p>
        </p:txBody>
      </p:sp>
    </p:spTree>
    <p:extLst>
      <p:ext uri="{BB962C8B-B14F-4D97-AF65-F5344CB8AC3E}">
        <p14:creationId xmlns:p14="http://schemas.microsoft.com/office/powerpoint/2010/main" val="7775627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BC5E4AD-C174-4D54-B20D-C689171E3B64}" type="slidenum">
              <a:rPr lang="en-GB"/>
              <a:pPr fontAlgn="base">
                <a:spcBef>
                  <a:spcPct val="0"/>
                </a:spcBef>
                <a:spcAft>
                  <a:spcPct val="0"/>
                </a:spcAft>
                <a:defRPr/>
              </a:pPr>
              <a:t>19</a:t>
            </a:fld>
            <a:endParaRPr lang="en-GB" dirty="0"/>
          </a:p>
        </p:txBody>
      </p:sp>
      <p:sp>
        <p:nvSpPr>
          <p:cNvPr id="57347" name="Rectangle 2"/>
          <p:cNvSpPr>
            <a:spLocks noGrp="1" noRot="1" noChangeAspect="1" noChangeArrowheads="1" noTextEdit="1"/>
          </p:cNvSpPr>
          <p:nvPr>
            <p:ph type="sldImg"/>
          </p:nvPr>
        </p:nvSpPr>
        <p:spPr bwMode="auto">
          <a:xfrm>
            <a:off x="-2339975" y="1279525"/>
            <a:ext cx="11307763" cy="84820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8" name="Rectangle 3"/>
          <p:cNvSpPr>
            <a:spLocks noGrp="1" noChangeArrowheads="1"/>
          </p:cNvSpPr>
          <p:nvPr>
            <p:ph type="body" idx="1"/>
          </p:nvPr>
        </p:nvSpPr>
        <p:spPr bwMode="auto">
          <a:xfrm>
            <a:off x="798130" y="370586"/>
            <a:ext cx="5681075" cy="31370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Tree>
    <p:extLst>
      <p:ext uri="{BB962C8B-B14F-4D97-AF65-F5344CB8AC3E}">
        <p14:creationId xmlns:p14="http://schemas.microsoft.com/office/powerpoint/2010/main" val="10588279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a:ln/>
        </p:spPr>
      </p:sp>
      <p:sp>
        <p:nvSpPr>
          <p:cNvPr id="16386" name="Notes Placeholder 2"/>
          <p:cNvSpPr>
            <a:spLocks noGrp="1"/>
          </p:cNvSpPr>
          <p:nvPr>
            <p:ph type="body" idx="1"/>
          </p:nvPr>
        </p:nvSpPr>
        <p:spPr>
          <a:noFill/>
          <a:ln/>
        </p:spPr>
        <p:txBody>
          <a:bodyPr/>
          <a:lstStyle/>
          <a:p>
            <a:endParaRPr lang="en-US" smtClean="0"/>
          </a:p>
        </p:txBody>
      </p:sp>
      <p:sp>
        <p:nvSpPr>
          <p:cNvPr id="16387" name="Slide Number Placeholder 3"/>
          <p:cNvSpPr>
            <a:spLocks noGrp="1"/>
          </p:cNvSpPr>
          <p:nvPr>
            <p:ph type="sldNum" sz="quarter" idx="5"/>
          </p:nvPr>
        </p:nvSpPr>
        <p:spPr>
          <a:noFill/>
        </p:spPr>
        <p:txBody>
          <a:bodyPr/>
          <a:lstStyle/>
          <a:p>
            <a:fld id="{968AEC00-1EDF-4E96-B8FA-32F829408F4A}" type="slidenum">
              <a:rPr lang="da-DK" smtClean="0"/>
              <a:pPr/>
              <a:t>2</a:t>
            </a:fld>
            <a:endParaRPr lang="da-DK" smtClean="0"/>
          </a:p>
        </p:txBody>
      </p:sp>
    </p:spTree>
    <p:extLst>
      <p:ext uri="{BB962C8B-B14F-4D97-AF65-F5344CB8AC3E}">
        <p14:creationId xmlns:p14="http://schemas.microsoft.com/office/powerpoint/2010/main" val="17337101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GB" smtClean="0"/>
          </a:p>
        </p:txBody>
      </p:sp>
      <p:sp>
        <p:nvSpPr>
          <p:cNvPr id="16388" name="Slide Number Placeholder 3"/>
          <p:cNvSpPr>
            <a:spLocks noGrp="1"/>
          </p:cNvSpPr>
          <p:nvPr>
            <p:ph type="sldNum" sz="quarter" idx="5"/>
          </p:nvPr>
        </p:nvSpPr>
        <p:spPr>
          <a:noFill/>
        </p:spPr>
        <p:txBody>
          <a:bodyPr/>
          <a:lstStyle/>
          <a:p>
            <a:fld id="{DD4A6C51-C13B-4D9F-AAD0-805E599A1DD6}" type="slidenum">
              <a:rPr lang="da-DK" smtClean="0"/>
              <a:pPr/>
              <a:t>20</a:t>
            </a:fld>
            <a:endParaRPr lang="da-DK" smtClean="0"/>
          </a:p>
        </p:txBody>
      </p:sp>
    </p:spTree>
    <p:extLst>
      <p:ext uri="{BB962C8B-B14F-4D97-AF65-F5344CB8AC3E}">
        <p14:creationId xmlns:p14="http://schemas.microsoft.com/office/powerpoint/2010/main" val="16713860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GB" smtClean="0"/>
          </a:p>
        </p:txBody>
      </p:sp>
      <p:sp>
        <p:nvSpPr>
          <p:cNvPr id="16388" name="Slide Number Placeholder 3"/>
          <p:cNvSpPr>
            <a:spLocks noGrp="1"/>
          </p:cNvSpPr>
          <p:nvPr>
            <p:ph type="sldNum" sz="quarter" idx="5"/>
          </p:nvPr>
        </p:nvSpPr>
        <p:spPr>
          <a:noFill/>
        </p:spPr>
        <p:txBody>
          <a:bodyPr/>
          <a:lstStyle/>
          <a:p>
            <a:fld id="{DD4A6C51-C13B-4D9F-AAD0-805E599A1DD6}" type="slidenum">
              <a:rPr lang="da-DK" smtClean="0"/>
              <a:pPr/>
              <a:t>21</a:t>
            </a:fld>
            <a:endParaRPr lang="da-DK" smtClean="0"/>
          </a:p>
        </p:txBody>
      </p:sp>
    </p:spTree>
    <p:extLst>
      <p:ext uri="{BB962C8B-B14F-4D97-AF65-F5344CB8AC3E}">
        <p14:creationId xmlns:p14="http://schemas.microsoft.com/office/powerpoint/2010/main" val="18986009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a:ln/>
        </p:spPr>
      </p:sp>
      <p:sp>
        <p:nvSpPr>
          <p:cNvPr id="16386" name="Notes Placeholder 2"/>
          <p:cNvSpPr>
            <a:spLocks noGrp="1"/>
          </p:cNvSpPr>
          <p:nvPr>
            <p:ph type="body" idx="1"/>
          </p:nvPr>
        </p:nvSpPr>
        <p:spPr>
          <a:noFill/>
          <a:ln/>
        </p:spPr>
        <p:txBody>
          <a:bodyPr/>
          <a:lstStyle/>
          <a:p>
            <a:endParaRPr lang="en-US" dirty="0" smtClean="0"/>
          </a:p>
        </p:txBody>
      </p:sp>
      <p:sp>
        <p:nvSpPr>
          <p:cNvPr id="16387" name="Slide Number Placeholder 3"/>
          <p:cNvSpPr>
            <a:spLocks noGrp="1"/>
          </p:cNvSpPr>
          <p:nvPr>
            <p:ph type="sldNum" sz="quarter" idx="5"/>
          </p:nvPr>
        </p:nvSpPr>
        <p:spPr>
          <a:noFill/>
        </p:spPr>
        <p:txBody>
          <a:bodyPr/>
          <a:lstStyle/>
          <a:p>
            <a:fld id="{968AEC00-1EDF-4E96-B8FA-32F829408F4A}" type="slidenum">
              <a:rPr lang="da-DK" smtClean="0"/>
              <a:pPr/>
              <a:t>3</a:t>
            </a:fld>
            <a:endParaRPr lang="da-DK" smtClean="0"/>
          </a:p>
        </p:txBody>
      </p:sp>
    </p:spTree>
    <p:extLst>
      <p:ext uri="{BB962C8B-B14F-4D97-AF65-F5344CB8AC3E}">
        <p14:creationId xmlns:p14="http://schemas.microsoft.com/office/powerpoint/2010/main" val="16924587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6"/>
          <p:cNvSpPr>
            <a:spLocks noGrp="1" noChangeArrowheads="1"/>
          </p:cNvSpPr>
          <p:nvPr>
            <p:ph type="sldNum" sz="quarter"/>
          </p:nvPr>
        </p:nvSpPr>
        <p:spPr>
          <a:noFill/>
        </p:spPr>
        <p:txBody>
          <a:bodyPr/>
          <a:lstStyle/>
          <a:p>
            <a:fld id="{0E78A471-D789-41F3-8A64-F8CE717DD838}" type="slidenum">
              <a:rPr lang="en-GB"/>
              <a:t>4</a:t>
            </a:fld>
            <a:endParaRPr lang="en-GB"/>
          </a:p>
        </p:txBody>
      </p:sp>
      <p:sp>
        <p:nvSpPr>
          <p:cNvPr id="4099" name="Rectangle 1"/>
          <p:cNvSpPr txBox="1">
            <a:spLocks noGrp="1" noRot="1" noChangeAspect="1" noChangeArrowheads="1" noTextEdit="1"/>
          </p:cNvSpPr>
          <p:nvPr>
            <p:ph type="sldImg"/>
          </p:nvPr>
        </p:nvSpPr>
        <p:spPr>
          <a:xfrm>
            <a:off x="852488" y="754063"/>
            <a:ext cx="4962525" cy="3722687"/>
          </a:xfrm>
          <a:solidFill>
            <a:srgbClr val="FFFFFF"/>
          </a:solidFill>
          <a:ln>
            <a:solidFill>
              <a:srgbClr val="000000"/>
            </a:solidFill>
            <a:miter lim="800000"/>
          </a:ln>
        </p:spPr>
      </p:sp>
      <p:sp>
        <p:nvSpPr>
          <p:cNvPr id="4100" name="Text Box 2"/>
          <p:cNvSpPr txBox="1">
            <a:spLocks noGrp="1" noChangeArrowheads="1"/>
          </p:cNvSpPr>
          <p:nvPr>
            <p:ph type="body" idx="1"/>
          </p:nvPr>
        </p:nvSpPr>
        <p:spPr>
          <a:xfrm>
            <a:off x="666629" y="4715723"/>
            <a:ext cx="5335831" cy="4468069"/>
          </a:xfrm>
          <a:noFill/>
          <a:ln/>
        </p:spPr>
        <p:txBody>
          <a:bodyPr tIns="9624"/>
          <a:lstStyle/>
          <a:p>
            <a:r>
              <a:rPr lang="en-GB" dirty="0" smtClean="0"/>
              <a:t>Over</a:t>
            </a:r>
            <a:r>
              <a:rPr lang="en-GB" baseline="0" dirty="0" smtClean="0"/>
              <a:t> period 1998-2013</a:t>
            </a:r>
            <a:r>
              <a:rPr lang="en-GB" sz="1200" b="0" i="0" u="none" strike="noStrike" kern="1200" baseline="0" dirty="0" smtClean="0">
                <a:solidFill>
                  <a:schemeClr val="tx1"/>
                </a:solidFill>
                <a:latin typeface="Times New Roman" pitchFamily="18" charset="0"/>
                <a:ea typeface="+mn-ea"/>
                <a:cs typeface="+mn-cs"/>
              </a:rPr>
              <a:t> NHS output increased by 88:96% and inputs by 81:58%, delivering overall total factor productivity growth of 4:07% over 15 year period</a:t>
            </a: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a:ln/>
        </p:spPr>
      </p:sp>
      <p:sp>
        <p:nvSpPr>
          <p:cNvPr id="16386" name="Notes Placeholder 2"/>
          <p:cNvSpPr>
            <a:spLocks noGrp="1"/>
          </p:cNvSpPr>
          <p:nvPr>
            <p:ph type="body" idx="1"/>
          </p:nvPr>
        </p:nvSpPr>
        <p:spPr>
          <a:noFill/>
          <a:ln/>
        </p:spPr>
        <p:txBody>
          <a:bodyPr/>
          <a:lstStyle/>
          <a:p>
            <a:endParaRPr lang="en-US" smtClean="0"/>
          </a:p>
        </p:txBody>
      </p:sp>
      <p:sp>
        <p:nvSpPr>
          <p:cNvPr id="16387" name="Slide Number Placeholder 3"/>
          <p:cNvSpPr>
            <a:spLocks noGrp="1"/>
          </p:cNvSpPr>
          <p:nvPr>
            <p:ph type="sldNum" sz="quarter" idx="5"/>
          </p:nvPr>
        </p:nvSpPr>
        <p:spPr>
          <a:noFill/>
        </p:spPr>
        <p:txBody>
          <a:bodyPr/>
          <a:lstStyle/>
          <a:p>
            <a:fld id="{968AEC00-1EDF-4E96-B8FA-32F829408F4A}" type="slidenum">
              <a:rPr lang="da-DK" smtClean="0"/>
              <a:pPr/>
              <a:t>5</a:t>
            </a:fld>
            <a:endParaRPr lang="da-DK" smtClean="0"/>
          </a:p>
        </p:txBody>
      </p:sp>
    </p:spTree>
    <p:extLst>
      <p:ext uri="{BB962C8B-B14F-4D97-AF65-F5344CB8AC3E}">
        <p14:creationId xmlns:p14="http://schemas.microsoft.com/office/powerpoint/2010/main" val="14075786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a:ln/>
        </p:spPr>
      </p:sp>
      <p:sp>
        <p:nvSpPr>
          <p:cNvPr id="16386" name="Notes Placeholder 2"/>
          <p:cNvSpPr>
            <a:spLocks noGrp="1"/>
          </p:cNvSpPr>
          <p:nvPr>
            <p:ph type="body" idx="1"/>
          </p:nvPr>
        </p:nvSpPr>
        <p:spPr>
          <a:noFill/>
          <a:ln/>
        </p:spPr>
        <p:txBody>
          <a:bodyPr/>
          <a:lstStyle/>
          <a:p>
            <a:endParaRPr lang="en-US" smtClean="0"/>
          </a:p>
        </p:txBody>
      </p:sp>
      <p:sp>
        <p:nvSpPr>
          <p:cNvPr id="16387" name="Slide Number Placeholder 3"/>
          <p:cNvSpPr>
            <a:spLocks noGrp="1"/>
          </p:cNvSpPr>
          <p:nvPr>
            <p:ph type="sldNum" sz="quarter" idx="5"/>
          </p:nvPr>
        </p:nvSpPr>
        <p:spPr>
          <a:noFill/>
        </p:spPr>
        <p:txBody>
          <a:bodyPr/>
          <a:lstStyle/>
          <a:p>
            <a:fld id="{968AEC00-1EDF-4E96-B8FA-32F829408F4A}" type="slidenum">
              <a:rPr lang="da-DK" smtClean="0"/>
              <a:pPr/>
              <a:t>6</a:t>
            </a:fld>
            <a:endParaRPr lang="da-DK" smtClean="0"/>
          </a:p>
        </p:txBody>
      </p:sp>
    </p:spTree>
    <p:extLst>
      <p:ext uri="{BB962C8B-B14F-4D97-AF65-F5344CB8AC3E}">
        <p14:creationId xmlns:p14="http://schemas.microsoft.com/office/powerpoint/2010/main" val="4940950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a:ln/>
        </p:spPr>
      </p:sp>
      <p:sp>
        <p:nvSpPr>
          <p:cNvPr id="20482" name="Notes Placeholder 2"/>
          <p:cNvSpPr>
            <a:spLocks noGrp="1"/>
          </p:cNvSpPr>
          <p:nvPr>
            <p:ph type="body" idx="1"/>
          </p:nvPr>
        </p:nvSpPr>
        <p:spPr>
          <a:noFill/>
          <a:ln/>
        </p:spPr>
        <p:txBody>
          <a:bodyPr/>
          <a:lstStyle/>
          <a:p>
            <a:endParaRPr lang="en-US" smtClean="0"/>
          </a:p>
        </p:txBody>
      </p:sp>
      <p:sp>
        <p:nvSpPr>
          <p:cNvPr id="20483" name="Slide Number Placeholder 3"/>
          <p:cNvSpPr>
            <a:spLocks noGrp="1"/>
          </p:cNvSpPr>
          <p:nvPr>
            <p:ph type="sldNum" sz="quarter" idx="5"/>
          </p:nvPr>
        </p:nvSpPr>
        <p:spPr>
          <a:noFill/>
        </p:spPr>
        <p:txBody>
          <a:bodyPr/>
          <a:lstStyle/>
          <a:p>
            <a:fld id="{61505659-A87D-470A-9181-6F9842AEBC08}" type="slidenum">
              <a:rPr lang="en-US" smtClean="0"/>
              <a:pPr/>
              <a:t>7</a:t>
            </a:fld>
            <a:endParaRPr lang="en-US" smtClean="0"/>
          </a:p>
        </p:txBody>
      </p:sp>
    </p:spTree>
    <p:extLst>
      <p:ext uri="{BB962C8B-B14F-4D97-AF65-F5344CB8AC3E}">
        <p14:creationId xmlns:p14="http://schemas.microsoft.com/office/powerpoint/2010/main" val="4398885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a:ln/>
        </p:spPr>
      </p:sp>
      <p:sp>
        <p:nvSpPr>
          <p:cNvPr id="20482" name="Notes Placeholder 2"/>
          <p:cNvSpPr>
            <a:spLocks noGrp="1"/>
          </p:cNvSpPr>
          <p:nvPr>
            <p:ph type="body" idx="1"/>
          </p:nvPr>
        </p:nvSpPr>
        <p:spPr>
          <a:noFill/>
          <a:ln/>
        </p:spPr>
        <p:txBody>
          <a:bodyPr/>
          <a:lstStyle/>
          <a:p>
            <a:endParaRPr lang="en-US" smtClean="0"/>
          </a:p>
        </p:txBody>
      </p:sp>
      <p:sp>
        <p:nvSpPr>
          <p:cNvPr id="20483" name="Slide Number Placeholder 3"/>
          <p:cNvSpPr>
            <a:spLocks noGrp="1"/>
          </p:cNvSpPr>
          <p:nvPr>
            <p:ph type="sldNum" sz="quarter" idx="5"/>
          </p:nvPr>
        </p:nvSpPr>
        <p:spPr>
          <a:noFill/>
        </p:spPr>
        <p:txBody>
          <a:bodyPr/>
          <a:lstStyle/>
          <a:p>
            <a:fld id="{61505659-A87D-470A-9181-6F9842AEBC08}" type="slidenum">
              <a:rPr lang="en-US" smtClean="0"/>
              <a:pPr/>
              <a:t>8</a:t>
            </a:fld>
            <a:endParaRPr lang="en-US" smtClean="0"/>
          </a:p>
        </p:txBody>
      </p:sp>
    </p:spTree>
    <p:extLst>
      <p:ext uri="{BB962C8B-B14F-4D97-AF65-F5344CB8AC3E}">
        <p14:creationId xmlns:p14="http://schemas.microsoft.com/office/powerpoint/2010/main" val="15687855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a:ln/>
        </p:spPr>
      </p:sp>
      <p:sp>
        <p:nvSpPr>
          <p:cNvPr id="20482" name="Notes Placeholder 2"/>
          <p:cNvSpPr>
            <a:spLocks noGrp="1"/>
          </p:cNvSpPr>
          <p:nvPr>
            <p:ph type="body" idx="1"/>
          </p:nvPr>
        </p:nvSpPr>
        <p:spPr>
          <a:noFill/>
          <a:ln/>
        </p:spPr>
        <p:txBody>
          <a:bodyPr/>
          <a:lstStyle/>
          <a:p>
            <a:endParaRPr lang="en-US" smtClean="0"/>
          </a:p>
        </p:txBody>
      </p:sp>
      <p:sp>
        <p:nvSpPr>
          <p:cNvPr id="20483" name="Slide Number Placeholder 3"/>
          <p:cNvSpPr>
            <a:spLocks noGrp="1"/>
          </p:cNvSpPr>
          <p:nvPr>
            <p:ph type="sldNum" sz="quarter" idx="5"/>
          </p:nvPr>
        </p:nvSpPr>
        <p:spPr>
          <a:noFill/>
        </p:spPr>
        <p:txBody>
          <a:bodyPr/>
          <a:lstStyle/>
          <a:p>
            <a:fld id="{61505659-A87D-470A-9181-6F9842AEBC08}" type="slidenum">
              <a:rPr lang="en-US" smtClean="0"/>
              <a:pPr/>
              <a:t>9</a:t>
            </a:fld>
            <a:endParaRPr lang="en-US" smtClean="0"/>
          </a:p>
        </p:txBody>
      </p:sp>
    </p:spTree>
    <p:extLst>
      <p:ext uri="{BB962C8B-B14F-4D97-AF65-F5344CB8AC3E}">
        <p14:creationId xmlns:p14="http://schemas.microsoft.com/office/powerpoint/2010/main" val="19218701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1303338"/>
            <a:ext cx="9144000" cy="439737"/>
          </a:xfrm>
          <a:prstGeom prst="rect">
            <a:avLst/>
          </a:prstGeom>
          <a:solidFill>
            <a:srgbClr val="999999"/>
          </a:solidFill>
          <a:ln w="9525">
            <a:noFill/>
            <a:miter lim="800000"/>
            <a:headEnd/>
            <a:tailEnd/>
          </a:ln>
          <a:effectLst/>
        </p:spPr>
        <p:txBody>
          <a:bodyPr wrap="none" anchor="ctr"/>
          <a:lstStyle/>
          <a:p>
            <a:pPr algn="ctr">
              <a:defRPr/>
            </a:pPr>
            <a:endParaRPr lang="en-US">
              <a:latin typeface="Verdana" charset="0"/>
              <a:cs typeface="Times New Roman" pitchFamily="26" charset="0"/>
            </a:endParaRPr>
          </a:p>
        </p:txBody>
      </p:sp>
      <p:pic>
        <p:nvPicPr>
          <p:cNvPr id="5" name="Picture 5"/>
          <p:cNvPicPr>
            <a:picLocks noChangeAspect="1" noChangeArrowheads="1"/>
          </p:cNvPicPr>
          <p:nvPr/>
        </p:nvPicPr>
        <p:blipFill>
          <a:blip r:embed="rId2" cstate="print"/>
          <a:srcRect/>
          <a:stretch>
            <a:fillRect/>
          </a:stretch>
        </p:blipFill>
        <p:spPr bwMode="auto">
          <a:xfrm>
            <a:off x="515938" y="165100"/>
            <a:ext cx="2062162" cy="1006475"/>
          </a:xfrm>
          <a:prstGeom prst="rect">
            <a:avLst/>
          </a:prstGeom>
          <a:noFill/>
          <a:ln w="9525">
            <a:noFill/>
            <a:miter lim="800000"/>
            <a:headEnd/>
            <a:tailEnd/>
          </a:ln>
        </p:spPr>
      </p:pic>
      <p:sp>
        <p:nvSpPr>
          <p:cNvPr id="6" name="Rectangle 6"/>
          <p:cNvSpPr>
            <a:spLocks noChangeArrowheads="1"/>
          </p:cNvSpPr>
          <p:nvPr/>
        </p:nvSpPr>
        <p:spPr bwMode="auto">
          <a:xfrm>
            <a:off x="0" y="1303338"/>
            <a:ext cx="9144000" cy="439737"/>
          </a:xfrm>
          <a:prstGeom prst="rect">
            <a:avLst/>
          </a:prstGeom>
          <a:solidFill>
            <a:srgbClr val="999999"/>
          </a:solidFill>
          <a:ln w="9525">
            <a:noFill/>
            <a:miter lim="800000"/>
            <a:headEnd/>
            <a:tailEnd/>
          </a:ln>
          <a:effectLst/>
        </p:spPr>
        <p:txBody>
          <a:bodyPr wrap="none" anchor="ctr"/>
          <a:lstStyle/>
          <a:p>
            <a:pPr algn="ctr">
              <a:defRPr/>
            </a:pPr>
            <a:endParaRPr lang="en-US">
              <a:latin typeface="Verdana" charset="0"/>
              <a:cs typeface="Times New Roman" pitchFamily="26" charset="0"/>
            </a:endParaRPr>
          </a:p>
        </p:txBody>
      </p:sp>
      <p:pic>
        <p:nvPicPr>
          <p:cNvPr id="7" name="Picture 7"/>
          <p:cNvPicPr>
            <a:picLocks noChangeAspect="1" noChangeArrowheads="1"/>
          </p:cNvPicPr>
          <p:nvPr/>
        </p:nvPicPr>
        <p:blipFill>
          <a:blip r:embed="rId2" cstate="print"/>
          <a:srcRect/>
          <a:stretch>
            <a:fillRect/>
          </a:stretch>
        </p:blipFill>
        <p:spPr bwMode="auto">
          <a:xfrm>
            <a:off x="515938" y="165100"/>
            <a:ext cx="2062162" cy="1006475"/>
          </a:xfrm>
          <a:prstGeom prst="rect">
            <a:avLst/>
          </a:prstGeom>
          <a:noFill/>
          <a:ln w="9525">
            <a:noFill/>
            <a:miter lim="800000"/>
            <a:headEnd/>
            <a:tailEnd/>
          </a:ln>
        </p:spPr>
      </p:pic>
      <p:sp>
        <p:nvSpPr>
          <p:cNvPr id="67586" name="Rectangle 26"/>
          <p:cNvSpPr>
            <a:spLocks noGrp="1" noChangeArrowheads="1"/>
          </p:cNvSpPr>
          <p:nvPr>
            <p:ph type="subTitle" idx="1"/>
          </p:nvPr>
        </p:nvSpPr>
        <p:spPr>
          <a:xfrm>
            <a:off x="617538" y="4953000"/>
            <a:ext cx="3382958" cy="1262082"/>
          </a:xfrm>
        </p:spPr>
        <p:txBody>
          <a:bodyPr/>
          <a:lstStyle>
            <a:lvl1pPr marL="0" indent="0" eaLnBrk="1" hangingPunct="1">
              <a:buFontTx/>
              <a:buNone/>
              <a:defRPr sz="2000" baseline="0">
                <a:solidFill>
                  <a:srgbClr val="040404"/>
                </a:solidFill>
              </a:defRPr>
            </a:lvl1pPr>
          </a:lstStyle>
          <a:p>
            <a:r>
              <a:rPr lang="en-US" smtClean="0"/>
              <a:t>Click to edit Master subtitle style</a:t>
            </a:r>
            <a:endParaRPr lang="en-US" dirty="0"/>
          </a:p>
        </p:txBody>
      </p:sp>
      <p:sp>
        <p:nvSpPr>
          <p:cNvPr id="16" name="Title 15"/>
          <p:cNvSpPr>
            <a:spLocks noGrp="1"/>
          </p:cNvSpPr>
          <p:nvPr>
            <p:ph type="title"/>
          </p:nvPr>
        </p:nvSpPr>
        <p:spPr>
          <a:xfrm>
            <a:off x="617538" y="2000240"/>
            <a:ext cx="7899400" cy="2714644"/>
          </a:xfrm>
        </p:spPr>
        <p:txBody>
          <a:bodyPr anchor="t"/>
          <a:lstStyle>
            <a:lvl1pPr>
              <a:defRPr sz="2800" baseline="0">
                <a:solidFill>
                  <a:srgbClr val="040404"/>
                </a:solidFill>
              </a:defRPr>
            </a:lvl1pPr>
          </a:lstStyle>
          <a:p>
            <a:r>
              <a:rPr lang="en-US" smtClean="0"/>
              <a:t>Click to edit Master title style</a:t>
            </a:r>
            <a:endParaRPr lang="en-GB" dirty="0"/>
          </a:p>
        </p:txBody>
      </p:sp>
      <p:sp>
        <p:nvSpPr>
          <p:cNvPr id="8" name="Footer Placeholder 7"/>
          <p:cNvSpPr>
            <a:spLocks noGrp="1"/>
          </p:cNvSpPr>
          <p:nvPr>
            <p:ph type="ftr" sz="quarter" idx="10"/>
          </p:nvPr>
        </p:nvSpPr>
        <p:spPr/>
        <p:txBody>
          <a:bodyPr/>
          <a:lstStyle>
            <a:lvl1pPr>
              <a:defRPr/>
            </a:lvl1pPr>
          </a:lstStyle>
          <a:p>
            <a:pPr>
              <a:defRPr/>
            </a:pPr>
            <a:r>
              <a:rPr lang="en-GB"/>
              <a:t>© Imperial College Business School</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ontent">
    <p:spTree>
      <p:nvGrpSpPr>
        <p:cNvPr id="1" name=""/>
        <p:cNvGrpSpPr/>
        <p:nvPr/>
      </p:nvGrpSpPr>
      <p:grpSpPr>
        <a:xfrm>
          <a:off x="0" y="0"/>
          <a:ext cx="0" cy="0"/>
          <a:chOff x="0" y="0"/>
          <a:chExt cx="0" cy="0"/>
        </a:xfrm>
      </p:grpSpPr>
      <p:sp>
        <p:nvSpPr>
          <p:cNvPr id="5"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a:latin typeface="Arial" pitchFamily="34" charset="0"/>
                <a:cs typeface="Arial" pitchFamily="34" charset="0"/>
              </a:defRPr>
            </a:lvl1pPr>
          </a:lstStyle>
          <a:p>
            <a:pPr lvl="0"/>
            <a:r>
              <a:rPr lang="en-US" smtClean="0"/>
              <a:t>Click to edit Master title style</a:t>
            </a:r>
          </a:p>
        </p:txBody>
      </p:sp>
      <p:sp>
        <p:nvSpPr>
          <p:cNvPr id="6" name="Text Placeholder 2"/>
          <p:cNvSpPr>
            <a:spLocks noGrp="1"/>
          </p:cNvSpPr>
          <p:nvPr>
            <p:ph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247407714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6481" y="273629"/>
            <a:ext cx="8226720" cy="114348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6481" y="1604329"/>
            <a:ext cx="8226720" cy="219335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6481" y="3935934"/>
            <a:ext cx="8226720" cy="21933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dt" idx="10"/>
          </p:nvPr>
        </p:nvSpPr>
        <p:spPr>
          <a:xfrm>
            <a:off x="456481" y="6247376"/>
            <a:ext cx="2128320" cy="470930"/>
          </a:xfrm>
          <a:prstGeom prst="rect">
            <a:avLst/>
          </a:prstGeom>
          <a:ln/>
        </p:spPr>
        <p:txBody>
          <a:bodyPr lIns="82945" tIns="41473" rIns="82945" bIns="41473"/>
          <a:lstStyle>
            <a:lvl1pPr>
              <a:defRPr/>
            </a:lvl1pPr>
          </a:lstStyle>
          <a:p>
            <a:endParaRPr lang="en-US"/>
          </a:p>
        </p:txBody>
      </p:sp>
      <p:sp>
        <p:nvSpPr>
          <p:cNvPr id="6" name="Rectangle 4"/>
          <p:cNvSpPr>
            <a:spLocks noGrp="1" noChangeArrowheads="1"/>
          </p:cNvSpPr>
          <p:nvPr>
            <p:ph type="ftr" idx="11"/>
          </p:nvPr>
        </p:nvSpPr>
        <p:spPr>
          <a:ln/>
        </p:spPr>
        <p:txBody>
          <a:bodyPr/>
          <a:lstStyle>
            <a:lvl1pPr>
              <a:defRPr/>
            </a:lvl1pPr>
          </a:lstStyle>
          <a:p>
            <a:endParaRPr lang="en-US"/>
          </a:p>
        </p:txBody>
      </p:sp>
      <p:sp>
        <p:nvSpPr>
          <p:cNvPr id="7" name="Rectangle 5"/>
          <p:cNvSpPr>
            <a:spLocks noGrp="1" noChangeArrowheads="1"/>
          </p:cNvSpPr>
          <p:nvPr>
            <p:ph type="sldNum" idx="12"/>
          </p:nvPr>
        </p:nvSpPr>
        <p:spPr>
          <a:xfrm>
            <a:off x="6556321" y="6247376"/>
            <a:ext cx="2128320" cy="470930"/>
          </a:xfrm>
          <a:prstGeom prst="rect">
            <a:avLst/>
          </a:prstGeom>
          <a:ln/>
        </p:spPr>
        <p:txBody>
          <a:bodyPr lIns="82945" tIns="41473" rIns="82945" bIns="41473"/>
          <a:lstStyle>
            <a:lvl1pPr>
              <a:defRPr/>
            </a:lvl1pPr>
          </a:lstStyle>
          <a:p>
            <a:fld id="{D165E9B0-7DA8-466E-963D-86F25D5E43BA}"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dirty="0"/>
          </a:p>
        </p:txBody>
      </p:sp>
      <p:sp>
        <p:nvSpPr>
          <p:cNvPr id="3" name="Content Placeholder 2"/>
          <p:cNvSpPr>
            <a:spLocks noGrp="1"/>
          </p:cNvSpPr>
          <p:nvPr>
            <p:ph idx="1"/>
          </p:nvPr>
        </p:nvSpPr>
        <p:spPr/>
        <p:txBody>
          <a:bodyPr/>
          <a:lstStyle>
            <a:lvl1pPr>
              <a:defRPr sz="2300"/>
            </a:lvl1pPr>
            <a:lvl2pPr>
              <a:defRPr sz="2200"/>
            </a:lvl2pPr>
            <a:lvl3pPr>
              <a:defRPr sz="22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Footer Placeholder 7"/>
          <p:cNvSpPr>
            <a:spLocks noGrp="1"/>
          </p:cNvSpPr>
          <p:nvPr>
            <p:ph type="ftr" sz="quarter" idx="10"/>
          </p:nvPr>
        </p:nvSpPr>
        <p:spPr/>
        <p:txBody>
          <a:bodyPr/>
          <a:lstStyle>
            <a:lvl1pPr>
              <a:defRPr/>
            </a:lvl1pPr>
          </a:lstStyle>
          <a:p>
            <a:pPr>
              <a:defRPr/>
            </a:pPr>
            <a:r>
              <a:rPr lang="en-GB"/>
              <a:t>© Imperial College Business School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dirty="0"/>
          </a:p>
        </p:txBody>
      </p:sp>
      <p:sp>
        <p:nvSpPr>
          <p:cNvPr id="3" name="Content Placeholder 2"/>
          <p:cNvSpPr>
            <a:spLocks noGrp="1"/>
          </p:cNvSpPr>
          <p:nvPr>
            <p:ph sz="half" idx="1"/>
          </p:nvPr>
        </p:nvSpPr>
        <p:spPr>
          <a:xfrm>
            <a:off x="617538" y="1981200"/>
            <a:ext cx="3873500" cy="4229100"/>
          </a:xfrm>
        </p:spPr>
        <p:txBody>
          <a:bodyPr/>
          <a:lstStyle>
            <a:lvl1pPr>
              <a:defRPr sz="2300"/>
            </a:lvl1pPr>
            <a:lvl2pPr>
              <a:defRPr sz="2200"/>
            </a:lvl2pPr>
            <a:lvl3pPr>
              <a:defRPr sz="22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4643438" y="1981200"/>
            <a:ext cx="3873500" cy="4229100"/>
          </a:xfrm>
        </p:spPr>
        <p:txBody>
          <a:bodyPr/>
          <a:lstStyle>
            <a:lvl1pPr>
              <a:defRPr sz="2300"/>
            </a:lvl1pPr>
            <a:lvl2pPr>
              <a:defRPr sz="2200"/>
            </a:lvl2pPr>
            <a:lvl3pPr>
              <a:defRPr sz="22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7"/>
          <p:cNvSpPr>
            <a:spLocks noGrp="1"/>
          </p:cNvSpPr>
          <p:nvPr>
            <p:ph type="ftr" sz="quarter" idx="10"/>
          </p:nvPr>
        </p:nvSpPr>
        <p:spPr/>
        <p:txBody>
          <a:bodyPr/>
          <a:lstStyle>
            <a:lvl1pPr>
              <a:defRPr/>
            </a:lvl1pPr>
          </a:lstStyle>
          <a:p>
            <a:pPr>
              <a:defRPr/>
            </a:pPr>
            <a:r>
              <a:rPr lang="en-GB"/>
              <a:t>© Imperial College Business School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16154" y="1993748"/>
            <a:ext cx="3812970" cy="639762"/>
          </a:xfrm>
        </p:spPr>
        <p:txBody>
          <a:bodyPr anchor="b"/>
          <a:lstStyle>
            <a:lvl1pPr marL="0" indent="0">
              <a:buNone/>
              <a:defRPr sz="23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16154" y="2633510"/>
            <a:ext cx="3812970" cy="3951288"/>
          </a:xfrm>
        </p:spPr>
        <p:txBody>
          <a:bodyPr/>
          <a:lstStyle>
            <a:lvl1pPr>
              <a:defRPr sz="2300"/>
            </a:lvl1pPr>
            <a:lvl2pPr>
              <a:defRPr sz="2200"/>
            </a:lvl2pPr>
            <a:lvl3pPr>
              <a:defRPr sz="2200"/>
            </a:lvl3pPr>
            <a:lvl4pPr>
              <a:defRPr sz="2000" baseline="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Text Placeholder 4"/>
          <p:cNvSpPr>
            <a:spLocks noGrp="1"/>
          </p:cNvSpPr>
          <p:nvPr>
            <p:ph type="body" sz="quarter" idx="3"/>
          </p:nvPr>
        </p:nvSpPr>
        <p:spPr>
          <a:xfrm>
            <a:off x="4851479" y="1993748"/>
            <a:ext cx="3712959" cy="639762"/>
          </a:xfrm>
        </p:spPr>
        <p:txBody>
          <a:bodyPr anchor="b"/>
          <a:lstStyle>
            <a:lvl1pPr marL="0" indent="0">
              <a:buNone/>
              <a:defRPr sz="23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51479" y="2633510"/>
            <a:ext cx="3712959" cy="3951288"/>
          </a:xfrm>
        </p:spPr>
        <p:txBody>
          <a:bodyPr/>
          <a:lstStyle>
            <a:lvl1pPr>
              <a:defRPr sz="2300"/>
            </a:lvl1pPr>
            <a:lvl2pPr>
              <a:defRPr sz="2200"/>
            </a:lvl2pPr>
            <a:lvl3pPr>
              <a:defRPr sz="22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Title 1"/>
          <p:cNvSpPr>
            <a:spLocks noGrp="1"/>
          </p:cNvSpPr>
          <p:nvPr>
            <p:ph type="title"/>
          </p:nvPr>
        </p:nvSpPr>
        <p:spPr>
          <a:xfrm>
            <a:off x="617538" y="1295400"/>
            <a:ext cx="8026428" cy="450850"/>
          </a:xfrm>
        </p:spPr>
        <p:txBody>
          <a:bodyPr/>
          <a:lstStyle>
            <a:lvl1pPr>
              <a:defRPr/>
            </a:lvl1pPr>
          </a:lstStyle>
          <a:p>
            <a:r>
              <a:rPr lang="en-US" smtClean="0"/>
              <a:t>Click to edit Master title style</a:t>
            </a:r>
            <a:endParaRPr lang="en-GB" dirty="0"/>
          </a:p>
        </p:txBody>
      </p:sp>
      <p:sp>
        <p:nvSpPr>
          <p:cNvPr id="8" name="Footer Placeholder 7"/>
          <p:cNvSpPr>
            <a:spLocks noGrp="1"/>
          </p:cNvSpPr>
          <p:nvPr>
            <p:ph type="ftr" sz="quarter" idx="10"/>
          </p:nvPr>
        </p:nvSpPr>
        <p:spPr/>
        <p:txBody>
          <a:bodyPr/>
          <a:lstStyle>
            <a:lvl1pPr>
              <a:defRPr/>
            </a:lvl1pPr>
          </a:lstStyle>
          <a:p>
            <a:pPr>
              <a:defRPr/>
            </a:pPr>
            <a:r>
              <a:rPr lang="en-GB"/>
              <a:t>© Imperial College Business School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dirty="0"/>
          </a:p>
        </p:txBody>
      </p:sp>
      <p:sp>
        <p:nvSpPr>
          <p:cNvPr id="3" name="Footer Placeholder 7"/>
          <p:cNvSpPr>
            <a:spLocks noGrp="1"/>
          </p:cNvSpPr>
          <p:nvPr>
            <p:ph type="ftr" sz="quarter" idx="10"/>
          </p:nvPr>
        </p:nvSpPr>
        <p:spPr/>
        <p:txBody>
          <a:bodyPr/>
          <a:lstStyle>
            <a:lvl1pPr>
              <a:defRPr/>
            </a:lvl1pPr>
          </a:lstStyle>
          <a:p>
            <a:pPr>
              <a:defRPr/>
            </a:pPr>
            <a:r>
              <a:rPr lang="en-GB"/>
              <a:t>© Imperial College Business School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857620" y="1987714"/>
            <a:ext cx="4659318" cy="4320140"/>
          </a:xfrm>
        </p:spPr>
        <p:txBody>
          <a:bodyPr/>
          <a:lstStyle>
            <a:lvl1pPr>
              <a:defRPr sz="2300"/>
            </a:lvl1pPr>
            <a:lvl2pPr>
              <a:defRPr sz="2200" baseline="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Text Placeholder 3"/>
          <p:cNvSpPr>
            <a:spLocks noGrp="1"/>
          </p:cNvSpPr>
          <p:nvPr>
            <p:ph type="body" sz="half" idx="2"/>
          </p:nvPr>
        </p:nvSpPr>
        <p:spPr>
          <a:xfrm>
            <a:off x="622467" y="1986180"/>
            <a:ext cx="3008313" cy="4352925"/>
          </a:xfrm>
        </p:spPr>
        <p:txBody>
          <a:bodyPr/>
          <a:lstStyle>
            <a:lvl1pPr marL="0" indent="0">
              <a:buNone/>
              <a:defRPr sz="2300" baseline="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617538" y="1295400"/>
            <a:ext cx="7899400" cy="450850"/>
          </a:xfrm>
        </p:spPr>
        <p:txBody>
          <a:bodyPr/>
          <a:lstStyle>
            <a:lvl1pPr>
              <a:defRPr/>
            </a:lvl1pPr>
          </a:lstStyle>
          <a:p>
            <a:r>
              <a:rPr lang="en-US" smtClean="0"/>
              <a:t>Click to edit Master title style</a:t>
            </a:r>
            <a:endParaRPr lang="en-GB" dirty="0"/>
          </a:p>
        </p:txBody>
      </p:sp>
      <p:sp>
        <p:nvSpPr>
          <p:cNvPr id="6" name="Footer Placeholder 7"/>
          <p:cNvSpPr>
            <a:spLocks noGrp="1"/>
          </p:cNvSpPr>
          <p:nvPr>
            <p:ph type="ftr" sz="quarter" idx="10"/>
          </p:nvPr>
        </p:nvSpPr>
        <p:spPr/>
        <p:txBody>
          <a:bodyPr/>
          <a:lstStyle>
            <a:lvl1pPr>
              <a:defRPr/>
            </a:lvl1pPr>
          </a:lstStyle>
          <a:p>
            <a:pPr>
              <a:defRPr/>
            </a:pPr>
            <a:r>
              <a:rPr lang="en-GB"/>
              <a:t>© Imperial College Business School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ogo without strap">
    <p:spTree>
      <p:nvGrpSpPr>
        <p:cNvPr id="1" name=""/>
        <p:cNvGrpSpPr/>
        <p:nvPr/>
      </p:nvGrpSpPr>
      <p:grpSpPr>
        <a:xfrm>
          <a:off x="0" y="0"/>
          <a:ext cx="0" cy="0"/>
          <a:chOff x="0" y="0"/>
          <a:chExt cx="0" cy="0"/>
        </a:xfrm>
      </p:grpSpPr>
      <p:sp>
        <p:nvSpPr>
          <p:cNvPr id="6" name="Rectangle 5"/>
          <p:cNvSpPr/>
          <p:nvPr/>
        </p:nvSpPr>
        <p:spPr bwMode="auto">
          <a:xfrm>
            <a:off x="0" y="1054100"/>
            <a:ext cx="9144000" cy="5803900"/>
          </a:xfrm>
          <a:prstGeom prst="rect">
            <a:avLst/>
          </a:prstGeom>
          <a:solidFill>
            <a:schemeClr val="bg1"/>
          </a:solidFill>
          <a:ln w="9525" cap="flat" cmpd="sng" algn="ctr">
            <a:noFill/>
            <a:prstDash val="solid"/>
            <a:round/>
            <a:headEnd type="none" w="med" len="med"/>
            <a:tailEnd type="none" w="med" len="med"/>
          </a:ln>
          <a:effectLst/>
        </p:spPr>
        <p:txBody>
          <a:bodyPr/>
          <a:lstStyle/>
          <a:p>
            <a:pPr>
              <a:defRPr/>
            </a:pPr>
            <a:endParaRPr lang="en-GB">
              <a:latin typeface="Verdana" charset="0"/>
              <a:cs typeface="Times New Roman" pitchFamily="26" charset="0"/>
            </a:endParaRPr>
          </a:p>
        </p:txBody>
      </p:sp>
      <p:sp>
        <p:nvSpPr>
          <p:cNvPr id="4" name="Title 1"/>
          <p:cNvSpPr>
            <a:spLocks noGrp="1"/>
          </p:cNvSpPr>
          <p:nvPr>
            <p:ph type="title"/>
          </p:nvPr>
        </p:nvSpPr>
        <p:spPr>
          <a:xfrm>
            <a:off x="617538" y="1295400"/>
            <a:ext cx="7899400" cy="450850"/>
          </a:xfrm>
        </p:spPr>
        <p:txBody>
          <a:bodyPr/>
          <a:lstStyle>
            <a:lvl1pPr>
              <a:defRPr>
                <a:solidFill>
                  <a:srgbClr val="040404"/>
                </a:solidFill>
              </a:defRPr>
            </a:lvl1pPr>
          </a:lstStyle>
          <a:p>
            <a:r>
              <a:rPr lang="en-US" smtClean="0"/>
              <a:t>Click to edit Master title style</a:t>
            </a:r>
            <a:endParaRPr lang="en-GB" dirty="0"/>
          </a:p>
        </p:txBody>
      </p:sp>
      <p:sp>
        <p:nvSpPr>
          <p:cNvPr id="5" name="Content Placeholder 2"/>
          <p:cNvSpPr>
            <a:spLocks noGrp="1"/>
          </p:cNvSpPr>
          <p:nvPr>
            <p:ph idx="1"/>
          </p:nvPr>
        </p:nvSpPr>
        <p:spPr>
          <a:xfrm>
            <a:off x="617538" y="1981200"/>
            <a:ext cx="7899400" cy="4229100"/>
          </a:xfrm>
        </p:spPr>
        <p:txBody>
          <a:bodyPr/>
          <a:lstStyle>
            <a:lvl1pPr>
              <a:defRPr sz="2300" baseline="0"/>
            </a:lvl1pPr>
            <a:lvl2pPr>
              <a:defRPr sz="2200"/>
            </a:lvl2pPr>
            <a:lvl3pPr>
              <a:defRPr sz="2200"/>
            </a:lvl3pPr>
            <a:lvl4pPr>
              <a:defRPr sz="2000" baseline="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Footer Placeholder 2"/>
          <p:cNvSpPr>
            <a:spLocks noGrp="1"/>
          </p:cNvSpPr>
          <p:nvPr>
            <p:ph type="ftr" sz="quarter" idx="10"/>
          </p:nvPr>
        </p:nvSpPr>
        <p:spPr/>
        <p:txBody>
          <a:bodyPr/>
          <a:lstStyle>
            <a:lvl1pPr>
              <a:defRPr/>
            </a:lvl1pPr>
          </a:lstStyle>
          <a:p>
            <a:pPr>
              <a:defRPr/>
            </a:pPr>
            <a:r>
              <a:rPr lang="en-GB"/>
              <a:t>© Imperial College Business School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lank with Website">
    <p:spTree>
      <p:nvGrpSpPr>
        <p:cNvPr id="1" name=""/>
        <p:cNvGrpSpPr/>
        <p:nvPr/>
      </p:nvGrpSpPr>
      <p:grpSpPr>
        <a:xfrm>
          <a:off x="0" y="0"/>
          <a:ext cx="0" cy="0"/>
          <a:chOff x="0" y="0"/>
          <a:chExt cx="0" cy="0"/>
        </a:xfrm>
      </p:grpSpPr>
      <p:sp>
        <p:nvSpPr>
          <p:cNvPr id="4" name="Rectangle 3"/>
          <p:cNvSpPr/>
          <p:nvPr/>
        </p:nvSpPr>
        <p:spPr bwMode="auto">
          <a:xfrm>
            <a:off x="0" y="1054100"/>
            <a:ext cx="9144000" cy="5803900"/>
          </a:xfrm>
          <a:prstGeom prst="rect">
            <a:avLst/>
          </a:prstGeom>
          <a:solidFill>
            <a:schemeClr val="bg1"/>
          </a:solidFill>
          <a:ln w="9525" cap="flat" cmpd="sng" algn="ctr">
            <a:noFill/>
            <a:prstDash val="solid"/>
            <a:round/>
            <a:headEnd type="none" w="med" len="med"/>
            <a:tailEnd type="none" w="med" len="med"/>
          </a:ln>
          <a:effectLst/>
        </p:spPr>
        <p:txBody>
          <a:bodyPr/>
          <a:lstStyle/>
          <a:p>
            <a:pPr>
              <a:defRPr/>
            </a:pPr>
            <a:endParaRPr lang="en-GB">
              <a:latin typeface="Verdana" charset="0"/>
              <a:cs typeface="Times New Roman" pitchFamily="26" charset="0"/>
            </a:endParaRPr>
          </a:p>
        </p:txBody>
      </p:sp>
      <p:sp>
        <p:nvSpPr>
          <p:cNvPr id="7" name="TextBox 6"/>
          <p:cNvSpPr txBox="1"/>
          <p:nvPr/>
        </p:nvSpPr>
        <p:spPr>
          <a:xfrm>
            <a:off x="630238" y="6524625"/>
            <a:ext cx="3286125" cy="153988"/>
          </a:xfrm>
          <a:prstGeom prst="rect">
            <a:avLst/>
          </a:prstGeom>
          <a:noFill/>
        </p:spPr>
        <p:txBody>
          <a:bodyPr lIns="0" tIns="0" rIns="0" bIns="0">
            <a:spAutoFit/>
          </a:bodyPr>
          <a:lstStyle/>
          <a:p>
            <a:pPr>
              <a:defRPr/>
            </a:pPr>
            <a:r>
              <a:rPr lang="en-GB" sz="1000" i="0" dirty="0">
                <a:solidFill>
                  <a:srgbClr val="040404"/>
                </a:solidFill>
                <a:latin typeface="+mj-lt"/>
                <a:cs typeface="Times New Roman" pitchFamily="26" charset="0"/>
              </a:rPr>
              <a:t>www.imperial.ac.uk/business-school</a:t>
            </a:r>
          </a:p>
        </p:txBody>
      </p:sp>
      <p:sp>
        <p:nvSpPr>
          <p:cNvPr id="5" name="Title 1"/>
          <p:cNvSpPr>
            <a:spLocks noGrp="1"/>
          </p:cNvSpPr>
          <p:nvPr>
            <p:ph type="title"/>
          </p:nvPr>
        </p:nvSpPr>
        <p:spPr>
          <a:xfrm>
            <a:off x="617538" y="500042"/>
            <a:ext cx="7899400" cy="450850"/>
          </a:xfrm>
        </p:spPr>
        <p:txBody>
          <a:bodyPr/>
          <a:lstStyle>
            <a:lvl1pPr>
              <a:defRPr>
                <a:solidFill>
                  <a:srgbClr val="040404"/>
                </a:solidFill>
              </a:defRPr>
            </a:lvl1pPr>
          </a:lstStyle>
          <a:p>
            <a:r>
              <a:rPr lang="en-US" smtClean="0"/>
              <a:t>Click to edit Master title style</a:t>
            </a:r>
            <a:endParaRPr lang="en-GB" dirty="0"/>
          </a:p>
        </p:txBody>
      </p:sp>
      <p:sp>
        <p:nvSpPr>
          <p:cNvPr id="6" name="Content Placeholder 2"/>
          <p:cNvSpPr>
            <a:spLocks noGrp="1"/>
          </p:cNvSpPr>
          <p:nvPr>
            <p:ph idx="1"/>
          </p:nvPr>
        </p:nvSpPr>
        <p:spPr>
          <a:xfrm>
            <a:off x="617538" y="1185842"/>
            <a:ext cx="7899400" cy="5100678"/>
          </a:xfrm>
        </p:spPr>
        <p:txBody>
          <a:bodyPr/>
          <a:lstStyle>
            <a:lvl1pPr>
              <a:defRPr sz="2300" baseline="0"/>
            </a:lvl1pPr>
            <a:lvl2pPr>
              <a:defRPr sz="2200"/>
            </a:lvl2pPr>
            <a:lvl3pPr>
              <a:defRPr sz="22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8" name="Footer Placeholder 2"/>
          <p:cNvSpPr>
            <a:spLocks noGrp="1"/>
          </p:cNvSpPr>
          <p:nvPr>
            <p:ph type="ftr" sz="quarter" idx="10"/>
          </p:nvPr>
        </p:nvSpPr>
        <p:spPr/>
        <p:txBody>
          <a:bodyPr/>
          <a:lstStyle>
            <a:lvl1pPr>
              <a:defRPr/>
            </a:lvl1pPr>
          </a:lstStyle>
          <a:p>
            <a:pPr>
              <a:defRPr/>
            </a:pPr>
            <a:r>
              <a:rPr lang="en-GB"/>
              <a:t>© Imperial College Business School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7"/>
          <p:cNvSpPr>
            <a:spLocks noGrp="1"/>
          </p:cNvSpPr>
          <p:nvPr>
            <p:ph type="ftr" sz="quarter" idx="10"/>
          </p:nvPr>
        </p:nvSpPr>
        <p:spPr/>
        <p:txBody>
          <a:bodyPr/>
          <a:lstStyle>
            <a:lvl1pPr>
              <a:defRPr/>
            </a:lvl1pPr>
          </a:lstStyle>
          <a:p>
            <a:pPr>
              <a:defRPr/>
            </a:pPr>
            <a:r>
              <a:rPr lang="en-GB"/>
              <a:t>© Imperial College Business School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6"/>
          <p:cNvSpPr>
            <a:spLocks noGrp="1" noChangeArrowheads="1"/>
          </p:cNvSpPr>
          <p:nvPr>
            <p:ph type="body" idx="1"/>
          </p:nvPr>
        </p:nvSpPr>
        <p:spPr bwMode="auto">
          <a:xfrm>
            <a:off x="617538" y="1981200"/>
            <a:ext cx="7899400" cy="42291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 </a:t>
            </a:r>
            <a:r>
              <a:rPr lang="da-DK" smtClean="0"/>
              <a:t>(Arial 23pt)</a:t>
            </a:r>
            <a:endParaRPr lang="en-US" smtClean="0"/>
          </a:p>
          <a:p>
            <a:pPr lvl="1"/>
            <a:r>
              <a:rPr lang="en-US" smtClean="0"/>
              <a:t>Second level (Arial 22pt)</a:t>
            </a:r>
          </a:p>
          <a:p>
            <a:pPr lvl="2"/>
            <a:r>
              <a:rPr lang="en-US" smtClean="0"/>
              <a:t>Third level (Arial 22pt)</a:t>
            </a:r>
          </a:p>
          <a:p>
            <a:pPr lvl="3"/>
            <a:r>
              <a:rPr lang="en-US" smtClean="0"/>
              <a:t>Fourth level (Arial 20pt)</a:t>
            </a:r>
          </a:p>
          <a:p>
            <a:pPr lvl="4"/>
            <a:r>
              <a:rPr lang="en-US" smtClean="0"/>
              <a:t>Fifth level (Arial 20pt)</a:t>
            </a:r>
            <a:endParaRPr lang="da-DK" smtClean="0"/>
          </a:p>
        </p:txBody>
      </p:sp>
      <p:sp>
        <p:nvSpPr>
          <p:cNvPr id="66563" name="Rectangle 3"/>
          <p:cNvSpPr>
            <a:spLocks noChangeArrowheads="1"/>
          </p:cNvSpPr>
          <p:nvPr/>
        </p:nvSpPr>
        <p:spPr bwMode="auto">
          <a:xfrm>
            <a:off x="0" y="1303338"/>
            <a:ext cx="9144000" cy="439737"/>
          </a:xfrm>
          <a:prstGeom prst="rect">
            <a:avLst/>
          </a:prstGeom>
          <a:solidFill>
            <a:srgbClr val="999999"/>
          </a:solidFill>
          <a:ln w="9525">
            <a:noFill/>
            <a:miter lim="800000"/>
            <a:headEnd/>
            <a:tailEnd/>
          </a:ln>
          <a:effectLst/>
        </p:spPr>
        <p:txBody>
          <a:bodyPr wrap="none" anchor="ctr"/>
          <a:lstStyle/>
          <a:p>
            <a:pPr algn="ctr">
              <a:defRPr/>
            </a:pPr>
            <a:endParaRPr lang="en-US">
              <a:latin typeface="Verdana" charset="0"/>
              <a:cs typeface="Times New Roman" pitchFamily="26" charset="0"/>
            </a:endParaRPr>
          </a:p>
        </p:txBody>
      </p:sp>
      <p:sp>
        <p:nvSpPr>
          <p:cNvPr id="1028" name="Rectangle 25"/>
          <p:cNvSpPr>
            <a:spLocks noGrp="1" noChangeArrowheads="1"/>
          </p:cNvSpPr>
          <p:nvPr>
            <p:ph type="title"/>
          </p:nvPr>
        </p:nvSpPr>
        <p:spPr bwMode="auto">
          <a:xfrm>
            <a:off x="617538" y="1295400"/>
            <a:ext cx="7899400" cy="45085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US" smtClean="0"/>
              <a:t>Click to edit Master title style</a:t>
            </a:r>
            <a:endParaRPr lang="da-DK" smtClean="0"/>
          </a:p>
        </p:txBody>
      </p:sp>
      <p:pic>
        <p:nvPicPr>
          <p:cNvPr id="1029" name="Picture 5"/>
          <p:cNvPicPr>
            <a:picLocks noChangeAspect="1" noChangeArrowheads="1"/>
          </p:cNvPicPr>
          <p:nvPr/>
        </p:nvPicPr>
        <p:blipFill>
          <a:blip r:embed="rId13" cstate="print"/>
          <a:srcRect/>
          <a:stretch>
            <a:fillRect/>
          </a:stretch>
        </p:blipFill>
        <p:spPr bwMode="auto">
          <a:xfrm>
            <a:off x="544513" y="295275"/>
            <a:ext cx="1452562" cy="711200"/>
          </a:xfrm>
          <a:prstGeom prst="rect">
            <a:avLst/>
          </a:prstGeom>
          <a:noFill/>
          <a:ln w="9525">
            <a:noFill/>
            <a:miter lim="800000"/>
            <a:headEnd/>
            <a:tailEnd/>
          </a:ln>
        </p:spPr>
      </p:pic>
      <p:sp>
        <p:nvSpPr>
          <p:cNvPr id="66566" name="Rectangle 6"/>
          <p:cNvSpPr>
            <a:spLocks noChangeArrowheads="1"/>
          </p:cNvSpPr>
          <p:nvPr/>
        </p:nvSpPr>
        <p:spPr bwMode="auto">
          <a:xfrm>
            <a:off x="0" y="1303338"/>
            <a:ext cx="9144000" cy="439737"/>
          </a:xfrm>
          <a:prstGeom prst="rect">
            <a:avLst/>
          </a:prstGeom>
          <a:solidFill>
            <a:srgbClr val="999999"/>
          </a:solidFill>
          <a:ln w="9525">
            <a:noFill/>
            <a:miter lim="800000"/>
            <a:headEnd/>
            <a:tailEnd/>
          </a:ln>
          <a:effectLst/>
        </p:spPr>
        <p:txBody>
          <a:bodyPr wrap="none" anchor="ctr"/>
          <a:lstStyle/>
          <a:p>
            <a:pPr algn="ctr">
              <a:defRPr/>
            </a:pPr>
            <a:endParaRPr lang="en-US">
              <a:latin typeface="Verdana" charset="0"/>
              <a:cs typeface="Times New Roman" pitchFamily="26" charset="0"/>
            </a:endParaRPr>
          </a:p>
        </p:txBody>
      </p:sp>
      <p:pic>
        <p:nvPicPr>
          <p:cNvPr id="1031" name="Picture 7"/>
          <p:cNvPicPr>
            <a:picLocks noChangeAspect="1" noChangeArrowheads="1"/>
          </p:cNvPicPr>
          <p:nvPr/>
        </p:nvPicPr>
        <p:blipFill>
          <a:blip r:embed="rId13" cstate="print"/>
          <a:srcRect/>
          <a:stretch>
            <a:fillRect/>
          </a:stretch>
        </p:blipFill>
        <p:spPr bwMode="auto">
          <a:xfrm>
            <a:off x="544513" y="295275"/>
            <a:ext cx="1452562" cy="711200"/>
          </a:xfrm>
          <a:prstGeom prst="rect">
            <a:avLst/>
          </a:prstGeom>
          <a:noFill/>
          <a:ln w="9525">
            <a:noFill/>
            <a:miter lim="800000"/>
            <a:headEnd/>
            <a:tailEnd/>
          </a:ln>
        </p:spPr>
      </p:pic>
      <p:sp>
        <p:nvSpPr>
          <p:cNvPr id="8" name="Footer Placeholder 7"/>
          <p:cNvSpPr>
            <a:spLocks noGrp="1"/>
          </p:cNvSpPr>
          <p:nvPr>
            <p:ph type="ftr" sz="quarter" idx="3"/>
          </p:nvPr>
        </p:nvSpPr>
        <p:spPr>
          <a:xfrm>
            <a:off x="571500" y="6500813"/>
            <a:ext cx="8001000" cy="220662"/>
          </a:xfrm>
          <a:prstGeom prst="rect">
            <a:avLst/>
          </a:prstGeom>
        </p:spPr>
        <p:txBody>
          <a:bodyPr vert="horz" lIns="0" tIns="45720" rIns="0" bIns="45720" rtlCol="0" anchor="ctr"/>
          <a:lstStyle>
            <a:lvl1pPr algn="r">
              <a:defRPr sz="700" i="0">
                <a:solidFill>
                  <a:schemeClr val="tx1">
                    <a:lumMod val="50000"/>
                  </a:schemeClr>
                </a:solidFill>
                <a:latin typeface="+mj-lt"/>
                <a:cs typeface="Times New Roman" pitchFamily="26" charset="0"/>
              </a:defRPr>
            </a:lvl1pPr>
          </a:lstStyle>
          <a:p>
            <a:pPr>
              <a:defRPr/>
            </a:pPr>
            <a:r>
              <a:rPr lang="en-GB"/>
              <a:t>© Imperial College Business School</a:t>
            </a:r>
          </a:p>
        </p:txBody>
      </p:sp>
    </p:spTree>
  </p:cSld>
  <p:clrMap bg1="lt1" tx1="dk1" bg2="lt2" tx2="dk2" accent1="accent1" accent2="accent2" accent3="accent3" accent4="accent4" accent5="accent5" accent6="accent6" hlink="hlink" folHlink="folHlink"/>
  <p:sldLayoutIdLst>
    <p:sldLayoutId id="2147483673" r:id="rId1"/>
    <p:sldLayoutId id="2147483667" r:id="rId2"/>
    <p:sldLayoutId id="2147483668" r:id="rId3"/>
    <p:sldLayoutId id="2147483669" r:id="rId4"/>
    <p:sldLayoutId id="2147483670" r:id="rId5"/>
    <p:sldLayoutId id="2147483671" r:id="rId6"/>
    <p:sldLayoutId id="2147483674" r:id="rId7"/>
    <p:sldLayoutId id="2147483675" r:id="rId8"/>
    <p:sldLayoutId id="2147483672" r:id="rId9"/>
    <p:sldLayoutId id="2147483676" r:id="rId10"/>
    <p:sldLayoutId id="2147483677" r:id="rId11"/>
  </p:sldLayoutIdLst>
  <p:hf sldNum="0" hdr="0" dt="0"/>
  <p:txStyles>
    <p:titleStyle>
      <a:lvl1pPr algn="l" rtl="0" eaLnBrk="0" fontAlgn="base" hangingPunct="0">
        <a:spcBef>
          <a:spcPct val="0"/>
        </a:spcBef>
        <a:spcAft>
          <a:spcPct val="0"/>
        </a:spcAft>
        <a:defRPr sz="2400" b="1">
          <a:solidFill>
            <a:srgbClr val="FFFFFF"/>
          </a:solidFill>
          <a:latin typeface="+mj-lt"/>
          <a:ea typeface="+mj-ea"/>
          <a:cs typeface="+mj-cs"/>
        </a:defRPr>
      </a:lvl1pPr>
      <a:lvl2pPr algn="l" rtl="0" eaLnBrk="0" fontAlgn="base" hangingPunct="0">
        <a:spcBef>
          <a:spcPct val="0"/>
        </a:spcBef>
        <a:spcAft>
          <a:spcPct val="0"/>
        </a:spcAft>
        <a:defRPr sz="2400" b="1">
          <a:solidFill>
            <a:srgbClr val="FFFFFF"/>
          </a:solidFill>
          <a:latin typeface="Arial" charset="0"/>
        </a:defRPr>
      </a:lvl2pPr>
      <a:lvl3pPr algn="l" rtl="0" eaLnBrk="0" fontAlgn="base" hangingPunct="0">
        <a:spcBef>
          <a:spcPct val="0"/>
        </a:spcBef>
        <a:spcAft>
          <a:spcPct val="0"/>
        </a:spcAft>
        <a:defRPr sz="2400" b="1">
          <a:solidFill>
            <a:srgbClr val="FFFFFF"/>
          </a:solidFill>
          <a:latin typeface="Arial" charset="0"/>
        </a:defRPr>
      </a:lvl3pPr>
      <a:lvl4pPr algn="l" rtl="0" eaLnBrk="0" fontAlgn="base" hangingPunct="0">
        <a:spcBef>
          <a:spcPct val="0"/>
        </a:spcBef>
        <a:spcAft>
          <a:spcPct val="0"/>
        </a:spcAft>
        <a:defRPr sz="2400" b="1">
          <a:solidFill>
            <a:srgbClr val="FFFFFF"/>
          </a:solidFill>
          <a:latin typeface="Arial" charset="0"/>
        </a:defRPr>
      </a:lvl4pPr>
      <a:lvl5pPr algn="l" rtl="0" eaLnBrk="0" fontAlgn="base" hangingPunct="0">
        <a:spcBef>
          <a:spcPct val="0"/>
        </a:spcBef>
        <a:spcAft>
          <a:spcPct val="0"/>
        </a:spcAft>
        <a:defRPr sz="2400" b="1">
          <a:solidFill>
            <a:srgbClr val="FFFFFF"/>
          </a:solidFill>
          <a:latin typeface="Arial" charset="0"/>
        </a:defRPr>
      </a:lvl5pPr>
      <a:lvl6pPr marL="457200" algn="l" rtl="0" eaLnBrk="1" fontAlgn="base" hangingPunct="1">
        <a:spcBef>
          <a:spcPct val="0"/>
        </a:spcBef>
        <a:spcAft>
          <a:spcPct val="0"/>
        </a:spcAft>
        <a:defRPr sz="2400" b="1">
          <a:solidFill>
            <a:srgbClr val="FFFFFF"/>
          </a:solidFill>
          <a:latin typeface="Arial" charset="0"/>
        </a:defRPr>
      </a:lvl6pPr>
      <a:lvl7pPr marL="914400" algn="l" rtl="0" eaLnBrk="1" fontAlgn="base" hangingPunct="1">
        <a:spcBef>
          <a:spcPct val="0"/>
        </a:spcBef>
        <a:spcAft>
          <a:spcPct val="0"/>
        </a:spcAft>
        <a:defRPr sz="2400" b="1">
          <a:solidFill>
            <a:srgbClr val="FFFFFF"/>
          </a:solidFill>
          <a:latin typeface="Arial" charset="0"/>
        </a:defRPr>
      </a:lvl7pPr>
      <a:lvl8pPr marL="1371600" algn="l" rtl="0" eaLnBrk="1" fontAlgn="base" hangingPunct="1">
        <a:spcBef>
          <a:spcPct val="0"/>
        </a:spcBef>
        <a:spcAft>
          <a:spcPct val="0"/>
        </a:spcAft>
        <a:defRPr sz="2400" b="1">
          <a:solidFill>
            <a:srgbClr val="FFFFFF"/>
          </a:solidFill>
          <a:latin typeface="Arial" charset="0"/>
        </a:defRPr>
      </a:lvl8pPr>
      <a:lvl9pPr marL="1828800" algn="l" rtl="0" eaLnBrk="1" fontAlgn="base" hangingPunct="1">
        <a:spcBef>
          <a:spcPct val="0"/>
        </a:spcBef>
        <a:spcAft>
          <a:spcPct val="0"/>
        </a:spcAft>
        <a:defRPr sz="2400" b="1">
          <a:solidFill>
            <a:srgbClr val="FFFFFF"/>
          </a:solidFill>
          <a:latin typeface="Arial" charset="0"/>
        </a:defRPr>
      </a:lvl9pPr>
    </p:titleStyle>
    <p:bodyStyle>
      <a:lvl1pPr marL="342900" indent="-342900" algn="l" rtl="0" eaLnBrk="0" fontAlgn="base" hangingPunct="0">
        <a:spcBef>
          <a:spcPct val="20000"/>
        </a:spcBef>
        <a:spcAft>
          <a:spcPct val="0"/>
        </a:spcAft>
        <a:buFont typeface="Times" pitchFamily="18" charset="0"/>
        <a:buChar char="•"/>
        <a:defRPr sz="2300">
          <a:solidFill>
            <a:srgbClr val="4B4F55"/>
          </a:solidFill>
          <a:latin typeface="+mn-lt"/>
          <a:ea typeface="+mn-ea"/>
          <a:cs typeface="+mn-cs"/>
        </a:defRPr>
      </a:lvl1pPr>
      <a:lvl2pPr marL="571500" indent="-190500" algn="l" rtl="0" eaLnBrk="0" fontAlgn="base" hangingPunct="0">
        <a:spcBef>
          <a:spcPct val="20000"/>
        </a:spcBef>
        <a:spcAft>
          <a:spcPct val="0"/>
        </a:spcAft>
        <a:buChar char="•"/>
        <a:defRPr sz="2200">
          <a:solidFill>
            <a:srgbClr val="4B4F55"/>
          </a:solidFill>
          <a:latin typeface="+mn-lt"/>
        </a:defRPr>
      </a:lvl2pPr>
      <a:lvl3pPr marL="952500" indent="-190500" algn="l" rtl="0" eaLnBrk="0" fontAlgn="base" hangingPunct="0">
        <a:spcBef>
          <a:spcPct val="20000"/>
        </a:spcBef>
        <a:spcAft>
          <a:spcPct val="0"/>
        </a:spcAft>
        <a:buFont typeface="Times" pitchFamily="18" charset="0"/>
        <a:buChar char="•"/>
        <a:defRPr sz="2200">
          <a:solidFill>
            <a:srgbClr val="4B4F55"/>
          </a:solidFill>
          <a:latin typeface="+mn-lt"/>
        </a:defRPr>
      </a:lvl3pPr>
      <a:lvl4pPr marL="1333500" indent="-190500" algn="l" rtl="0" eaLnBrk="0" fontAlgn="base" hangingPunct="0">
        <a:spcBef>
          <a:spcPct val="20000"/>
        </a:spcBef>
        <a:spcAft>
          <a:spcPct val="0"/>
        </a:spcAft>
        <a:buFont typeface="Times" pitchFamily="18" charset="0"/>
        <a:buChar char="•"/>
        <a:defRPr sz="2000">
          <a:solidFill>
            <a:srgbClr val="4B4F55"/>
          </a:solidFill>
          <a:latin typeface="+mn-lt"/>
        </a:defRPr>
      </a:lvl4pPr>
      <a:lvl5pPr marL="1727200" indent="-203200" algn="l" rtl="0" eaLnBrk="0" fontAlgn="base" hangingPunct="0">
        <a:spcBef>
          <a:spcPct val="20000"/>
        </a:spcBef>
        <a:spcAft>
          <a:spcPct val="0"/>
        </a:spcAft>
        <a:buFont typeface="Times" pitchFamily="18" charset="0"/>
        <a:buChar char="•"/>
        <a:defRPr sz="2000">
          <a:solidFill>
            <a:srgbClr val="4B4F55"/>
          </a:solidFill>
          <a:latin typeface="+mn-lt"/>
        </a:defRPr>
      </a:lvl5pPr>
      <a:lvl6pPr marL="2184400" indent="-203200" algn="l" rtl="0" eaLnBrk="1" fontAlgn="base" hangingPunct="1">
        <a:spcBef>
          <a:spcPct val="20000"/>
        </a:spcBef>
        <a:spcAft>
          <a:spcPct val="0"/>
        </a:spcAft>
        <a:buFont typeface="Times"/>
        <a:buChar char="•"/>
        <a:defRPr sz="1400">
          <a:solidFill>
            <a:srgbClr val="4B4F55"/>
          </a:solidFill>
          <a:latin typeface="+mn-lt"/>
        </a:defRPr>
      </a:lvl6pPr>
      <a:lvl7pPr marL="2641600" indent="-203200" algn="l" rtl="0" eaLnBrk="1" fontAlgn="base" hangingPunct="1">
        <a:spcBef>
          <a:spcPct val="20000"/>
        </a:spcBef>
        <a:spcAft>
          <a:spcPct val="0"/>
        </a:spcAft>
        <a:buFont typeface="Times"/>
        <a:buChar char="•"/>
        <a:defRPr sz="1400">
          <a:solidFill>
            <a:srgbClr val="4B4F55"/>
          </a:solidFill>
          <a:latin typeface="+mn-lt"/>
        </a:defRPr>
      </a:lvl7pPr>
      <a:lvl8pPr marL="3098800" indent="-203200" algn="l" rtl="0" eaLnBrk="1" fontAlgn="base" hangingPunct="1">
        <a:spcBef>
          <a:spcPct val="20000"/>
        </a:spcBef>
        <a:spcAft>
          <a:spcPct val="0"/>
        </a:spcAft>
        <a:buFont typeface="Times"/>
        <a:buChar char="•"/>
        <a:defRPr sz="1400">
          <a:solidFill>
            <a:srgbClr val="4B4F55"/>
          </a:solidFill>
          <a:latin typeface="+mn-lt"/>
        </a:defRPr>
      </a:lvl8pPr>
      <a:lvl9pPr marL="3556000" indent="-203200" algn="l" rtl="0" eaLnBrk="1" fontAlgn="base" hangingPunct="1">
        <a:spcBef>
          <a:spcPct val="20000"/>
        </a:spcBef>
        <a:spcAft>
          <a:spcPct val="0"/>
        </a:spcAft>
        <a:buFont typeface="Times"/>
        <a:buChar char="•"/>
        <a:defRPr sz="1400">
          <a:solidFill>
            <a:srgbClr val="4B4F55"/>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9.xml"/><Relationship Id="rId1" Type="http://schemas.openxmlformats.org/officeDocument/2006/relationships/vmlDrawing" Target="../drawings/vmlDrawing1.vml"/><Relationship Id="rId5" Type="http://schemas.openxmlformats.org/officeDocument/2006/relationships/image" Target="../media/image7.emf"/><Relationship Id="rId4" Type="http://schemas.openxmlformats.org/officeDocument/2006/relationships/oleObject" Target="../embeddings/Microsoft_Word_97_-_2003_Document1.doc"/></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6.xml"/><Relationship Id="rId1" Type="http://schemas.openxmlformats.org/officeDocument/2006/relationships/slideLayout" Target="../slideLayouts/slideLayout5.xml"/><Relationship Id="rId4" Type="http://schemas.openxmlformats.org/officeDocument/2006/relationships/image" Target="../media/image10.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www.ncbi.nlm.nih.gov/pubmed/19038869" TargetMode="External"/><Relationship Id="rId3" Type="http://schemas.openxmlformats.org/officeDocument/2006/relationships/hyperlink" Target="http://en.wikipedia.org/wiki/Health_Affairs" TargetMode="External"/><Relationship Id="rId7" Type="http://schemas.openxmlformats.org/officeDocument/2006/relationships/hyperlink" Target="http://en.wikipedia.org/wiki/PubMed_Identifier" TargetMode="External"/><Relationship Id="rId2" Type="http://schemas.openxmlformats.org/officeDocument/2006/relationships/hyperlink" Target="http://content.healthaffairs.org/cgi/reprint/27/3/771?ijkey=DsTX9syExLZLc&amp;keytype=ref&amp;siteid=healthaff" TargetMode="External"/><Relationship Id="rId1" Type="http://schemas.openxmlformats.org/officeDocument/2006/relationships/slideLayout" Target="../slideLayouts/slideLayout2.xml"/><Relationship Id="rId6" Type="http://schemas.openxmlformats.org/officeDocument/2006/relationships/hyperlink" Target="http://dx.doi.org/10.1215/03616878-2008-033" TargetMode="External"/><Relationship Id="rId5" Type="http://schemas.openxmlformats.org/officeDocument/2006/relationships/hyperlink" Target="http://en.wikipedia.org/wiki/Digital_object_identifier" TargetMode="External"/><Relationship Id="rId4" Type="http://schemas.openxmlformats.org/officeDocument/2006/relationships/hyperlink" Target="http://jhppl.dukejournals.org/cgi/content/abstract/33/6/1031"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1.xml"/><Relationship Id="rId5" Type="http://schemas.openxmlformats.org/officeDocument/2006/relationships/hyperlink" Target="http://onlinelibrary.wiley.com/doi/10.1002/hec.3338/full#hec3338-fig-0008" TargetMode="Externa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4" descr="Main_entrance_and_Tanaka_(3) copy.jpg"/>
          <p:cNvPicPr>
            <a:picLocks noChangeAspect="1"/>
          </p:cNvPicPr>
          <p:nvPr/>
        </p:nvPicPr>
        <p:blipFill>
          <a:blip r:embed="rId3" cstate="print"/>
          <a:srcRect/>
          <a:stretch>
            <a:fillRect/>
          </a:stretch>
        </p:blipFill>
        <p:spPr bwMode="auto">
          <a:xfrm>
            <a:off x="0" y="1746250"/>
            <a:ext cx="9144000" cy="5111750"/>
          </a:xfrm>
          <a:prstGeom prst="rect">
            <a:avLst/>
          </a:prstGeom>
          <a:noFill/>
          <a:ln w="9525">
            <a:noFill/>
            <a:miter lim="800000"/>
            <a:headEnd/>
            <a:tailEnd/>
          </a:ln>
        </p:spPr>
      </p:pic>
      <p:sp>
        <p:nvSpPr>
          <p:cNvPr id="13314" name="Subtitle 1"/>
          <p:cNvSpPr>
            <a:spLocks noGrp="1"/>
          </p:cNvSpPr>
          <p:nvPr>
            <p:ph type="subTitle" idx="1"/>
          </p:nvPr>
        </p:nvSpPr>
        <p:spPr>
          <a:xfrm>
            <a:off x="617538" y="4786313"/>
            <a:ext cx="3382962" cy="1262062"/>
          </a:xfrm>
        </p:spPr>
        <p:txBody>
          <a:bodyPr/>
          <a:lstStyle/>
          <a:p>
            <a:endParaRPr lang="en-GB" smtClean="0"/>
          </a:p>
        </p:txBody>
      </p:sp>
      <p:sp useBgFill="1">
        <p:nvSpPr>
          <p:cNvPr id="13315" name="Title 2"/>
          <p:cNvSpPr>
            <a:spLocks noGrp="1"/>
          </p:cNvSpPr>
          <p:nvPr>
            <p:ph type="title"/>
          </p:nvPr>
        </p:nvSpPr>
        <p:spPr>
          <a:xfrm>
            <a:off x="539552" y="1484784"/>
            <a:ext cx="8352928" cy="60896"/>
          </a:xfrm>
        </p:spPr>
        <p:txBody>
          <a:bodyPr/>
          <a:lstStyle/>
          <a:p>
            <a:pPr algn="ctr" eaLnBrk="1" hangingPunct="1"/>
            <a:r>
              <a:rPr lang="en-GB" dirty="0" smtClean="0">
                <a:solidFill>
                  <a:srgbClr val="C00000"/>
                </a:solidFill>
              </a:rPr>
              <a:t/>
            </a:r>
            <a:br>
              <a:rPr lang="en-GB" dirty="0" smtClean="0">
                <a:solidFill>
                  <a:srgbClr val="C00000"/>
                </a:solidFill>
              </a:rPr>
            </a:br>
            <a:r>
              <a:rPr lang="en-GB" sz="3600" dirty="0"/>
              <a:t>Competition: A means of improving healthcare productivity in the UK?</a:t>
            </a:r>
            <a:r>
              <a:rPr lang="en-GB" sz="2300" dirty="0" smtClean="0"/>
              <a:t> </a:t>
            </a:r>
            <a:br>
              <a:rPr lang="en-GB" sz="2300" dirty="0" smtClean="0"/>
            </a:br>
            <a:r>
              <a:rPr lang="en-GB" sz="2300" dirty="0"/>
              <a:t/>
            </a:r>
            <a:br>
              <a:rPr lang="en-GB" sz="2300" dirty="0"/>
            </a:br>
            <a:r>
              <a:rPr lang="en-GB" sz="2400" dirty="0" smtClean="0"/>
              <a:t>Carol Propper</a:t>
            </a:r>
            <a:r>
              <a:rPr lang="en-GB" sz="2400" i="1" dirty="0" smtClean="0"/>
              <a:t/>
            </a:r>
            <a:br>
              <a:rPr lang="en-GB" sz="2400" i="1" dirty="0" smtClean="0"/>
            </a:br>
            <a:r>
              <a:rPr lang="en-GB" sz="2400" b="0" i="1" dirty="0" smtClean="0"/>
              <a:t>Imperial College London</a:t>
            </a:r>
            <a:br>
              <a:rPr lang="en-GB" sz="2400" b="0" i="1" dirty="0" smtClean="0"/>
            </a:br>
            <a:r>
              <a:rPr lang="en-GB" sz="2400" b="0" dirty="0" smtClean="0"/>
              <a:t>May 2016</a:t>
            </a:r>
            <a:br>
              <a:rPr lang="en-GB" sz="2400" b="0" dirty="0" smtClean="0"/>
            </a:br>
            <a:r>
              <a:rPr lang="en-GB" sz="2400" b="0" dirty="0" smtClean="0"/>
              <a:t>Brookings Institute</a:t>
            </a:r>
            <a:endParaRPr lang="en-GB" sz="2300" b="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dirty="0" err="1" smtClean="0"/>
              <a:t>Behaviour</a:t>
            </a:r>
            <a:r>
              <a:rPr lang="en-US" dirty="0" smtClean="0"/>
              <a:t> and market structure: choice</a:t>
            </a:r>
          </a:p>
        </p:txBody>
      </p:sp>
      <p:sp>
        <p:nvSpPr>
          <p:cNvPr id="19458" name="Content Placeholder 2"/>
          <p:cNvSpPr>
            <a:spLocks noGrp="1"/>
          </p:cNvSpPr>
          <p:nvPr>
            <p:ph idx="1"/>
          </p:nvPr>
        </p:nvSpPr>
        <p:spPr>
          <a:xfrm>
            <a:off x="617538" y="1981200"/>
            <a:ext cx="8240712" cy="4448175"/>
          </a:xfrm>
        </p:spPr>
        <p:txBody>
          <a:bodyPr/>
          <a:lstStyle/>
          <a:p>
            <a:pPr>
              <a:lnSpc>
                <a:spcPct val="90000"/>
              </a:lnSpc>
            </a:pPr>
            <a:r>
              <a:rPr lang="en-US" sz="2800" dirty="0" smtClean="0"/>
              <a:t>Patient knowledge of choice</a:t>
            </a:r>
          </a:p>
          <a:p>
            <a:pPr lvl="1">
              <a:lnSpc>
                <a:spcPct val="90000"/>
              </a:lnSpc>
            </a:pPr>
            <a:r>
              <a:rPr lang="en-US" sz="2400" dirty="0" smtClean="0"/>
              <a:t>Around 50% of patients recalled being offered choice within two years of the reform but also a view from some GPs that their patients did not want (or need) choice</a:t>
            </a:r>
          </a:p>
          <a:p>
            <a:pPr>
              <a:lnSpc>
                <a:spcPct val="90000"/>
              </a:lnSpc>
            </a:pPr>
            <a:r>
              <a:rPr lang="en-US" sz="2800" dirty="0" smtClean="0"/>
              <a:t>Increasing evidence that patients can choose on the basis of quality (as well as distance)</a:t>
            </a:r>
          </a:p>
          <a:p>
            <a:pPr lvl="1">
              <a:lnSpc>
                <a:spcPct val="90000"/>
              </a:lnSpc>
            </a:pPr>
            <a:r>
              <a:rPr lang="en-US" sz="2400" dirty="0" smtClean="0"/>
              <a:t>From choice of GPs; elective hip replacement surgery; heart surgery (CABG)</a:t>
            </a:r>
          </a:p>
          <a:p>
            <a:pPr lvl="1">
              <a:lnSpc>
                <a:spcPct val="90000"/>
              </a:lnSpc>
            </a:pPr>
            <a:r>
              <a:rPr lang="en-US" sz="2400" dirty="0"/>
              <a:t>B</a:t>
            </a:r>
            <a:r>
              <a:rPr lang="en-US" sz="2400" dirty="0" smtClean="0"/>
              <a:t>etter </a:t>
            </a:r>
            <a:r>
              <a:rPr lang="en-US" sz="2400" dirty="0"/>
              <a:t>hospitals attracted more patients </a:t>
            </a:r>
            <a:r>
              <a:rPr lang="en-US" sz="2400" dirty="0" smtClean="0"/>
              <a:t>post-reform (CABG surgery; hip replacements)</a:t>
            </a:r>
            <a:endParaRPr lang="en-US" sz="2400" dirty="0"/>
          </a:p>
          <a:p>
            <a:pPr marL="0" indent="0">
              <a:lnSpc>
                <a:spcPct val="90000"/>
              </a:lnSpc>
              <a:buNone/>
            </a:pPr>
            <a:endParaRPr lang="en-US" sz="2800" dirty="0" smtClean="0"/>
          </a:p>
          <a:p>
            <a:pPr marL="0" indent="0">
              <a:lnSpc>
                <a:spcPct val="90000"/>
              </a:lnSpc>
              <a:buNone/>
            </a:pPr>
            <a:endParaRPr lang="en-US" sz="2500" dirty="0" smtClean="0"/>
          </a:p>
          <a:p>
            <a:pPr>
              <a:lnSpc>
                <a:spcPct val="90000"/>
              </a:lnSpc>
              <a:buNone/>
            </a:pPr>
            <a:endParaRPr lang="en-US" sz="2400" dirty="0" smtClean="0"/>
          </a:p>
          <a:p>
            <a:pPr>
              <a:lnSpc>
                <a:spcPct val="90000"/>
              </a:lnSpc>
              <a:buNone/>
            </a:pPr>
            <a:endParaRPr lang="en-US" sz="2400" dirty="0" smtClean="0"/>
          </a:p>
          <a:p>
            <a:pPr>
              <a:lnSpc>
                <a:spcPct val="90000"/>
              </a:lnSpc>
              <a:buNone/>
            </a:pPr>
            <a:endParaRPr lang="en-US" sz="24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839" name="Rectangle 2"/>
          <p:cNvSpPr>
            <a:spLocks noGrp="1" noChangeArrowheads="1"/>
          </p:cNvSpPr>
          <p:nvPr>
            <p:ph type="title" idx="4294967295"/>
          </p:nvPr>
        </p:nvSpPr>
        <p:spPr/>
        <p:txBody>
          <a:bodyPr/>
          <a:lstStyle/>
          <a:p>
            <a:pPr eaLnBrk="1" hangingPunct="1"/>
            <a:r>
              <a:rPr lang="en-GB" dirty="0" smtClean="0"/>
              <a:t>Better hospitals attracted more patients</a:t>
            </a:r>
            <a:r>
              <a:rPr lang="en-US" dirty="0" smtClean="0"/>
              <a:t> (Gaynor et al)</a:t>
            </a:r>
          </a:p>
        </p:txBody>
      </p:sp>
      <p:sp>
        <p:nvSpPr>
          <p:cNvPr id="4" name="Footer Placeholder 3"/>
          <p:cNvSpPr txBox="1">
            <a:spLocks noGrp="1"/>
          </p:cNvSpPr>
          <p:nvPr/>
        </p:nvSpPr>
        <p:spPr>
          <a:xfrm>
            <a:off x="571500" y="6500813"/>
            <a:ext cx="8001000" cy="220662"/>
          </a:xfrm>
          <a:prstGeom prst="rect">
            <a:avLst/>
          </a:prstGeom>
          <a:noFill/>
        </p:spPr>
        <p:txBody>
          <a:bodyPr lIns="0" rIns="0" anchor="ctr"/>
          <a:lstStyle/>
          <a:p>
            <a:pPr algn="r">
              <a:defRPr/>
            </a:pPr>
            <a:r>
              <a:rPr lang="en-GB" sz="700" i="0">
                <a:ln w="0"/>
                <a:solidFill>
                  <a:schemeClr val="tx1"/>
                </a:solidFill>
                <a:effectLst>
                  <a:outerShdw blurRad="38100" dist="19050" dir="2700000" algn="tl" rotWithShape="0">
                    <a:schemeClr val="dk1">
                      <a:alpha val="40000"/>
                    </a:schemeClr>
                  </a:outerShdw>
                </a:effectLst>
                <a:latin typeface="+mj-lt"/>
                <a:cs typeface="Times New Roman" pitchFamily="26" charset="0"/>
              </a:rPr>
              <a:t>Imperial College Business School ©</a:t>
            </a:r>
          </a:p>
        </p:txBody>
      </p:sp>
      <p:graphicFrame>
        <p:nvGraphicFramePr>
          <p:cNvPr id="64838" name="Object 326"/>
          <p:cNvGraphicFramePr>
            <a:graphicFrameLocks noChangeAspect="1"/>
          </p:cNvGraphicFramePr>
          <p:nvPr>
            <p:extLst>
              <p:ext uri="{D42A27DB-BD31-4B8C-83A1-F6EECF244321}">
                <p14:modId xmlns:p14="http://schemas.microsoft.com/office/powerpoint/2010/main" val="8994804"/>
              </p:ext>
            </p:extLst>
          </p:nvPr>
        </p:nvGraphicFramePr>
        <p:xfrm>
          <a:off x="395288" y="1849438"/>
          <a:ext cx="8405812" cy="4747914"/>
        </p:xfrm>
        <a:graphic>
          <a:graphicData uri="http://schemas.openxmlformats.org/presentationml/2006/ole">
            <mc:AlternateContent xmlns:mc="http://schemas.openxmlformats.org/markup-compatibility/2006">
              <mc:Choice xmlns:v="urn:schemas-microsoft-com:vml" Requires="v">
                <p:oleObj spid="_x0000_s1065" name="Document" r:id="rId4" imgW="5417831" imgH="3176969" progId="Word.Document.8">
                  <p:embed/>
                </p:oleObj>
              </mc:Choice>
              <mc:Fallback>
                <p:oleObj name="Document" r:id="rId4" imgW="5417831" imgH="3176969" progId="Word.Document.8">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288" y="1849438"/>
                        <a:ext cx="8405812" cy="4747914"/>
                      </a:xfrm>
                      <a:prstGeom prst="rect">
                        <a:avLst/>
                      </a:prstGeom>
                      <a:noFill/>
                      <a:ln>
                        <a:noFill/>
                      </a:ln>
                      <a:effectLst/>
                      <a:extLst/>
                    </p:spPr>
                  </p:pic>
                </p:oleObj>
              </mc:Fallback>
            </mc:AlternateContent>
          </a:graphicData>
        </a:graphic>
      </p:graphicFrame>
      <p:sp>
        <p:nvSpPr>
          <p:cNvPr id="2" name="TextBox 1"/>
          <p:cNvSpPr txBox="1"/>
          <p:nvPr/>
        </p:nvSpPr>
        <p:spPr>
          <a:xfrm>
            <a:off x="395288" y="6597352"/>
            <a:ext cx="3412794" cy="246221"/>
          </a:xfrm>
          <a:prstGeom prst="rect">
            <a:avLst/>
          </a:prstGeom>
          <a:noFill/>
        </p:spPr>
        <p:txBody>
          <a:bodyPr wrap="none" lIns="0" tIns="0" rIns="0" bIns="0" rtlCol="0">
            <a:spAutoFit/>
          </a:bodyPr>
          <a:lstStyle/>
          <a:p>
            <a:r>
              <a:rPr lang="en-US" i="0" dirty="0" smtClean="0">
                <a:latin typeface="+mj-lt"/>
              </a:rPr>
              <a:t>Source: Gaynor et al Free to Choose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p:txBody>
          <a:bodyPr/>
          <a:lstStyle/>
          <a:p>
            <a:pPr eaLnBrk="1" hangingPunct="1"/>
            <a:r>
              <a:rPr lang="en-US" dirty="0" smtClean="0"/>
              <a:t>Change in market structure (actual provider HHI)</a:t>
            </a:r>
          </a:p>
        </p:txBody>
      </p:sp>
      <p:sp>
        <p:nvSpPr>
          <p:cNvPr id="4" name="Footer Placeholder 3"/>
          <p:cNvSpPr>
            <a:spLocks noGrp="1"/>
          </p:cNvSpPr>
          <p:nvPr>
            <p:ph type="ftr" sz="quarter" idx="10"/>
          </p:nvPr>
        </p:nvSpPr>
        <p:spPr/>
        <p:txBody>
          <a:bodyPr/>
          <a:lstStyle/>
          <a:p>
            <a:pPr>
              <a:defRPr/>
            </a:pPr>
            <a:r>
              <a:rPr lang="en-GB"/>
              <a:t>Imperial College Business School ©</a:t>
            </a:r>
          </a:p>
        </p:txBody>
      </p:sp>
      <p:pic>
        <p:nvPicPr>
          <p:cNvPr id="54275" name="Picture 5" descr="Kernel density estimates of HHI (2003 &amp; 2007) - actual patient flows"/>
          <p:cNvPicPr>
            <a:picLocks noChangeAspect="1" noChangeArrowheads="1"/>
          </p:cNvPicPr>
          <p:nvPr/>
        </p:nvPicPr>
        <p:blipFill>
          <a:blip r:embed="rId3" cstate="print"/>
          <a:srcRect/>
          <a:stretch>
            <a:fillRect/>
          </a:stretch>
        </p:blipFill>
        <p:spPr bwMode="auto">
          <a:xfrm>
            <a:off x="1403350" y="1860550"/>
            <a:ext cx="5761038" cy="46370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z="2800" dirty="0" smtClean="0"/>
              <a:t>The impact on quality and process</a:t>
            </a:r>
          </a:p>
        </p:txBody>
      </p:sp>
      <p:sp>
        <p:nvSpPr>
          <p:cNvPr id="19458" name="Content Placeholder 2"/>
          <p:cNvSpPr>
            <a:spLocks noGrp="1"/>
          </p:cNvSpPr>
          <p:nvPr>
            <p:ph idx="1"/>
          </p:nvPr>
        </p:nvSpPr>
        <p:spPr>
          <a:xfrm>
            <a:off x="617538" y="1981200"/>
            <a:ext cx="8240712" cy="4448175"/>
          </a:xfrm>
        </p:spPr>
        <p:txBody>
          <a:bodyPr/>
          <a:lstStyle/>
          <a:p>
            <a:pPr marL="228600" lvl="1" indent="0">
              <a:lnSpc>
                <a:spcPct val="90000"/>
              </a:lnSpc>
              <a:buNone/>
            </a:pPr>
            <a:r>
              <a:rPr lang="en-US" sz="2800" dirty="0" smtClean="0"/>
              <a:t>Quality</a:t>
            </a:r>
            <a:r>
              <a:rPr lang="en-US" sz="2800" dirty="0"/>
              <a:t> </a:t>
            </a:r>
            <a:r>
              <a:rPr lang="en-US" sz="2800" dirty="0" smtClean="0"/>
              <a:t>(most evidence)</a:t>
            </a:r>
            <a:endParaRPr lang="en-US" sz="2800" u="sng" dirty="0" smtClean="0"/>
          </a:p>
          <a:p>
            <a:pPr marL="228600" lvl="1" indent="0">
              <a:lnSpc>
                <a:spcPct val="90000"/>
              </a:lnSpc>
              <a:buNone/>
            </a:pPr>
            <a:r>
              <a:rPr lang="en-US" sz="2400" dirty="0" smtClean="0"/>
              <a:t>(1) D-i-d studies</a:t>
            </a:r>
          </a:p>
          <a:p>
            <a:pPr lvl="2" indent="-342900">
              <a:lnSpc>
                <a:spcPct val="90000"/>
              </a:lnSpc>
            </a:pPr>
            <a:r>
              <a:rPr lang="en-US" sz="2400" dirty="0" smtClean="0"/>
              <a:t>Mortality rates - fell and fell by more in less concentrated markets (AMI - 2 studies, change pre-dated policy, 1 study; heart surgery - hospitals </a:t>
            </a:r>
            <a:r>
              <a:rPr lang="en-US" sz="2400" dirty="0"/>
              <a:t>with higher quality elasticity has higher falls in </a:t>
            </a:r>
            <a:r>
              <a:rPr lang="en-US" sz="2400" dirty="0" smtClean="0"/>
              <a:t>mortality)</a:t>
            </a:r>
            <a:endParaRPr lang="en-US" sz="2400" dirty="0"/>
          </a:p>
          <a:p>
            <a:pPr lvl="2" indent="-342900">
              <a:lnSpc>
                <a:spcPct val="90000"/>
              </a:lnSpc>
            </a:pPr>
            <a:r>
              <a:rPr lang="en-US" sz="2400" dirty="0" smtClean="0"/>
              <a:t>Other measures of patient gain – no clear effect and/or positive effects </a:t>
            </a:r>
          </a:p>
          <a:p>
            <a:pPr marL="228600" lvl="1" indent="0">
              <a:lnSpc>
                <a:spcPct val="90000"/>
              </a:lnSpc>
              <a:buNone/>
            </a:pPr>
            <a:r>
              <a:rPr lang="en-US" sz="2400" dirty="0" smtClean="0"/>
              <a:t>(2) Structural studies </a:t>
            </a:r>
          </a:p>
          <a:p>
            <a:pPr lvl="2" indent="-342900">
              <a:lnSpc>
                <a:spcPct val="90000"/>
              </a:lnSpc>
            </a:pPr>
            <a:r>
              <a:rPr lang="en-US" sz="2400" dirty="0" smtClean="0"/>
              <a:t>Mortality fell, patient utility rose by around 8% (CABG); hospital elasticity with respect to quality increased (hip replacement)</a:t>
            </a:r>
            <a:endParaRPr lang="en-US" sz="1800" dirty="0" smtClean="0"/>
          </a:p>
          <a:p>
            <a:pPr lvl="2">
              <a:lnSpc>
                <a:spcPct val="90000"/>
              </a:lnSpc>
            </a:pPr>
            <a:endParaRPr lang="en-US" sz="2000" dirty="0" smtClean="0"/>
          </a:p>
          <a:p>
            <a:pPr marL="685800" lvl="1" indent="-457200">
              <a:lnSpc>
                <a:spcPct val="90000"/>
              </a:lnSpc>
            </a:pPr>
            <a:endParaRPr lang="en-US" dirty="0" smtClean="0"/>
          </a:p>
          <a:p>
            <a:pPr marL="1066800" lvl="2" indent="-457200">
              <a:lnSpc>
                <a:spcPct val="90000"/>
              </a:lnSpc>
            </a:pPr>
            <a:endParaRPr lang="en-US" dirty="0" smtClean="0"/>
          </a:p>
          <a:p>
            <a:pPr marL="457200" indent="-457200">
              <a:lnSpc>
                <a:spcPct val="90000"/>
              </a:lnSpc>
              <a:buNone/>
            </a:pPr>
            <a:r>
              <a:rPr lang="en-US" dirty="0" smtClean="0"/>
              <a:t> </a:t>
            </a:r>
          </a:p>
          <a:p>
            <a:pPr lvl="1">
              <a:lnSpc>
                <a:spcPct val="90000"/>
              </a:lnSpc>
              <a:buNone/>
            </a:pPr>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z="2800" dirty="0" smtClean="0"/>
              <a:t>The impact on quality and process</a:t>
            </a:r>
          </a:p>
        </p:txBody>
      </p:sp>
      <p:sp>
        <p:nvSpPr>
          <p:cNvPr id="19458" name="Content Placeholder 2"/>
          <p:cNvSpPr>
            <a:spLocks noGrp="1"/>
          </p:cNvSpPr>
          <p:nvPr>
            <p:ph idx="1"/>
          </p:nvPr>
        </p:nvSpPr>
        <p:spPr>
          <a:xfrm>
            <a:off x="617538" y="1981200"/>
            <a:ext cx="8240712" cy="4448175"/>
          </a:xfrm>
        </p:spPr>
        <p:txBody>
          <a:bodyPr/>
          <a:lstStyle/>
          <a:p>
            <a:pPr marL="228600" lvl="1" indent="0">
              <a:lnSpc>
                <a:spcPct val="90000"/>
              </a:lnSpc>
              <a:buNone/>
            </a:pPr>
            <a:r>
              <a:rPr lang="en-US" sz="2800" dirty="0" smtClean="0"/>
              <a:t>Productivity </a:t>
            </a:r>
          </a:p>
          <a:p>
            <a:pPr marL="685800" lvl="1" indent="-457200">
              <a:lnSpc>
                <a:spcPct val="90000"/>
              </a:lnSpc>
            </a:pPr>
            <a:r>
              <a:rPr lang="en-US" sz="2400" dirty="0" smtClean="0"/>
              <a:t>Less evidence</a:t>
            </a:r>
          </a:p>
          <a:p>
            <a:pPr marL="685800" lvl="1" indent="-457200">
              <a:lnSpc>
                <a:spcPct val="90000"/>
              </a:lnSpc>
            </a:pPr>
            <a:r>
              <a:rPr lang="en-US" sz="2400" dirty="0" smtClean="0"/>
              <a:t>Length of stay fell in less concentrated markets post- reform</a:t>
            </a:r>
          </a:p>
          <a:p>
            <a:pPr marL="685800" lvl="1" indent="-457200">
              <a:lnSpc>
                <a:spcPct val="90000"/>
              </a:lnSpc>
            </a:pPr>
            <a:r>
              <a:rPr lang="en-US" sz="2400" dirty="0" smtClean="0"/>
              <a:t>No evidence of greater spending</a:t>
            </a:r>
          </a:p>
          <a:p>
            <a:pPr marL="228600" lvl="1" indent="0">
              <a:lnSpc>
                <a:spcPct val="90000"/>
              </a:lnSpc>
              <a:buNone/>
            </a:pPr>
            <a:r>
              <a:rPr lang="en-US" sz="2800" dirty="0" smtClean="0"/>
              <a:t>Access/inequality</a:t>
            </a:r>
          </a:p>
          <a:p>
            <a:pPr marL="685800" lvl="1" indent="-457200">
              <a:lnSpc>
                <a:spcPct val="90000"/>
              </a:lnSpc>
            </a:pPr>
            <a:r>
              <a:rPr lang="en-US" sz="2400" dirty="0" smtClean="0"/>
              <a:t>No impact on waiting times</a:t>
            </a:r>
          </a:p>
          <a:p>
            <a:pPr marL="685800" lvl="1" indent="-457200">
              <a:lnSpc>
                <a:spcPct val="90000"/>
              </a:lnSpc>
            </a:pPr>
            <a:r>
              <a:rPr lang="en-US" sz="2400" dirty="0" smtClean="0"/>
              <a:t>No differential effects by income (deprivation) of local area</a:t>
            </a:r>
          </a:p>
          <a:p>
            <a:pPr marL="457200" indent="-457200">
              <a:lnSpc>
                <a:spcPct val="90000"/>
              </a:lnSpc>
              <a:buFont typeface="+mj-lt"/>
              <a:buAutoNum type="alphaUcPeriod" startAt="2"/>
            </a:pPr>
            <a:endParaRPr lang="en-US" sz="1800" dirty="0" smtClean="0"/>
          </a:p>
          <a:p>
            <a:pPr lvl="2">
              <a:lnSpc>
                <a:spcPct val="90000"/>
              </a:lnSpc>
            </a:pPr>
            <a:endParaRPr lang="en-US" sz="2000" dirty="0" smtClean="0"/>
          </a:p>
          <a:p>
            <a:pPr marL="685800" lvl="1" indent="-457200">
              <a:lnSpc>
                <a:spcPct val="90000"/>
              </a:lnSpc>
            </a:pPr>
            <a:endParaRPr lang="en-US" dirty="0" smtClean="0"/>
          </a:p>
          <a:p>
            <a:pPr marL="1066800" lvl="2" indent="-457200">
              <a:lnSpc>
                <a:spcPct val="90000"/>
              </a:lnSpc>
            </a:pPr>
            <a:endParaRPr lang="en-US" dirty="0" smtClean="0"/>
          </a:p>
          <a:p>
            <a:pPr marL="457200" indent="-457200">
              <a:lnSpc>
                <a:spcPct val="90000"/>
              </a:lnSpc>
              <a:buNone/>
            </a:pPr>
            <a:r>
              <a:rPr lang="en-US" dirty="0" smtClean="0"/>
              <a:t> </a:t>
            </a:r>
          </a:p>
          <a:p>
            <a:pPr lvl="1">
              <a:lnSpc>
                <a:spcPct val="90000"/>
              </a:lnSpc>
              <a:buNone/>
            </a:pPr>
            <a:endParaRPr lang="en-US" dirty="0" smtClean="0"/>
          </a:p>
        </p:txBody>
      </p:sp>
    </p:spTree>
    <p:extLst>
      <p:ext uri="{BB962C8B-B14F-4D97-AF65-F5344CB8AC3E}">
        <p14:creationId xmlns:p14="http://schemas.microsoft.com/office/powerpoint/2010/main" val="18003780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z="2800" dirty="0" smtClean="0"/>
              <a:t>How did the reforms bring gains?</a:t>
            </a:r>
          </a:p>
        </p:txBody>
      </p:sp>
      <p:sp>
        <p:nvSpPr>
          <p:cNvPr id="19458" name="Content Placeholder 2"/>
          <p:cNvSpPr>
            <a:spLocks noGrp="1"/>
          </p:cNvSpPr>
          <p:nvPr>
            <p:ph idx="1"/>
          </p:nvPr>
        </p:nvSpPr>
        <p:spPr>
          <a:xfrm>
            <a:off x="617538" y="1981200"/>
            <a:ext cx="8240712" cy="4448175"/>
          </a:xfrm>
        </p:spPr>
        <p:txBody>
          <a:bodyPr/>
          <a:lstStyle/>
          <a:p>
            <a:pPr>
              <a:lnSpc>
                <a:spcPct val="90000"/>
              </a:lnSpc>
            </a:pPr>
            <a:r>
              <a:rPr lang="en-US" sz="2800" dirty="0" smtClean="0"/>
              <a:t>Relatively little study of the mechanisms by which competition might bring benefits</a:t>
            </a:r>
          </a:p>
          <a:p>
            <a:pPr>
              <a:lnSpc>
                <a:spcPct val="90000"/>
              </a:lnSpc>
            </a:pPr>
            <a:r>
              <a:rPr lang="en-US" sz="2800" dirty="0" smtClean="0"/>
              <a:t>One approach has been to study the relationship between competition and management</a:t>
            </a:r>
            <a:endParaRPr lang="en-US" dirty="0" smtClean="0"/>
          </a:p>
          <a:p>
            <a:pPr lvl="1">
              <a:lnSpc>
                <a:spcPct val="90000"/>
              </a:lnSpc>
            </a:pPr>
            <a:endParaRPr lang="en-US" dirty="0" smtClean="0"/>
          </a:p>
          <a:p>
            <a:pPr>
              <a:lnSpc>
                <a:spcPct val="90000"/>
              </a:lnSpc>
              <a:buNone/>
            </a:pPr>
            <a:endParaRPr lang="en-US" sz="2400" dirty="0" smtClean="0"/>
          </a:p>
          <a:p>
            <a:pPr>
              <a:lnSpc>
                <a:spcPct val="90000"/>
              </a:lnSpc>
              <a:buNone/>
            </a:pPr>
            <a:endParaRPr lang="en-US" sz="24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214422"/>
            <a:ext cx="8786874" cy="531828"/>
          </a:xfrm>
        </p:spPr>
        <p:txBody>
          <a:bodyPr/>
          <a:lstStyle/>
          <a:p>
            <a:r>
              <a:rPr lang="en-US" u="sng" dirty="0" smtClean="0"/>
              <a:t>Competition and management </a:t>
            </a:r>
            <a:r>
              <a:rPr lang="en-US" dirty="0" smtClean="0"/>
              <a:t>(Bloom et al 2010)</a:t>
            </a:r>
            <a:br>
              <a:rPr lang="en-US" dirty="0" smtClean="0"/>
            </a:br>
            <a:r>
              <a:rPr lang="en-US" sz="2800" dirty="0" smtClean="0"/>
              <a:t>Competition and Management in Public Hospitals</a:t>
            </a:r>
            <a:r>
              <a:rPr lang="en-GB" sz="2800" dirty="0" smtClean="0"/>
              <a:t/>
            </a:r>
            <a:br>
              <a:rPr lang="en-GB" sz="2800" dirty="0" smtClean="0"/>
            </a:br>
            <a:endParaRPr lang="en-US" dirty="0" smtClean="0"/>
          </a:p>
        </p:txBody>
      </p:sp>
      <p:sp>
        <p:nvSpPr>
          <p:cNvPr id="3074" name="Slide Number Placeholder 5"/>
          <p:cNvSpPr>
            <a:spLocks noGrp="1"/>
          </p:cNvSpPr>
          <p:nvPr>
            <p:ph type="sldNum" sz="quarter" idx="4294967295"/>
          </p:nvPr>
        </p:nvSpPr>
        <p:spPr bwMode="auto">
          <a:xfrm>
            <a:off x="70104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346653F-1BC8-4BF7-980E-98C99D3D3EF0}" type="slidenum">
              <a:rPr lang="en-US" smtClean="0">
                <a:latin typeface="Calibri" pitchFamily="34" charset="0"/>
              </a:rPr>
              <a:pPr eaLnBrk="1" hangingPunct="1"/>
              <a:t>16</a:t>
            </a:fld>
            <a:endParaRPr lang="en-US" dirty="0" smtClean="0">
              <a:latin typeface="Calibri" pitchFamily="34" charset="0"/>
            </a:endParaRPr>
          </a:p>
        </p:txBody>
      </p:sp>
      <p:pic>
        <p:nvPicPr>
          <p:cNvPr id="3077" name="Picture 10" descr="mscott"/>
          <p:cNvPicPr>
            <a:picLocks noChangeAspect="1" noChangeArrowheads="1"/>
          </p:cNvPicPr>
          <p:nvPr/>
        </p:nvPicPr>
        <p:blipFill>
          <a:blip r:embed="rId3" cstate="print">
            <a:extLst>
              <a:ext uri="{28A0092B-C50C-407E-A947-70E740481C1C}">
                <a14:useLocalDpi xmlns:a14="http://schemas.microsoft.com/office/drawing/2010/main" val="0"/>
              </a:ext>
            </a:extLst>
          </a:blip>
          <a:srcRect l="6355" r="7056"/>
          <a:stretch>
            <a:fillRect/>
          </a:stretch>
        </p:blipFill>
        <p:spPr bwMode="auto">
          <a:xfrm>
            <a:off x="1071538" y="2928934"/>
            <a:ext cx="2525917" cy="3198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00562" y="2786058"/>
            <a:ext cx="2716039" cy="3504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z="2800" dirty="0" smtClean="0"/>
              <a:t>Motivation</a:t>
            </a:r>
          </a:p>
        </p:txBody>
      </p:sp>
      <p:sp>
        <p:nvSpPr>
          <p:cNvPr id="19458" name="Content Placeholder 2"/>
          <p:cNvSpPr>
            <a:spLocks noGrp="1"/>
          </p:cNvSpPr>
          <p:nvPr>
            <p:ph idx="1"/>
          </p:nvPr>
        </p:nvSpPr>
        <p:spPr>
          <a:xfrm>
            <a:off x="617538" y="1981200"/>
            <a:ext cx="8240712" cy="4448175"/>
          </a:xfrm>
        </p:spPr>
        <p:txBody>
          <a:bodyPr/>
          <a:lstStyle/>
          <a:p>
            <a:pPr marL="231775" indent="-231775" defTabSz="912813" eaLnBrk="1" hangingPunct="1">
              <a:lnSpc>
                <a:spcPct val="85000"/>
              </a:lnSpc>
              <a:spcBef>
                <a:spcPct val="25000"/>
              </a:spcBef>
            </a:pPr>
            <a:r>
              <a:rPr lang="en-GB" sz="2800" dirty="0" smtClean="0">
                <a:solidFill>
                  <a:srgbClr val="000000"/>
                </a:solidFill>
              </a:rPr>
              <a:t>Management has been shown to result in greater firm productivity </a:t>
            </a:r>
          </a:p>
          <a:p>
            <a:pPr marL="231775" indent="-231775" defTabSz="912813" eaLnBrk="1" hangingPunct="1">
              <a:lnSpc>
                <a:spcPct val="85000"/>
              </a:lnSpc>
              <a:spcBef>
                <a:spcPct val="25000"/>
              </a:spcBef>
            </a:pPr>
            <a:r>
              <a:rPr lang="en-GB" sz="2800" dirty="0" smtClean="0">
                <a:solidFill>
                  <a:srgbClr val="000000"/>
                </a:solidFill>
              </a:rPr>
              <a:t>Economies which are competitive have better management</a:t>
            </a:r>
          </a:p>
          <a:p>
            <a:pPr marL="231775" indent="-231775" defTabSz="912813" eaLnBrk="1" hangingPunct="1">
              <a:lnSpc>
                <a:spcPct val="85000"/>
              </a:lnSpc>
              <a:spcBef>
                <a:spcPct val="25000"/>
              </a:spcBef>
            </a:pPr>
            <a:r>
              <a:rPr lang="en-GB" sz="2800" dirty="0" smtClean="0">
                <a:solidFill>
                  <a:srgbClr val="000000"/>
                </a:solidFill>
              </a:rPr>
              <a:t>Is this the case in hospitals?</a:t>
            </a:r>
          </a:p>
          <a:p>
            <a:pPr marL="396875" lvl="1" indent="0" defTabSz="912813" eaLnBrk="1" hangingPunct="1">
              <a:lnSpc>
                <a:spcPct val="85000"/>
              </a:lnSpc>
              <a:spcBef>
                <a:spcPct val="25000"/>
              </a:spcBef>
              <a:buNone/>
            </a:pPr>
            <a:endParaRPr lang="en-GB" sz="2400" b="1" dirty="0" smtClean="0">
              <a:solidFill>
                <a:srgbClr val="00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683568" y="1340768"/>
            <a:ext cx="7899400" cy="588034"/>
          </a:xfrm>
        </p:spPr>
        <p:txBody>
          <a:bodyPr/>
          <a:lstStyle/>
          <a:p>
            <a:r>
              <a:rPr lang="en-GB" sz="3200" dirty="0" smtClean="0"/>
              <a:t/>
            </a:r>
            <a:br>
              <a:rPr lang="en-GB" sz="3200" dirty="0" smtClean="0"/>
            </a:br>
            <a:r>
              <a:rPr lang="en-GB" dirty="0" smtClean="0"/>
              <a:t/>
            </a:r>
            <a:br>
              <a:rPr lang="en-GB" dirty="0" smtClean="0"/>
            </a:br>
            <a:endParaRPr lang="en-GB" dirty="0" smtClean="0"/>
          </a:p>
        </p:txBody>
      </p:sp>
      <p:sp>
        <p:nvSpPr>
          <p:cNvPr id="9219" name="Content Placeholder 2"/>
          <p:cNvSpPr>
            <a:spLocks noGrp="1"/>
          </p:cNvSpPr>
          <p:nvPr>
            <p:ph idx="1"/>
          </p:nvPr>
        </p:nvSpPr>
        <p:spPr/>
        <p:txBody>
          <a:bodyPr/>
          <a:lstStyle/>
          <a:p>
            <a:pPr lvl="0"/>
            <a:r>
              <a:rPr lang="en-GB" sz="2800" dirty="0" smtClean="0"/>
              <a:t>Bloom et al </a:t>
            </a:r>
            <a:r>
              <a:rPr lang="en-GB" sz="2800" dirty="0"/>
              <a:t>(2015) use </a:t>
            </a:r>
            <a:r>
              <a:rPr lang="en-GB" sz="2800" dirty="0" smtClean="0"/>
              <a:t>well-tried measure of management quality and examine relationship with competition</a:t>
            </a:r>
          </a:p>
          <a:p>
            <a:pPr lvl="0"/>
            <a:r>
              <a:rPr lang="en-GB" sz="2800" dirty="0" smtClean="0"/>
              <a:t>Find that better management in England is </a:t>
            </a:r>
          </a:p>
          <a:p>
            <a:pPr lvl="1"/>
            <a:r>
              <a:rPr lang="en-GB" sz="2400" dirty="0" smtClean="0"/>
              <a:t>Associated with a range of better outcomes (quality, financial performance, waiting times, staff satisfaction and regulator ratings)</a:t>
            </a:r>
          </a:p>
          <a:p>
            <a:pPr lvl="1"/>
            <a:r>
              <a:rPr lang="en-GB" sz="2400" dirty="0" smtClean="0"/>
              <a:t>Management is better in hospitals facing more local competition</a:t>
            </a:r>
          </a:p>
          <a:p>
            <a:endParaRPr lang="en-GB" dirty="0" smtClean="0"/>
          </a:p>
        </p:txBody>
      </p:sp>
      <p:sp>
        <p:nvSpPr>
          <p:cNvPr id="4" name="Footer Placeholder 3"/>
          <p:cNvSpPr>
            <a:spLocks noGrp="1"/>
          </p:cNvSpPr>
          <p:nvPr>
            <p:ph type="ftr" sz="quarter" idx="10"/>
          </p:nvPr>
        </p:nvSpPr>
        <p:spPr/>
        <p:txBody>
          <a:bodyPr/>
          <a:lstStyle/>
          <a:p>
            <a:pPr>
              <a:defRPr/>
            </a:pPr>
            <a:r>
              <a:rPr lang="en-GB"/>
              <a:t>Imperial College Business School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rot="10800000" flipV="1">
            <a:off x="111125" y="1275975"/>
            <a:ext cx="92170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a:spAutoFit/>
          </a:bodyPr>
          <a:lstStyle>
            <a:lvl1pPr marL="4763" indent="-4763"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GB" sz="2400" b="1" dirty="0">
                <a:solidFill>
                  <a:schemeClr val="bg1"/>
                </a:solidFill>
                <a:latin typeface="Arial" pitchFamily="34" charset="0"/>
                <a:cs typeface="Arial" pitchFamily="34" charset="0"/>
              </a:rPr>
              <a:t>MY </a:t>
            </a:r>
            <a:r>
              <a:rPr lang="en-GB" sz="2400" b="1" dirty="0" smtClean="0">
                <a:solidFill>
                  <a:schemeClr val="bg1"/>
                </a:solidFill>
                <a:latin typeface="Arial" pitchFamily="34" charset="0"/>
                <a:cs typeface="Arial" pitchFamily="34" charset="0"/>
              </a:rPr>
              <a:t>(co-author’s) FAVOURITE </a:t>
            </a:r>
            <a:r>
              <a:rPr lang="en-GB" sz="2400" b="1" dirty="0">
                <a:solidFill>
                  <a:schemeClr val="bg1"/>
                </a:solidFill>
                <a:latin typeface="Arial" pitchFamily="34" charset="0"/>
                <a:cs typeface="Arial" pitchFamily="34" charset="0"/>
              </a:rPr>
              <a:t>QUOTE:</a:t>
            </a:r>
          </a:p>
        </p:txBody>
      </p:sp>
      <p:sp>
        <p:nvSpPr>
          <p:cNvPr id="33795" name="Text Box 3"/>
          <p:cNvSpPr txBox="1">
            <a:spLocks noChangeArrowheads="1"/>
          </p:cNvSpPr>
          <p:nvPr/>
        </p:nvSpPr>
        <p:spPr bwMode="auto">
          <a:xfrm>
            <a:off x="0" y="1857364"/>
            <a:ext cx="9217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marL="4763" indent="-4763"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GB" sz="2400" b="1" dirty="0">
                <a:latin typeface="Arial" pitchFamily="34" charset="0"/>
                <a:cs typeface="Arial" pitchFamily="34" charset="0"/>
              </a:rPr>
              <a:t>Don’t get sick in Britain</a:t>
            </a:r>
          </a:p>
        </p:txBody>
      </p:sp>
      <p:sp>
        <p:nvSpPr>
          <p:cNvPr id="832516" name="AutoShape 4"/>
          <p:cNvSpPr>
            <a:spLocks noChangeArrowheads="1"/>
          </p:cNvSpPr>
          <p:nvPr/>
        </p:nvSpPr>
        <p:spPr bwMode="auto">
          <a:xfrm>
            <a:off x="214282" y="2714620"/>
            <a:ext cx="8574088" cy="1320800"/>
          </a:xfrm>
          <a:prstGeom prst="wedgeRectCallout">
            <a:avLst>
              <a:gd name="adj1" fmla="val 36931"/>
              <a:gd name="adj2" fmla="val -97958"/>
            </a:avLst>
          </a:prstGeom>
          <a:solidFill>
            <a:srgbClr val="FFCC99"/>
          </a:solidFill>
          <a:ln w="9525">
            <a:solidFill>
              <a:schemeClr val="tx1"/>
            </a:solidFill>
            <a:miter lim="800000"/>
            <a:headEnd/>
            <a:tailEnd/>
          </a:ln>
        </p:spPr>
        <p:txBody>
          <a:bodyPr lIns="72009" tIns="72009" rIns="72009" bIns="72009" anchor="ctr">
            <a:spAutoFit/>
          </a:bodyPr>
          <a:lstStyle/>
          <a:p>
            <a:pPr algn="just">
              <a:spcBef>
                <a:spcPct val="20000"/>
              </a:spcBef>
            </a:pPr>
            <a:r>
              <a:rPr lang="en-GB" sz="2400" i="1" dirty="0">
                <a:solidFill>
                  <a:schemeClr val="tx1"/>
                </a:solidFill>
                <a:latin typeface="Arial" pitchFamily="34" charset="0"/>
                <a:cs typeface="Arial" pitchFamily="34" charset="0"/>
              </a:rPr>
              <a:t>Interviewer :</a:t>
            </a:r>
            <a:r>
              <a:rPr lang="en-GB" sz="2400" dirty="0">
                <a:solidFill>
                  <a:schemeClr val="tx1"/>
                </a:solidFill>
                <a:latin typeface="Arial" pitchFamily="34" charset="0"/>
                <a:cs typeface="Arial" pitchFamily="34" charset="0"/>
              </a:rPr>
              <a:t> “Do staff sometimes end up doing the wrong sort of work for their skills?</a:t>
            </a:r>
          </a:p>
          <a:p>
            <a:pPr algn="just">
              <a:spcBef>
                <a:spcPct val="20000"/>
              </a:spcBef>
            </a:pPr>
            <a:endParaRPr lang="en-US" sz="2400" dirty="0">
              <a:latin typeface="Arial" pitchFamily="34" charset="0"/>
              <a:cs typeface="Arial" pitchFamily="34" charset="0"/>
            </a:endParaRPr>
          </a:p>
        </p:txBody>
      </p:sp>
      <p:sp>
        <p:nvSpPr>
          <p:cNvPr id="832519" name="AutoShape 7"/>
          <p:cNvSpPr>
            <a:spLocks noChangeArrowheads="1"/>
          </p:cNvSpPr>
          <p:nvPr/>
        </p:nvSpPr>
        <p:spPr bwMode="auto">
          <a:xfrm>
            <a:off x="323850" y="4929198"/>
            <a:ext cx="8820150" cy="1622752"/>
          </a:xfrm>
          <a:prstGeom prst="wedgeRectCallout">
            <a:avLst>
              <a:gd name="adj1" fmla="val 954"/>
              <a:gd name="adj2" fmla="val -86514"/>
            </a:avLst>
          </a:prstGeom>
          <a:solidFill>
            <a:srgbClr val="FFCC99"/>
          </a:solidFill>
          <a:ln w="9525">
            <a:solidFill>
              <a:schemeClr val="tx1"/>
            </a:solidFill>
            <a:miter lim="800000"/>
            <a:headEnd/>
            <a:tailEnd/>
          </a:ln>
        </p:spPr>
        <p:txBody>
          <a:bodyPr lIns="72009" tIns="72009" rIns="72009" bIns="72009" anchor="ctr">
            <a:spAutoFit/>
          </a:bodyPr>
          <a:lstStyle/>
          <a:p>
            <a:pPr algn="just">
              <a:spcBef>
                <a:spcPct val="20000"/>
              </a:spcBef>
            </a:pPr>
            <a:r>
              <a:rPr lang="en-GB" sz="2400" i="1" dirty="0">
                <a:solidFill>
                  <a:schemeClr val="tx1"/>
                </a:solidFill>
                <a:latin typeface="Arial" pitchFamily="34" charset="0"/>
                <a:cs typeface="Arial" pitchFamily="34" charset="0"/>
              </a:rPr>
              <a:t>NHS Manager:</a:t>
            </a:r>
            <a:r>
              <a:rPr lang="en-GB" sz="2400" dirty="0">
                <a:solidFill>
                  <a:schemeClr val="tx1"/>
                </a:solidFill>
                <a:latin typeface="Arial" pitchFamily="34" charset="0"/>
                <a:cs typeface="Arial" pitchFamily="34" charset="0"/>
              </a:rPr>
              <a:t> “You mean like doctors doing nurses jobs, and nurses doing porter jobs? Yeah, all the time. Last week, we had to get the healthier patients to push around the beds for the sicker patients”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3251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325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2516" grpId="0" animBg="1"/>
      <p:bldP spid="83251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r>
              <a:rPr lang="en-GB" sz="2800" dirty="0" smtClean="0"/>
              <a:t>The background: the productivity challenge</a:t>
            </a:r>
          </a:p>
        </p:txBody>
      </p:sp>
      <p:sp>
        <p:nvSpPr>
          <p:cNvPr id="15362" name="Content Placeholder 2"/>
          <p:cNvSpPr>
            <a:spLocks noGrp="1"/>
          </p:cNvSpPr>
          <p:nvPr>
            <p:ph idx="1"/>
          </p:nvPr>
        </p:nvSpPr>
        <p:spPr/>
        <p:txBody>
          <a:bodyPr/>
          <a:lstStyle/>
          <a:p>
            <a:r>
              <a:rPr lang="en-GB" sz="2800" dirty="0" smtClean="0"/>
              <a:t>UK healthcare sector characterised by growth in expenditure over time long period</a:t>
            </a:r>
          </a:p>
          <a:p>
            <a:r>
              <a:rPr lang="en-GB" sz="2800" dirty="0" smtClean="0"/>
              <a:t>Tends to outstrip GDP growth (as in other countries)</a:t>
            </a:r>
          </a:p>
          <a:p>
            <a:r>
              <a:rPr lang="en-GB" sz="2800" dirty="0" smtClean="0"/>
              <a:t>Many estimates of productivity growth in sector are low</a:t>
            </a:r>
          </a:p>
          <a:p>
            <a:pPr>
              <a:buNone/>
            </a:pPr>
            <a:endParaRPr lang="en-GB" sz="2000" dirty="0" smtClean="0"/>
          </a:p>
          <a:p>
            <a:endParaRPr lang="en-GB" sz="2400" dirty="0" smtClean="0"/>
          </a:p>
          <a:p>
            <a:pPr>
              <a:buFont typeface="Times" pitchFamily="18" charset="0"/>
              <a:buNone/>
            </a:pPr>
            <a:endParaRPr lang="en-GB" dirty="0" smtClean="0"/>
          </a:p>
          <a:p>
            <a:pPr>
              <a:buFont typeface="Times" pitchFamily="18" charset="0"/>
              <a:buNone/>
            </a:pPr>
            <a:endParaRPr lang="en-GB" dirty="0" smtClean="0"/>
          </a:p>
        </p:txBody>
      </p:sp>
      <p:sp>
        <p:nvSpPr>
          <p:cNvPr id="4" name="Footer Placeholder 3"/>
          <p:cNvSpPr>
            <a:spLocks noGrp="1"/>
          </p:cNvSpPr>
          <p:nvPr>
            <p:ph type="ftr" sz="quarter" idx="10"/>
          </p:nvPr>
        </p:nvSpPr>
        <p:spPr/>
        <p:txBody>
          <a:bodyPr/>
          <a:lstStyle/>
          <a:p>
            <a:pPr>
              <a:defRPr/>
            </a:pPr>
            <a:r>
              <a:rPr lang="en-GB" smtClean="0"/>
              <a:t>© Imperial College Business School</a:t>
            </a:r>
            <a:endParaRPr lang="en-GB"/>
          </a:p>
        </p:txBody>
      </p:sp>
    </p:spTree>
    <p:extLst>
      <p:ext uri="{BB962C8B-B14F-4D97-AF65-F5344CB8AC3E}">
        <p14:creationId xmlns:p14="http://schemas.microsoft.com/office/powerpoint/2010/main" val="42479669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67544" y="1844824"/>
            <a:ext cx="7899400" cy="450850"/>
          </a:xfrm>
        </p:spPr>
        <p:txBody>
          <a:bodyPr/>
          <a:lstStyle/>
          <a:p>
            <a:r>
              <a:rPr lang="en-GB" dirty="0" smtClean="0">
                <a:solidFill>
                  <a:srgbClr val="4B4F55"/>
                </a:solidFill>
              </a:rPr>
              <a:t/>
            </a:r>
            <a:br>
              <a:rPr lang="en-GB" dirty="0" smtClean="0">
                <a:solidFill>
                  <a:srgbClr val="4B4F55"/>
                </a:solidFill>
              </a:rPr>
            </a:br>
            <a:r>
              <a:rPr lang="en-GB" dirty="0" smtClean="0">
                <a:solidFill>
                  <a:srgbClr val="4B4F55"/>
                </a:solidFill>
              </a:rPr>
              <a:t/>
            </a:r>
            <a:br>
              <a:rPr lang="en-GB" dirty="0" smtClean="0">
                <a:solidFill>
                  <a:srgbClr val="4B4F55"/>
                </a:solidFill>
              </a:rPr>
            </a:br>
            <a:endParaRPr lang="en-GB" dirty="0" smtClean="0">
              <a:solidFill>
                <a:srgbClr val="4B4F55"/>
              </a:solidFill>
            </a:endParaRPr>
          </a:p>
        </p:txBody>
      </p:sp>
      <p:pic>
        <p:nvPicPr>
          <p:cNvPr id="6" name="Content Placeholder 5" descr="merger1.jpg"/>
          <p:cNvPicPr>
            <a:picLocks noGrp="1" noChangeAspect="1"/>
          </p:cNvPicPr>
          <p:nvPr>
            <p:ph idx="1"/>
          </p:nvPr>
        </p:nvPicPr>
        <p:blipFill>
          <a:blip r:embed="rId3" cstate="print"/>
          <a:stretch>
            <a:fillRect/>
          </a:stretch>
        </p:blipFill>
        <p:spPr>
          <a:xfrm>
            <a:off x="2771775" y="2747962"/>
            <a:ext cx="3590925" cy="2695575"/>
          </a:xfrm>
        </p:spPr>
      </p:pic>
      <p:sp>
        <p:nvSpPr>
          <p:cNvPr id="4" name="Footer Placeholder 3"/>
          <p:cNvSpPr>
            <a:spLocks noGrp="1"/>
          </p:cNvSpPr>
          <p:nvPr>
            <p:ph type="ftr" sz="quarter" idx="10"/>
          </p:nvPr>
        </p:nvSpPr>
        <p:spPr/>
        <p:txBody>
          <a:bodyPr/>
          <a:lstStyle/>
          <a:p>
            <a:pPr>
              <a:defRPr/>
            </a:pPr>
            <a:r>
              <a:rPr lang="en-GB"/>
              <a:t>Imperial College Business School ©</a:t>
            </a:r>
          </a:p>
        </p:txBody>
      </p:sp>
      <p:sp>
        <p:nvSpPr>
          <p:cNvPr id="5" name="Title 1"/>
          <p:cNvSpPr txBox="1">
            <a:spLocks/>
          </p:cNvSpPr>
          <p:nvPr/>
        </p:nvSpPr>
        <p:spPr bwMode="auto">
          <a:xfrm>
            <a:off x="683568" y="1340768"/>
            <a:ext cx="7899400" cy="45085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0" cap="none" spc="0" normalizeH="0" baseline="0" noProof="0" dirty="0" smtClean="0">
                <a:ln>
                  <a:noFill/>
                </a:ln>
                <a:solidFill>
                  <a:srgbClr val="FFFFFF"/>
                </a:solidFill>
                <a:effectLst/>
                <a:uLnTx/>
                <a:uFillTx/>
                <a:latin typeface="+mj-lt"/>
                <a:ea typeface="+mj-ea"/>
                <a:cs typeface="+mj-cs"/>
              </a:rPr>
              <a:t>Evidence from UK Hospital consolidation</a:t>
            </a:r>
            <a:endParaRPr kumimoji="0" lang="en-GB" sz="2400" b="1" i="0" u="none" strike="noStrike" kern="0" cap="none" spc="0" normalizeH="0" baseline="0" noProof="0" dirty="0" smtClean="0">
              <a:ln>
                <a:noFill/>
              </a:ln>
              <a:solidFill>
                <a:srgbClr val="FFFFFF"/>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67544" y="1844824"/>
            <a:ext cx="7899400" cy="450850"/>
          </a:xfrm>
        </p:spPr>
        <p:txBody>
          <a:bodyPr/>
          <a:lstStyle/>
          <a:p>
            <a:r>
              <a:rPr lang="en-GB" dirty="0" smtClean="0">
                <a:solidFill>
                  <a:srgbClr val="4B4F55"/>
                </a:solidFill>
              </a:rPr>
              <a:t/>
            </a:r>
            <a:br>
              <a:rPr lang="en-GB" dirty="0" smtClean="0">
                <a:solidFill>
                  <a:srgbClr val="4B4F55"/>
                </a:solidFill>
              </a:rPr>
            </a:br>
            <a:r>
              <a:rPr lang="en-GB" dirty="0" smtClean="0">
                <a:solidFill>
                  <a:srgbClr val="4B4F55"/>
                </a:solidFill>
              </a:rPr>
              <a:t/>
            </a:r>
            <a:br>
              <a:rPr lang="en-GB" dirty="0" smtClean="0">
                <a:solidFill>
                  <a:srgbClr val="4B4F55"/>
                </a:solidFill>
              </a:rPr>
            </a:br>
            <a:endParaRPr lang="en-GB" dirty="0" smtClean="0">
              <a:solidFill>
                <a:srgbClr val="4B4F55"/>
              </a:solidFill>
            </a:endParaRPr>
          </a:p>
        </p:txBody>
      </p:sp>
      <p:sp>
        <p:nvSpPr>
          <p:cNvPr id="9219" name="Content Placeholder 2"/>
          <p:cNvSpPr>
            <a:spLocks noGrp="1"/>
          </p:cNvSpPr>
          <p:nvPr>
            <p:ph idx="1"/>
          </p:nvPr>
        </p:nvSpPr>
        <p:spPr/>
        <p:txBody>
          <a:bodyPr/>
          <a:lstStyle/>
          <a:p>
            <a:pPr lvl="0"/>
            <a:r>
              <a:rPr lang="en-GB" sz="2800" dirty="0" smtClean="0"/>
              <a:t>US evidence: consolidations raise prices, mixed impact on quality, reduce costs only slightly (Vogt 2009)</a:t>
            </a:r>
          </a:p>
          <a:p>
            <a:pPr lvl="0"/>
            <a:r>
              <a:rPr lang="en-GB" sz="2800" dirty="0" smtClean="0"/>
              <a:t>Is this the same for a public system?</a:t>
            </a:r>
          </a:p>
          <a:p>
            <a:pPr lvl="1"/>
            <a:r>
              <a:rPr lang="en-GB" sz="2400" dirty="0" smtClean="0"/>
              <a:t>1997 onwards UK experienced a wave of hospital reconfigurations</a:t>
            </a:r>
          </a:p>
          <a:p>
            <a:pPr lvl="2"/>
            <a:r>
              <a:rPr lang="en-GB" sz="2000" dirty="0" smtClean="0"/>
              <a:t>Over half of acute hospitals were involved in a reconfiguration with another trust </a:t>
            </a:r>
          </a:p>
          <a:p>
            <a:pPr lvl="2"/>
            <a:r>
              <a:rPr lang="en-GB" sz="2000" dirty="0" smtClean="0"/>
              <a:t>Median number of hospitals in a market fell from 7 to 5</a:t>
            </a:r>
          </a:p>
          <a:p>
            <a:r>
              <a:rPr lang="en-GB" sz="2800" dirty="0" smtClean="0"/>
              <a:t>What was the impact on hospital production?</a:t>
            </a:r>
          </a:p>
          <a:p>
            <a:endParaRPr lang="en-GB" dirty="0" smtClean="0"/>
          </a:p>
        </p:txBody>
      </p:sp>
      <p:sp>
        <p:nvSpPr>
          <p:cNvPr id="4" name="Footer Placeholder 3"/>
          <p:cNvSpPr>
            <a:spLocks noGrp="1"/>
          </p:cNvSpPr>
          <p:nvPr>
            <p:ph type="ftr" sz="quarter" idx="10"/>
          </p:nvPr>
        </p:nvSpPr>
        <p:spPr/>
        <p:txBody>
          <a:bodyPr/>
          <a:lstStyle/>
          <a:p>
            <a:pPr>
              <a:defRPr/>
            </a:pPr>
            <a:r>
              <a:rPr lang="en-GB"/>
              <a:t>Imperial College Business School ©</a:t>
            </a:r>
          </a:p>
        </p:txBody>
      </p:sp>
      <p:sp>
        <p:nvSpPr>
          <p:cNvPr id="5" name="Title 1"/>
          <p:cNvSpPr txBox="1">
            <a:spLocks/>
          </p:cNvSpPr>
          <p:nvPr/>
        </p:nvSpPr>
        <p:spPr bwMode="auto">
          <a:xfrm>
            <a:off x="683568" y="1340768"/>
            <a:ext cx="7899400" cy="45085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0" cap="none" spc="0" normalizeH="0" baseline="0" noProof="0" dirty="0" smtClean="0">
                <a:ln>
                  <a:noFill/>
                </a:ln>
                <a:solidFill>
                  <a:srgbClr val="FFFFFF"/>
                </a:solidFill>
                <a:effectLst/>
                <a:uLnTx/>
                <a:uFillTx/>
                <a:latin typeface="+mj-lt"/>
                <a:ea typeface="+mj-ea"/>
                <a:cs typeface="+mj-cs"/>
              </a:rPr>
              <a:t>Evidence from UK Hospital consolidation</a:t>
            </a:r>
            <a:endParaRPr kumimoji="0" lang="en-GB" sz="2400" b="1" i="0" u="none" strike="noStrike" kern="0" cap="none" spc="0" normalizeH="0" baseline="0" noProof="0" dirty="0" smtClean="0">
              <a:ln>
                <a:noFill/>
              </a:ln>
              <a:solidFill>
                <a:srgbClr val="FFFFFF"/>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lvl="0"/>
            <a:r>
              <a:rPr lang="en-GB" sz="2800" dirty="0" smtClean="0"/>
              <a:t>Gaynor et al (2012) find that consolidations resulted in:</a:t>
            </a:r>
          </a:p>
          <a:p>
            <a:pPr lvl="1"/>
            <a:r>
              <a:rPr lang="en-GB" sz="2400" dirty="0" smtClean="0"/>
              <a:t>Lower growth in admissions and staff numbers but no increase in productivity</a:t>
            </a:r>
          </a:p>
          <a:p>
            <a:pPr lvl="1"/>
            <a:r>
              <a:rPr lang="en-GB" sz="2400" dirty="0" smtClean="0"/>
              <a:t>No reduction in deficits</a:t>
            </a:r>
          </a:p>
          <a:p>
            <a:pPr lvl="1"/>
            <a:r>
              <a:rPr lang="en-GB" sz="2400" dirty="0" smtClean="0"/>
              <a:t>No improvement in quality</a:t>
            </a:r>
          </a:p>
          <a:p>
            <a:pPr lvl="0"/>
            <a:r>
              <a:rPr lang="en-GB" sz="2800" dirty="0" smtClean="0"/>
              <a:t>Summary – mergers costly to bring about with few visible gains other than reduction in capacity</a:t>
            </a:r>
          </a:p>
          <a:p>
            <a:pPr>
              <a:buNone/>
            </a:pPr>
            <a:r>
              <a:rPr lang="en-GB" sz="2400" dirty="0" smtClean="0"/>
              <a:t> </a:t>
            </a:r>
          </a:p>
          <a:p>
            <a:endParaRPr lang="en-GB" dirty="0"/>
          </a:p>
        </p:txBody>
      </p:sp>
      <p:sp>
        <p:nvSpPr>
          <p:cNvPr id="4" name="Footer Placeholder 3"/>
          <p:cNvSpPr>
            <a:spLocks noGrp="1"/>
          </p:cNvSpPr>
          <p:nvPr>
            <p:ph type="ftr" sz="quarter" idx="10"/>
          </p:nvPr>
        </p:nvSpPr>
        <p:spPr/>
        <p:txBody>
          <a:bodyPr/>
          <a:lstStyle/>
          <a:p>
            <a:pPr>
              <a:defRPr/>
            </a:pPr>
            <a:r>
              <a:rPr lang="en-GB" dirty="0" smtClean="0"/>
              <a:t>© Imperial College Business School</a:t>
            </a:r>
            <a:endParaRPr lang="en-GB"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What do we know from the UK experiment?</a:t>
            </a:r>
            <a:endParaRPr lang="en-GB" sz="2800" dirty="0"/>
          </a:p>
        </p:txBody>
      </p:sp>
      <p:sp>
        <p:nvSpPr>
          <p:cNvPr id="3" name="Content Placeholder 2"/>
          <p:cNvSpPr>
            <a:spLocks noGrp="1"/>
          </p:cNvSpPr>
          <p:nvPr>
            <p:ph idx="1"/>
          </p:nvPr>
        </p:nvSpPr>
        <p:spPr/>
        <p:txBody>
          <a:bodyPr/>
          <a:lstStyle/>
          <a:p>
            <a:r>
              <a:rPr lang="en-GB" sz="2800" dirty="0" smtClean="0"/>
              <a:t>Impact of reforms appears positive</a:t>
            </a:r>
          </a:p>
          <a:p>
            <a:pPr lvl="1"/>
            <a:r>
              <a:rPr lang="en-GB" sz="2400" dirty="0" smtClean="0"/>
              <a:t>Patients and hospitals appear to have responded</a:t>
            </a:r>
          </a:p>
          <a:p>
            <a:pPr lvl="1"/>
            <a:r>
              <a:rPr lang="en-GB" sz="2400" dirty="0" smtClean="0"/>
              <a:t>Better hospitals attract more patients</a:t>
            </a:r>
          </a:p>
          <a:p>
            <a:pPr lvl="1"/>
            <a:r>
              <a:rPr lang="en-GB" sz="2400" dirty="0" smtClean="0"/>
              <a:t>Quality rose without an increase in expenditure</a:t>
            </a:r>
          </a:p>
          <a:p>
            <a:pPr lvl="1"/>
            <a:r>
              <a:rPr lang="en-GB" sz="2400" dirty="0" smtClean="0"/>
              <a:t>Some of this might be due to increased managerial effort</a:t>
            </a:r>
          </a:p>
          <a:p>
            <a:pPr lvl="1"/>
            <a:r>
              <a:rPr lang="en-GB" sz="2400" dirty="0" smtClean="0"/>
              <a:t>Merger policy appears to have opposite effect</a:t>
            </a:r>
          </a:p>
          <a:p>
            <a:pPr marL="495300"/>
            <a:r>
              <a:rPr lang="en-GB" sz="2800" dirty="0" smtClean="0"/>
              <a:t>But ……</a:t>
            </a:r>
          </a:p>
          <a:p>
            <a:pPr lvl="0">
              <a:buNone/>
            </a:pPr>
            <a:r>
              <a:rPr lang="en-GB" sz="2800" dirty="0" smtClean="0"/>
              <a:t>  </a:t>
            </a:r>
          </a:p>
          <a:p>
            <a:pPr lvl="0">
              <a:buNone/>
            </a:pPr>
            <a:endParaRPr lang="en-GB" sz="2800" dirty="0" smtClean="0"/>
          </a:p>
          <a:p>
            <a:pPr>
              <a:buNone/>
            </a:pPr>
            <a:endParaRPr lang="en-GB" dirty="0" smtClean="0"/>
          </a:p>
        </p:txBody>
      </p:sp>
      <p:sp>
        <p:nvSpPr>
          <p:cNvPr id="4" name="Footer Placeholder 3"/>
          <p:cNvSpPr>
            <a:spLocks noGrp="1"/>
          </p:cNvSpPr>
          <p:nvPr>
            <p:ph type="ftr" sz="quarter" idx="10"/>
          </p:nvPr>
        </p:nvSpPr>
        <p:spPr/>
        <p:txBody>
          <a:bodyPr/>
          <a:lstStyle/>
          <a:p>
            <a:pPr>
              <a:defRPr/>
            </a:pPr>
            <a:r>
              <a:rPr lang="en-GB" smtClean="0"/>
              <a:t>© Imperial College Business School</a:t>
            </a:r>
            <a:endParaRPr lang="en-GB"/>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Lessons and emerging Issues</a:t>
            </a:r>
            <a:endParaRPr lang="en-GB" sz="2800" dirty="0"/>
          </a:p>
        </p:txBody>
      </p:sp>
      <p:sp>
        <p:nvSpPr>
          <p:cNvPr id="3" name="Content Placeholder 2"/>
          <p:cNvSpPr>
            <a:spLocks noGrp="1"/>
          </p:cNvSpPr>
          <p:nvPr>
            <p:ph idx="1"/>
          </p:nvPr>
        </p:nvSpPr>
        <p:spPr/>
        <p:txBody>
          <a:bodyPr/>
          <a:lstStyle/>
          <a:p>
            <a:r>
              <a:rPr lang="en-GB" sz="2800" dirty="0" smtClean="0"/>
              <a:t>Design issues in maintaining competition</a:t>
            </a:r>
          </a:p>
          <a:p>
            <a:pPr lvl="1"/>
            <a:r>
              <a:rPr lang="en-GB" sz="2400" dirty="0" smtClean="0"/>
              <a:t>Need to ensure mergers (networks) do not remove all competition and that market regulation does not become command and control by another name</a:t>
            </a:r>
          </a:p>
          <a:p>
            <a:r>
              <a:rPr lang="en-GB" sz="2800" dirty="0" smtClean="0"/>
              <a:t>Large political push back</a:t>
            </a:r>
          </a:p>
          <a:p>
            <a:pPr lvl="1"/>
            <a:r>
              <a:rPr lang="en-GB" sz="2400" dirty="0" smtClean="0"/>
              <a:t>Impact on overall expenditure is small; competition between public hospitals is seen as privatisation; </a:t>
            </a:r>
            <a:r>
              <a:rPr lang="en-GB" sz="2400" dirty="0"/>
              <a:t>c</a:t>
            </a:r>
            <a:r>
              <a:rPr lang="en-GB" sz="2400" dirty="0" smtClean="0"/>
              <a:t>hoice is seen as a luxury in tough financial times </a:t>
            </a:r>
          </a:p>
          <a:p>
            <a:pPr lvl="1"/>
            <a:r>
              <a:rPr lang="en-GB" sz="2400" dirty="0" smtClean="0"/>
              <a:t>Similar responses in other European countries where equity concerns limits amount of competition that is possible so effects are small</a:t>
            </a:r>
            <a:endParaRPr lang="en-GB" sz="2800" dirty="0" smtClean="0"/>
          </a:p>
          <a:p>
            <a:pPr lvl="1">
              <a:buNone/>
            </a:pPr>
            <a:endParaRPr lang="en-GB" sz="2400" dirty="0" smtClean="0"/>
          </a:p>
          <a:p>
            <a:pPr lvl="1"/>
            <a:endParaRPr lang="en-GB" sz="2400" dirty="0" smtClean="0"/>
          </a:p>
          <a:p>
            <a:pPr lvl="1">
              <a:buNone/>
            </a:pPr>
            <a:endParaRPr lang="en-GB" dirty="0" smtClean="0"/>
          </a:p>
        </p:txBody>
      </p:sp>
      <p:sp>
        <p:nvSpPr>
          <p:cNvPr id="4" name="Footer Placeholder 3"/>
          <p:cNvSpPr>
            <a:spLocks noGrp="1"/>
          </p:cNvSpPr>
          <p:nvPr>
            <p:ph type="ftr" sz="quarter" idx="10"/>
          </p:nvPr>
        </p:nvSpPr>
        <p:spPr/>
        <p:txBody>
          <a:bodyPr/>
          <a:lstStyle/>
          <a:p>
            <a:pPr>
              <a:defRPr/>
            </a:pPr>
            <a:r>
              <a:rPr lang="en-GB" smtClean="0"/>
              <a:t>© Imperial College Business School</a:t>
            </a:r>
            <a:endParaRPr lang="en-GB"/>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p:txBody>
          <a:bodyPr/>
          <a:lstStyle/>
          <a:p>
            <a:pPr marL="0" indent="-457200">
              <a:spcBef>
                <a:spcPts val="600"/>
              </a:spcBef>
              <a:buNone/>
            </a:pPr>
            <a:r>
              <a:rPr lang="en-GB" sz="1100" dirty="0" smtClean="0"/>
              <a:t>Bloom</a:t>
            </a:r>
            <a:r>
              <a:rPr lang="en-GB" sz="1100" dirty="0"/>
              <a:t>, Nick, Propper, Carol, Seiler, Stephan and Van </a:t>
            </a:r>
            <a:r>
              <a:rPr lang="en-GB" sz="1100" dirty="0" err="1"/>
              <a:t>Reenen</a:t>
            </a:r>
            <a:r>
              <a:rPr lang="en-GB" sz="1100" dirty="0"/>
              <a:t>, John (2015) "The Impact of Competition on Management Quality: Evidence from Public Hospitals".  </a:t>
            </a:r>
            <a:r>
              <a:rPr lang="en-GB" sz="1100" i="1" dirty="0"/>
              <a:t>Review of Economic Studies </a:t>
            </a:r>
            <a:r>
              <a:rPr lang="en-US" sz="1100" dirty="0"/>
              <a:t>82(2): 457-489 </a:t>
            </a:r>
          </a:p>
          <a:p>
            <a:pPr marL="0" indent="-457200">
              <a:spcBef>
                <a:spcPts val="600"/>
              </a:spcBef>
              <a:buNone/>
            </a:pPr>
            <a:r>
              <a:rPr lang="en-GB" sz="1100" dirty="0"/>
              <a:t>Cooper et al (2011) Does Hospital Competition save lives: Evidence from the NHS. Economic Journal 212, 554 ( August 2001). </a:t>
            </a:r>
          </a:p>
          <a:p>
            <a:pPr marL="0" lvl="0" indent="-457200">
              <a:spcBef>
                <a:spcPts val="600"/>
              </a:spcBef>
              <a:buNone/>
            </a:pPr>
            <a:r>
              <a:rPr lang="en-GB" sz="1100" dirty="0" smtClean="0"/>
              <a:t>Gaynor, M, Moreno Serra, R and Propper, C (2012) Death By Market Power: reforms, competition and the NHS. </a:t>
            </a:r>
            <a:r>
              <a:rPr lang="en-US" sz="1100" dirty="0" smtClean="0"/>
              <a:t>American Economic Journal: Economic Policy 2013, 5(4): 134–166</a:t>
            </a:r>
            <a:endParaRPr lang="en-GB" sz="1100" dirty="0" smtClean="0"/>
          </a:p>
          <a:p>
            <a:pPr marL="0" lvl="0" indent="-457200">
              <a:spcBef>
                <a:spcPts val="600"/>
              </a:spcBef>
              <a:buNone/>
            </a:pPr>
            <a:r>
              <a:rPr lang="en-GB" sz="1100" dirty="0" smtClean="0"/>
              <a:t>Gaynor</a:t>
            </a:r>
            <a:r>
              <a:rPr lang="en-GB" sz="1100" dirty="0"/>
              <a:t>, M, Laudicella, M, Propper, C. (2012). Can Governments do it better? Merger Mania and the Outcomes of Mergers in the NHS </a:t>
            </a:r>
            <a:r>
              <a:rPr lang="en-GB" sz="1100" i="1" dirty="0"/>
              <a:t>Journal of Health Economics </a:t>
            </a:r>
            <a:r>
              <a:rPr lang="en-GB" sz="1100" dirty="0"/>
              <a:t>31(3): 528-543</a:t>
            </a:r>
            <a:r>
              <a:rPr lang="en-US" sz="1100" dirty="0"/>
              <a:t> </a:t>
            </a:r>
            <a:endParaRPr lang="en-US" sz="1100" dirty="0" smtClean="0"/>
          </a:p>
          <a:p>
            <a:pPr marL="0" lvl="0" indent="-457200">
              <a:spcBef>
                <a:spcPts val="600"/>
              </a:spcBef>
              <a:buNone/>
            </a:pPr>
            <a:r>
              <a:rPr lang="en-GB" sz="1100" dirty="0" smtClean="0"/>
              <a:t>Gaynor, M, Propper, C, Seiler, S (2012) Free to Choose: Reform and Demand Responsiveness in the English NHS </a:t>
            </a:r>
            <a:r>
              <a:rPr lang="en-US" sz="1100" dirty="0" err="1"/>
              <a:t>www.</a:t>
            </a:r>
            <a:r>
              <a:rPr lang="en-US" sz="1100" b="1" dirty="0" err="1"/>
              <a:t>nber</a:t>
            </a:r>
            <a:r>
              <a:rPr lang="en-US" sz="1100" dirty="0" err="1"/>
              <a:t>.org</a:t>
            </a:r>
            <a:r>
              <a:rPr lang="en-US" sz="1100" dirty="0"/>
              <a:t>/papers/w18574</a:t>
            </a:r>
            <a:endParaRPr lang="en-GB" sz="1100" dirty="0" smtClean="0"/>
          </a:p>
          <a:p>
            <a:pPr marL="0" indent="-457200">
              <a:spcBef>
                <a:spcPts val="600"/>
              </a:spcBef>
              <a:buNone/>
            </a:pPr>
            <a:r>
              <a:rPr lang="en-GB" sz="1100" dirty="0"/>
              <a:t>Propper, C. Competition, Incentives and the English NHS (2012) </a:t>
            </a:r>
            <a:r>
              <a:rPr lang="en-GB" sz="1100" i="1" dirty="0"/>
              <a:t>Health Economics</a:t>
            </a:r>
            <a:r>
              <a:rPr lang="en-GB" sz="1100" dirty="0"/>
              <a:t> </a:t>
            </a:r>
            <a:r>
              <a:rPr lang="en-GB" sz="1100" dirty="0" smtClean="0"/>
              <a:t>21:33-40</a:t>
            </a:r>
          </a:p>
          <a:p>
            <a:pPr marL="0" lvl="0" indent="-457200" eaLnBrk="1" hangingPunct="1">
              <a:spcBef>
                <a:spcPts val="600"/>
              </a:spcBef>
              <a:buNone/>
            </a:pPr>
            <a:r>
              <a:rPr lang="en-GB" sz="1100" dirty="0"/>
              <a:t>Propper, C, Burgess, S, </a:t>
            </a:r>
            <a:r>
              <a:rPr lang="en-GB" sz="1100" dirty="0" err="1"/>
              <a:t>Gossage</a:t>
            </a:r>
            <a:r>
              <a:rPr lang="en-GB" sz="1100" dirty="0"/>
              <a:t>, D (2008) Competition and Quality: evidence from the NHS Internal Market 1991-99. </a:t>
            </a:r>
            <a:r>
              <a:rPr lang="en-GB" sz="1100" i="1" dirty="0"/>
              <a:t>Economic Journal</a:t>
            </a:r>
            <a:r>
              <a:rPr lang="en-GB" sz="1100" dirty="0"/>
              <a:t> 118, 138-170.</a:t>
            </a:r>
          </a:p>
          <a:p>
            <a:pPr marL="0" indent="-457200" eaLnBrk="1" hangingPunct="1">
              <a:spcBef>
                <a:spcPts val="600"/>
              </a:spcBef>
              <a:buNone/>
            </a:pPr>
            <a:r>
              <a:rPr lang="en-GB" sz="1100" dirty="0" err="1" smtClean="0"/>
              <a:t>Wynand</a:t>
            </a:r>
            <a:r>
              <a:rPr lang="en-GB" sz="1100" dirty="0" smtClean="0"/>
              <a:t> </a:t>
            </a:r>
            <a:r>
              <a:rPr lang="en-GB" sz="1100" dirty="0"/>
              <a:t>P.M.M. van de </a:t>
            </a:r>
            <a:r>
              <a:rPr lang="en-GB" sz="1100" dirty="0" err="1"/>
              <a:t>Ven</a:t>
            </a:r>
            <a:r>
              <a:rPr lang="en-GB" sz="1100" dirty="0"/>
              <a:t> and Frederik T. </a:t>
            </a:r>
            <a:r>
              <a:rPr lang="en-GB" sz="1100" dirty="0" err="1"/>
              <a:t>Schut</a:t>
            </a:r>
            <a:r>
              <a:rPr lang="en-GB" sz="1100" dirty="0"/>
              <a:t>, </a:t>
            </a:r>
            <a:r>
              <a:rPr lang="en-GB" sz="1100" dirty="0">
                <a:hlinkClick r:id="rId2"/>
              </a:rPr>
              <a:t>"Universal Mandatory Health Insurance In The Netherlands: A Model For The United States?,"</a:t>
            </a:r>
            <a:r>
              <a:rPr lang="en-GB" sz="1100" dirty="0"/>
              <a:t> </a:t>
            </a:r>
            <a:r>
              <a:rPr lang="en-GB" sz="1100" dirty="0">
                <a:hlinkClick r:id="rId3" tooltip="Health Affairs"/>
              </a:rPr>
              <a:t>Health Affairs</a:t>
            </a:r>
            <a:r>
              <a:rPr lang="en-GB" sz="1100" dirty="0"/>
              <a:t>, Volume 27, Number 3, May/June 2008 </a:t>
            </a:r>
          </a:p>
          <a:p>
            <a:pPr marL="0" indent="-457200" eaLnBrk="1" hangingPunct="1">
              <a:spcBef>
                <a:spcPts val="600"/>
              </a:spcBef>
              <a:buNone/>
            </a:pPr>
            <a:r>
              <a:rPr lang="en-GB" sz="1100" dirty="0" err="1"/>
              <a:t>Rosenau</a:t>
            </a:r>
            <a:r>
              <a:rPr lang="en-GB" sz="1100" dirty="0"/>
              <a:t>, Pauline; </a:t>
            </a:r>
            <a:r>
              <a:rPr lang="en-GB" sz="1100" dirty="0" err="1"/>
              <a:t>Lako</a:t>
            </a:r>
            <a:r>
              <a:rPr lang="en-GB" sz="1100" dirty="0"/>
              <a:t>, </a:t>
            </a:r>
            <a:r>
              <a:rPr lang="en-GB" sz="1100" dirty="0" err="1"/>
              <a:t>Christiaan</a:t>
            </a:r>
            <a:r>
              <a:rPr lang="en-GB" sz="1100" dirty="0"/>
              <a:t> (2008), [</a:t>
            </a:r>
            <a:r>
              <a:rPr lang="en-GB" sz="1100" dirty="0">
                <a:hlinkClick r:id="rId4"/>
              </a:rPr>
              <a:t>http://jhppl.dukejournals.org/cgi/content/abstract/33/6/1031</a:t>
            </a:r>
            <a:r>
              <a:rPr lang="en-GB" sz="1100" dirty="0"/>
              <a:t> "An Experiment with Regulated Competition and Individual Mandates for Universal Health Care: The New Dutch Health Insurance System"], </a:t>
            </a:r>
            <a:r>
              <a:rPr lang="en-GB" sz="1100" i="1" dirty="0"/>
              <a:t>Journal of health politics, policy and law</a:t>
            </a:r>
            <a:r>
              <a:rPr lang="en-GB" sz="1100" dirty="0"/>
              <a:t> </a:t>
            </a:r>
            <a:r>
              <a:rPr lang="en-GB" sz="1100" b="1" dirty="0"/>
              <a:t>33</a:t>
            </a:r>
            <a:r>
              <a:rPr lang="en-GB" sz="1100" dirty="0"/>
              <a:t> (6): 1031–1055, </a:t>
            </a:r>
            <a:r>
              <a:rPr lang="en-GB" sz="1100" dirty="0">
                <a:hlinkClick r:id="rId5" tooltip="Digital object identifier"/>
              </a:rPr>
              <a:t>doi</a:t>
            </a:r>
            <a:r>
              <a:rPr lang="en-GB" sz="1100" dirty="0"/>
              <a:t>:</a:t>
            </a:r>
            <a:r>
              <a:rPr lang="en-GB" sz="1100" dirty="0">
                <a:hlinkClick r:id="rId6"/>
              </a:rPr>
              <a:t>10.1215/03616878-2008-033</a:t>
            </a:r>
            <a:r>
              <a:rPr lang="en-GB" sz="1100" dirty="0"/>
              <a:t>, </a:t>
            </a:r>
            <a:r>
              <a:rPr lang="en-GB" sz="1100" dirty="0">
                <a:hlinkClick r:id="rId7" tooltip="PubMed Identifier"/>
              </a:rPr>
              <a:t>PMID</a:t>
            </a:r>
            <a:r>
              <a:rPr lang="en-GB" sz="1100" dirty="0"/>
              <a:t> </a:t>
            </a:r>
            <a:r>
              <a:rPr lang="en-GB" sz="1100" dirty="0">
                <a:hlinkClick r:id="rId8"/>
              </a:rPr>
              <a:t>19038869</a:t>
            </a:r>
            <a:r>
              <a:rPr lang="en-GB" sz="1100" dirty="0"/>
              <a:t> </a:t>
            </a:r>
          </a:p>
          <a:p>
            <a:pPr marL="0" indent="-457200" eaLnBrk="1" hangingPunct="1">
              <a:spcBef>
                <a:spcPts val="600"/>
              </a:spcBef>
              <a:buNone/>
            </a:pPr>
            <a:r>
              <a:rPr lang="en-GB" sz="1100" dirty="0"/>
              <a:t>Centre for Health Economics (York University), research papers by </a:t>
            </a:r>
            <a:r>
              <a:rPr lang="en-GB" sz="1100" dirty="0" err="1"/>
              <a:t>Gutacker</a:t>
            </a:r>
            <a:r>
              <a:rPr lang="en-GB" sz="1100" dirty="0"/>
              <a:t> CHE Paper 111; </a:t>
            </a:r>
            <a:r>
              <a:rPr lang="en-GB" sz="1100" dirty="0" err="1"/>
              <a:t>Siciliani</a:t>
            </a:r>
            <a:r>
              <a:rPr lang="en-GB" sz="1100" dirty="0"/>
              <a:t> et al CHE Paper 123.</a:t>
            </a:r>
          </a:p>
          <a:p>
            <a:pPr marL="0" indent="-457200">
              <a:spcBef>
                <a:spcPts val="600"/>
              </a:spcBef>
              <a:buNone/>
            </a:pPr>
            <a:endParaRPr lang="en-US" sz="1100" dirty="0"/>
          </a:p>
          <a:p>
            <a:pPr lvl="0">
              <a:spcBef>
                <a:spcPts val="600"/>
              </a:spcBef>
            </a:pPr>
            <a:endParaRPr lang="en-GB" sz="1400" dirty="0" smtClean="0"/>
          </a:p>
          <a:p>
            <a:endParaRPr lang="en-GB" dirty="0"/>
          </a:p>
        </p:txBody>
      </p:sp>
      <p:sp>
        <p:nvSpPr>
          <p:cNvPr id="4" name="Footer Placeholder 3"/>
          <p:cNvSpPr>
            <a:spLocks noGrp="1"/>
          </p:cNvSpPr>
          <p:nvPr>
            <p:ph type="ftr" sz="quarter" idx="10"/>
          </p:nvPr>
        </p:nvSpPr>
        <p:spPr/>
        <p:txBody>
          <a:bodyPr/>
          <a:lstStyle/>
          <a:p>
            <a:pPr>
              <a:defRPr/>
            </a:pPr>
            <a:r>
              <a:rPr lang="en-GB" smtClean="0"/>
              <a:t>© Imperial College Business School</a:t>
            </a:r>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r>
              <a:rPr lang="en-GB" sz="2800" dirty="0" smtClean="0"/>
              <a:t>The healthcare sector</a:t>
            </a:r>
          </a:p>
        </p:txBody>
      </p:sp>
      <p:sp>
        <p:nvSpPr>
          <p:cNvPr id="15362" name="Content Placeholder 2"/>
          <p:cNvSpPr>
            <a:spLocks noGrp="1"/>
          </p:cNvSpPr>
          <p:nvPr>
            <p:ph idx="1"/>
          </p:nvPr>
        </p:nvSpPr>
        <p:spPr>
          <a:xfrm>
            <a:off x="617538" y="1988840"/>
            <a:ext cx="7899400" cy="4221460"/>
          </a:xfrm>
        </p:spPr>
        <p:txBody>
          <a:bodyPr/>
          <a:lstStyle/>
          <a:p>
            <a:pPr>
              <a:buNone/>
            </a:pPr>
            <a:endParaRPr lang="en-GB" sz="2000" dirty="0" smtClean="0"/>
          </a:p>
          <a:p>
            <a:endParaRPr lang="en-GB" sz="2400" dirty="0" smtClean="0"/>
          </a:p>
          <a:p>
            <a:pPr>
              <a:buFont typeface="Times" pitchFamily="18" charset="0"/>
              <a:buNone/>
            </a:pPr>
            <a:endParaRPr lang="en-GB" dirty="0" smtClean="0"/>
          </a:p>
          <a:p>
            <a:pPr>
              <a:buFont typeface="Times" pitchFamily="18" charset="0"/>
              <a:buNone/>
            </a:pPr>
            <a:endParaRPr lang="en-GB" dirty="0" smtClean="0"/>
          </a:p>
        </p:txBody>
      </p:sp>
      <p:sp>
        <p:nvSpPr>
          <p:cNvPr id="4" name="Footer Placeholder 3"/>
          <p:cNvSpPr>
            <a:spLocks noGrp="1"/>
          </p:cNvSpPr>
          <p:nvPr>
            <p:ph type="ftr" sz="quarter" idx="10"/>
          </p:nvPr>
        </p:nvSpPr>
        <p:spPr/>
        <p:txBody>
          <a:bodyPr/>
          <a:lstStyle/>
          <a:p>
            <a:pPr>
              <a:defRPr/>
            </a:pPr>
            <a:r>
              <a:rPr lang="en-GB" smtClean="0"/>
              <a:t>© Imperial College Business School</a:t>
            </a:r>
            <a:endParaRPr lang="en-GB"/>
          </a:p>
        </p:txBody>
      </p:sp>
      <p:pic>
        <p:nvPicPr>
          <p:cNvPr id="2050" name="Picture 2" descr="C:\Users\cpropper\Dropbox\Invited talks\Lancaster\Squires_OECD_exhibit_0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 y="428"/>
            <a:ext cx="9142858" cy="68571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77136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a:xfrm>
            <a:off x="368742" y="260648"/>
            <a:ext cx="8228160" cy="720080"/>
          </a:xfrm>
        </p:spPr>
        <p:txBody>
          <a:bodyPr tIns="12801"/>
          <a:lstStyle/>
          <a:p>
            <a:pPr eaLnBrk="1">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GB" sz="1500" dirty="0"/>
              <a:t>Productivity Growth in the English National Health Service from 1998/1999 to 2013/2014</a:t>
            </a:r>
          </a:p>
        </p:txBody>
      </p:sp>
      <p:pic>
        <p:nvPicPr>
          <p:cNvPr id="2051" name="Picture 2"/>
          <p:cNvPicPr>
            <a:picLocks noChangeAspect="1" noChangeArrowheads="1"/>
          </p:cNvPicPr>
          <p:nvPr/>
        </p:nvPicPr>
        <p:blipFill>
          <a:blip r:embed="rId3" cstate="print"/>
          <a:srcRect/>
          <a:stretch>
            <a:fillRect/>
          </a:stretch>
        </p:blipFill>
        <p:spPr bwMode="auto">
          <a:xfrm>
            <a:off x="1520450" y="1885612"/>
            <a:ext cx="5924745" cy="4320000"/>
          </a:xfrm>
          <a:prstGeom prst="rect">
            <a:avLst/>
          </a:prstGeom>
          <a:noFill/>
          <a:ln w="9525">
            <a:noFill/>
            <a:round/>
            <a:headEnd/>
            <a:tailEnd/>
          </a:ln>
        </p:spPr>
      </p:pic>
      <p:pic>
        <p:nvPicPr>
          <p:cNvPr id="2052" name="Picture 3"/>
          <p:cNvPicPr>
            <a:picLocks noChangeAspect="1" noChangeArrowheads="1"/>
          </p:cNvPicPr>
          <p:nvPr/>
        </p:nvPicPr>
        <p:blipFill>
          <a:blip r:embed="rId4" cstate="print"/>
          <a:srcRect/>
          <a:stretch>
            <a:fillRect/>
          </a:stretch>
        </p:blipFill>
        <p:spPr bwMode="auto">
          <a:xfrm>
            <a:off x="0" y="0"/>
            <a:ext cx="0" cy="0"/>
          </a:xfrm>
          <a:prstGeom prst="rect">
            <a:avLst/>
          </a:prstGeom>
          <a:noFill/>
          <a:ln w="9525">
            <a:noFill/>
            <a:round/>
            <a:headEnd/>
            <a:tailEnd/>
          </a:ln>
        </p:spPr>
      </p:pic>
      <p:sp>
        <p:nvSpPr>
          <p:cNvPr id="2053" name="Text Box 4"/>
          <p:cNvSpPr txBox="1">
            <a:spLocks noChangeArrowheads="1"/>
          </p:cNvSpPr>
          <p:nvPr/>
        </p:nvSpPr>
        <p:spPr bwMode="auto">
          <a:xfrm>
            <a:off x="115200" y="6205612"/>
            <a:ext cx="6252480" cy="505493"/>
          </a:xfrm>
          <a:prstGeom prst="rect">
            <a:avLst/>
          </a:prstGeom>
          <a:noFill/>
          <a:ln w="9525">
            <a:noFill/>
            <a:round/>
            <a:headEnd/>
            <a:tailEnd/>
          </a:ln>
        </p:spPr>
        <p:txBody>
          <a:bodyPr lIns="81639" tIns="49620" rIns="81639" bIns="40820"/>
          <a:lstStyle/>
          <a:p>
            <a:pPr>
              <a:tabLst>
                <a:tab pos="656650" algn="l"/>
                <a:tab pos="1313299" algn="l"/>
                <a:tab pos="1969949" algn="l"/>
                <a:tab pos="2626599" algn="l"/>
                <a:tab pos="3283248" algn="l"/>
                <a:tab pos="3939898" algn="l"/>
                <a:tab pos="4596548" algn="l"/>
                <a:tab pos="5253198" algn="l"/>
                <a:tab pos="5909847" algn="l"/>
              </a:tabLst>
            </a:pPr>
            <a:r>
              <a:rPr lang="en-GB" sz="1000" b="1">
                <a:solidFill>
                  <a:srgbClr val="000000"/>
                </a:solidFill>
              </a:rPr>
              <a:t>Health Economics</a:t>
            </a:r>
            <a:r>
              <a:rPr lang="en-GB" sz="1000">
                <a:solidFill>
                  <a:srgbClr val="000000"/>
                </a:solidFill>
              </a:rPr>
              <a:t/>
            </a:r>
            <a:br>
              <a:rPr lang="en-GB" sz="1000">
                <a:solidFill>
                  <a:srgbClr val="000000"/>
                </a:solidFill>
              </a:rPr>
            </a:br>
            <a:r>
              <a:rPr lang="en-GB" sz="1000">
                <a:solidFill>
                  <a:srgbClr val="000000"/>
                </a:solidFill>
              </a:rPr>
              <a:t>hec.3338, 4 APR 2016 DOI: 10.1002/hec.3338</a:t>
            </a:r>
            <a:br>
              <a:rPr lang="en-GB" sz="1000">
                <a:solidFill>
                  <a:srgbClr val="000000"/>
                </a:solidFill>
              </a:rPr>
            </a:br>
            <a:r>
              <a:rPr lang="en-GB" sz="1000">
                <a:solidFill>
                  <a:srgbClr val="000000"/>
                </a:solidFill>
                <a:hlinkClick r:id="rId5"/>
              </a:rPr>
              <a:t>http://onlinelibrary.wiley.com/doi/10.1002/hec.3338/full#hec3338-fig-0008</a:t>
            </a:r>
          </a:p>
        </p:txBody>
      </p:sp>
      <p:sp>
        <p:nvSpPr>
          <p:cNvPr id="2" name="TextBox 1"/>
          <p:cNvSpPr txBox="1"/>
          <p:nvPr/>
        </p:nvSpPr>
        <p:spPr>
          <a:xfrm>
            <a:off x="683568" y="1340768"/>
            <a:ext cx="7056784" cy="430887"/>
          </a:xfrm>
          <a:prstGeom prst="rect">
            <a:avLst/>
          </a:prstGeom>
          <a:noFill/>
        </p:spPr>
        <p:txBody>
          <a:bodyPr wrap="square" lIns="0" tIns="0" rIns="0" bIns="0" rtlCol="0">
            <a:spAutoFit/>
          </a:bodyPr>
          <a:lstStyle/>
          <a:p>
            <a:r>
              <a:rPr lang="en-GB" sz="2800" b="1" i="0" dirty="0" smtClean="0">
                <a:solidFill>
                  <a:schemeClr val="bg1"/>
                </a:solidFill>
                <a:latin typeface="+mj-lt"/>
              </a:rPr>
              <a:t>NHS Productivity 1998-2013</a:t>
            </a:r>
            <a:endParaRPr lang="en-GB" sz="1800" b="1" i="0" dirty="0" smtClean="0">
              <a:solidFill>
                <a:schemeClr val="bg1"/>
              </a:solidFill>
              <a:latin typeface="+mj-lt"/>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r>
              <a:rPr lang="en-GB" sz="2800" dirty="0" smtClean="0"/>
              <a:t>Greater competition in the healthcare sector</a:t>
            </a:r>
          </a:p>
        </p:txBody>
      </p:sp>
      <p:sp>
        <p:nvSpPr>
          <p:cNvPr id="15362" name="Content Placeholder 2"/>
          <p:cNvSpPr>
            <a:spLocks noGrp="1"/>
          </p:cNvSpPr>
          <p:nvPr>
            <p:ph idx="1"/>
          </p:nvPr>
        </p:nvSpPr>
        <p:spPr/>
        <p:txBody>
          <a:bodyPr/>
          <a:lstStyle/>
          <a:p>
            <a:r>
              <a:rPr lang="en-GB" sz="2800" dirty="0" smtClean="0"/>
              <a:t>Is competition one way to address this challenge?</a:t>
            </a:r>
          </a:p>
          <a:p>
            <a:pPr lvl="1"/>
            <a:r>
              <a:rPr lang="en-GB" sz="2400" dirty="0" smtClean="0"/>
              <a:t>UK (England) has been a pioneer in use of pro-market reforms in formerly heavily centralised and regulated systems</a:t>
            </a:r>
          </a:p>
          <a:p>
            <a:pPr lvl="1"/>
            <a:r>
              <a:rPr lang="en-GB" sz="2400" dirty="0" smtClean="0"/>
              <a:t>Several other European and OECD countries have also had major pro-market reforms in healthcare</a:t>
            </a:r>
          </a:p>
          <a:p>
            <a:r>
              <a:rPr lang="en-GB" sz="2800" dirty="0" smtClean="0"/>
              <a:t>Lessons from the UK experience</a:t>
            </a:r>
          </a:p>
          <a:p>
            <a:pPr>
              <a:buNone/>
            </a:pPr>
            <a:endParaRPr lang="en-GB" sz="2000" dirty="0" smtClean="0"/>
          </a:p>
          <a:p>
            <a:endParaRPr lang="en-GB" sz="2400" dirty="0" smtClean="0"/>
          </a:p>
          <a:p>
            <a:pPr>
              <a:buFont typeface="Times" pitchFamily="18" charset="0"/>
              <a:buNone/>
            </a:pPr>
            <a:endParaRPr lang="en-GB" dirty="0" smtClean="0"/>
          </a:p>
          <a:p>
            <a:pPr>
              <a:buFont typeface="Times" pitchFamily="18" charset="0"/>
              <a:buNone/>
            </a:pPr>
            <a:endParaRPr lang="en-GB" dirty="0" smtClean="0"/>
          </a:p>
        </p:txBody>
      </p:sp>
      <p:sp>
        <p:nvSpPr>
          <p:cNvPr id="4" name="Footer Placeholder 3"/>
          <p:cNvSpPr>
            <a:spLocks noGrp="1"/>
          </p:cNvSpPr>
          <p:nvPr>
            <p:ph type="ftr" sz="quarter" idx="10"/>
          </p:nvPr>
        </p:nvSpPr>
        <p:spPr/>
        <p:txBody>
          <a:bodyPr/>
          <a:lstStyle/>
          <a:p>
            <a:pPr>
              <a:defRPr/>
            </a:pPr>
            <a:r>
              <a:rPr lang="en-GB" smtClean="0"/>
              <a:t>© Imperial College Business School</a:t>
            </a:r>
            <a:endParaRPr lang="en-GB"/>
          </a:p>
        </p:txBody>
      </p:sp>
    </p:spTree>
    <p:extLst>
      <p:ext uri="{BB962C8B-B14F-4D97-AF65-F5344CB8AC3E}">
        <p14:creationId xmlns:p14="http://schemas.microsoft.com/office/powerpoint/2010/main" val="41658792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r>
              <a:rPr lang="en-GB" sz="2800" dirty="0" smtClean="0"/>
              <a:t>Outline</a:t>
            </a:r>
          </a:p>
        </p:txBody>
      </p:sp>
      <p:sp>
        <p:nvSpPr>
          <p:cNvPr id="15362" name="Content Placeholder 2"/>
          <p:cNvSpPr>
            <a:spLocks noGrp="1"/>
          </p:cNvSpPr>
          <p:nvPr>
            <p:ph idx="1"/>
          </p:nvPr>
        </p:nvSpPr>
        <p:spPr/>
        <p:txBody>
          <a:bodyPr/>
          <a:lstStyle/>
          <a:p>
            <a:r>
              <a:rPr lang="en-GB" sz="2800" dirty="0" smtClean="0"/>
              <a:t>Brief overview of reforms</a:t>
            </a:r>
          </a:p>
          <a:p>
            <a:r>
              <a:rPr lang="en-GB" sz="2800" dirty="0" smtClean="0"/>
              <a:t>Evaluation of impact on choice and outcomes</a:t>
            </a:r>
          </a:p>
          <a:p>
            <a:r>
              <a:rPr lang="en-GB" sz="2800" dirty="0" smtClean="0"/>
              <a:t>Reflections and lessons for future</a:t>
            </a:r>
            <a:endParaRPr lang="en-GB" sz="2700" dirty="0" smtClean="0"/>
          </a:p>
          <a:p>
            <a:pPr marL="0" indent="0">
              <a:buNone/>
            </a:pPr>
            <a:endParaRPr lang="en-GB" sz="2800" dirty="0" smtClean="0"/>
          </a:p>
          <a:p>
            <a:pPr>
              <a:buNone/>
            </a:pPr>
            <a:endParaRPr lang="en-GB" sz="2000" dirty="0" smtClean="0"/>
          </a:p>
          <a:p>
            <a:endParaRPr lang="en-GB" sz="2400" dirty="0" smtClean="0"/>
          </a:p>
          <a:p>
            <a:pPr>
              <a:buFont typeface="Times" pitchFamily="18" charset="0"/>
              <a:buNone/>
            </a:pPr>
            <a:endParaRPr lang="en-GB" dirty="0" smtClean="0"/>
          </a:p>
          <a:p>
            <a:pPr>
              <a:buFont typeface="Times" pitchFamily="18" charset="0"/>
              <a:buNone/>
            </a:pPr>
            <a:endParaRPr lang="en-GB" dirty="0" smtClean="0"/>
          </a:p>
        </p:txBody>
      </p:sp>
      <p:sp>
        <p:nvSpPr>
          <p:cNvPr id="4" name="Footer Placeholder 3"/>
          <p:cNvSpPr>
            <a:spLocks noGrp="1"/>
          </p:cNvSpPr>
          <p:nvPr>
            <p:ph type="ftr" sz="quarter" idx="10"/>
          </p:nvPr>
        </p:nvSpPr>
        <p:spPr/>
        <p:txBody>
          <a:bodyPr/>
          <a:lstStyle/>
          <a:p>
            <a:pPr>
              <a:defRPr/>
            </a:pPr>
            <a:r>
              <a:rPr lang="en-GB" smtClean="0"/>
              <a:t>© Imperial College Business School</a:t>
            </a:r>
            <a:endParaRPr lang="en-GB"/>
          </a:p>
        </p:txBody>
      </p:sp>
    </p:spTree>
    <p:extLst>
      <p:ext uri="{BB962C8B-B14F-4D97-AF65-F5344CB8AC3E}">
        <p14:creationId xmlns:p14="http://schemas.microsoft.com/office/powerpoint/2010/main" val="39990896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z="2800" dirty="0" smtClean="0"/>
              <a:t>UK reforms</a:t>
            </a:r>
          </a:p>
        </p:txBody>
      </p:sp>
      <p:sp>
        <p:nvSpPr>
          <p:cNvPr id="19458" name="Content Placeholder 2"/>
          <p:cNvSpPr>
            <a:spLocks noGrp="1"/>
          </p:cNvSpPr>
          <p:nvPr>
            <p:ph idx="1"/>
          </p:nvPr>
        </p:nvSpPr>
        <p:spPr>
          <a:xfrm>
            <a:off x="617538" y="1981200"/>
            <a:ext cx="8240712" cy="4448175"/>
          </a:xfrm>
        </p:spPr>
        <p:txBody>
          <a:bodyPr/>
          <a:lstStyle/>
          <a:p>
            <a:pPr>
              <a:lnSpc>
                <a:spcPct val="90000"/>
              </a:lnSpc>
            </a:pPr>
            <a:endParaRPr lang="en-US" sz="1800" dirty="0" smtClean="0"/>
          </a:p>
          <a:p>
            <a:pPr>
              <a:lnSpc>
                <a:spcPct val="90000"/>
              </a:lnSpc>
            </a:pPr>
            <a:r>
              <a:rPr lang="en-US" sz="2900" dirty="0" smtClean="0"/>
              <a:t>Two waves of pro-market reforms</a:t>
            </a:r>
          </a:p>
          <a:p>
            <a:pPr lvl="1">
              <a:lnSpc>
                <a:spcPct val="90000"/>
              </a:lnSpc>
            </a:pPr>
            <a:r>
              <a:rPr lang="en-US" sz="2400" dirty="0" smtClean="0"/>
              <a:t>Part of pro-market reforms in general economy under Thatcher administration in 1990s</a:t>
            </a:r>
          </a:p>
          <a:p>
            <a:pPr lvl="1">
              <a:lnSpc>
                <a:spcPct val="90000"/>
              </a:lnSpc>
            </a:pPr>
            <a:r>
              <a:rPr lang="en-US" sz="2400" dirty="0" err="1" smtClean="0"/>
              <a:t>Labour</a:t>
            </a:r>
            <a:r>
              <a:rPr lang="en-US" sz="2400" dirty="0" smtClean="0"/>
              <a:t> administration mid-2000s which continued until around 2012 under Coalition administration </a:t>
            </a:r>
          </a:p>
          <a:p>
            <a:pPr>
              <a:lnSpc>
                <a:spcPct val="90000"/>
              </a:lnSpc>
            </a:pPr>
            <a:endParaRPr lang="en-US" sz="2900" dirty="0" smtClean="0"/>
          </a:p>
          <a:p>
            <a:pPr marL="685800" lvl="1" indent="-457200">
              <a:lnSpc>
                <a:spcPct val="90000"/>
              </a:lnSpc>
            </a:pPr>
            <a:endParaRPr lang="en-US" dirty="0" smtClean="0"/>
          </a:p>
          <a:p>
            <a:pPr marL="1066800" lvl="2" indent="-457200">
              <a:lnSpc>
                <a:spcPct val="90000"/>
              </a:lnSpc>
            </a:pPr>
            <a:endParaRPr lang="en-US" dirty="0" smtClean="0"/>
          </a:p>
          <a:p>
            <a:pPr marL="457200" indent="-457200">
              <a:lnSpc>
                <a:spcPct val="90000"/>
              </a:lnSpc>
              <a:buNone/>
            </a:pPr>
            <a:r>
              <a:rPr lang="en-US" dirty="0" smtClean="0"/>
              <a:t> </a:t>
            </a:r>
          </a:p>
          <a:p>
            <a:pPr lvl="1">
              <a:lnSpc>
                <a:spcPct val="90000"/>
              </a:lnSpc>
              <a:buNone/>
            </a:pPr>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z="2800" dirty="0" smtClean="0"/>
              <a:t>The Blair pro-choice reforms</a:t>
            </a:r>
          </a:p>
        </p:txBody>
      </p:sp>
      <p:sp>
        <p:nvSpPr>
          <p:cNvPr id="19458" name="Content Placeholder 2"/>
          <p:cNvSpPr>
            <a:spLocks noGrp="1"/>
          </p:cNvSpPr>
          <p:nvPr>
            <p:ph idx="1"/>
          </p:nvPr>
        </p:nvSpPr>
        <p:spPr>
          <a:xfrm>
            <a:off x="617538" y="1981200"/>
            <a:ext cx="8240712" cy="4448175"/>
          </a:xfrm>
        </p:spPr>
        <p:txBody>
          <a:bodyPr/>
          <a:lstStyle/>
          <a:p>
            <a:pPr>
              <a:lnSpc>
                <a:spcPct val="90000"/>
              </a:lnSpc>
            </a:pPr>
            <a:r>
              <a:rPr lang="en-US" sz="2800" dirty="0" smtClean="0"/>
              <a:t>Blair regime started with ‘co-operation’ and targets; mid-2000s shifted to policy of ‘choice and competition’ </a:t>
            </a:r>
          </a:p>
          <a:p>
            <a:pPr>
              <a:lnSpc>
                <a:spcPct val="90000"/>
              </a:lnSpc>
            </a:pPr>
            <a:r>
              <a:rPr lang="en-US" sz="2800" dirty="0" smtClean="0"/>
              <a:t>Key elements of the reform</a:t>
            </a:r>
          </a:p>
          <a:p>
            <a:pPr lvl="1">
              <a:lnSpc>
                <a:spcPct val="90000"/>
              </a:lnSpc>
            </a:pPr>
            <a:r>
              <a:rPr lang="en-US" sz="2400" dirty="0" smtClean="0"/>
              <a:t>Focus on secondary care</a:t>
            </a:r>
          </a:p>
          <a:p>
            <a:pPr lvl="1">
              <a:lnSpc>
                <a:spcPct val="90000"/>
              </a:lnSpc>
            </a:pPr>
            <a:r>
              <a:rPr lang="en-US" sz="2400" dirty="0"/>
              <a:t>F</a:t>
            </a:r>
            <a:r>
              <a:rPr lang="en-US" sz="2400" dirty="0" smtClean="0"/>
              <a:t>reedom for patients to choose hospital of care</a:t>
            </a:r>
          </a:p>
          <a:p>
            <a:pPr lvl="1">
              <a:lnSpc>
                <a:spcPct val="90000"/>
              </a:lnSpc>
            </a:pPr>
            <a:r>
              <a:rPr lang="en-US" sz="2400" dirty="0" smtClean="0"/>
              <a:t>Shift from selective contracting to DRG type pricing (for around 70% of hospital activity)</a:t>
            </a:r>
          </a:p>
          <a:p>
            <a:pPr lvl="1">
              <a:lnSpc>
                <a:spcPct val="90000"/>
              </a:lnSpc>
            </a:pPr>
            <a:r>
              <a:rPr lang="en-US" sz="2400" dirty="0" smtClean="0"/>
              <a:t>Greater autonomy for well performing hospitals (retain some surpluses; greater freedom over investment decisions)</a:t>
            </a:r>
          </a:p>
          <a:p>
            <a:pPr marL="381000" lvl="1" indent="0">
              <a:lnSpc>
                <a:spcPct val="90000"/>
              </a:lnSpc>
              <a:buNone/>
            </a:pPr>
            <a:endParaRPr lang="en-US" sz="2400" dirty="0" smtClean="0"/>
          </a:p>
          <a:p>
            <a:pPr lvl="1">
              <a:lnSpc>
                <a:spcPct val="90000"/>
              </a:lnSpc>
            </a:pPr>
            <a:endParaRPr lang="en-US" sz="2400" dirty="0" smtClean="0"/>
          </a:p>
          <a:p>
            <a:pPr>
              <a:lnSpc>
                <a:spcPct val="90000"/>
              </a:lnSpc>
              <a:buNone/>
            </a:pPr>
            <a:endParaRPr lang="en-US" sz="2400" dirty="0" smtClean="0"/>
          </a:p>
          <a:p>
            <a:pPr>
              <a:lnSpc>
                <a:spcPct val="90000"/>
              </a:lnSpc>
              <a:buNone/>
            </a:pPr>
            <a:endParaRPr lang="en-US" sz="2400" dirty="0" smtClean="0"/>
          </a:p>
          <a:p>
            <a:pPr>
              <a:lnSpc>
                <a:spcPct val="90000"/>
              </a:lnSpc>
              <a:buNone/>
            </a:pPr>
            <a:endParaRPr lang="en-US" sz="2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z="2800" dirty="0" smtClean="0"/>
              <a:t>What happened?</a:t>
            </a:r>
          </a:p>
        </p:txBody>
      </p:sp>
      <p:sp>
        <p:nvSpPr>
          <p:cNvPr id="19458" name="Content Placeholder 2"/>
          <p:cNvSpPr>
            <a:spLocks noGrp="1"/>
          </p:cNvSpPr>
          <p:nvPr>
            <p:ph idx="1"/>
          </p:nvPr>
        </p:nvSpPr>
        <p:spPr>
          <a:xfrm>
            <a:off x="617538" y="1981200"/>
            <a:ext cx="8240712" cy="4448175"/>
          </a:xfrm>
        </p:spPr>
        <p:txBody>
          <a:bodyPr/>
          <a:lstStyle/>
          <a:p>
            <a:pPr>
              <a:lnSpc>
                <a:spcPct val="90000"/>
              </a:lnSpc>
            </a:pPr>
            <a:r>
              <a:rPr lang="en-US" sz="2800" dirty="0" smtClean="0"/>
              <a:t>Did the reforms change behavior and market structure?</a:t>
            </a:r>
          </a:p>
          <a:p>
            <a:pPr>
              <a:lnSpc>
                <a:spcPct val="90000"/>
              </a:lnSpc>
            </a:pPr>
            <a:r>
              <a:rPr lang="en-US" sz="2800" dirty="0" smtClean="0"/>
              <a:t>Did this have any effect on outcomes, processes, productivity, equity?</a:t>
            </a:r>
          </a:p>
          <a:p>
            <a:pPr>
              <a:lnSpc>
                <a:spcPct val="90000"/>
              </a:lnSpc>
            </a:pPr>
            <a:endParaRPr lang="en-US" sz="2800" dirty="0" smtClean="0"/>
          </a:p>
          <a:p>
            <a:pPr marL="0" indent="0">
              <a:lnSpc>
                <a:spcPct val="90000"/>
              </a:lnSpc>
              <a:buNone/>
            </a:pPr>
            <a:endParaRPr lang="en-US" sz="2400" dirty="0" smtClean="0"/>
          </a:p>
          <a:p>
            <a:pPr>
              <a:lnSpc>
                <a:spcPct val="90000"/>
              </a:lnSpc>
              <a:buNone/>
            </a:pPr>
            <a:endParaRPr lang="en-US" sz="2400" dirty="0" smtClean="0"/>
          </a:p>
          <a:p>
            <a:pPr>
              <a:lnSpc>
                <a:spcPct val="90000"/>
              </a:lnSpc>
              <a:buNone/>
            </a:pPr>
            <a:endParaRPr lang="en-US" sz="2400" dirty="0" smtClean="0"/>
          </a:p>
          <a:p>
            <a:pPr>
              <a:lnSpc>
                <a:spcPct val="90000"/>
              </a:lnSpc>
              <a:buNone/>
            </a:pPr>
            <a:endParaRPr lang="en-US" sz="24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ICBS_PPT_op3_ArialV19">
  <a:themeElements>
    <a:clrScheme name="ICBS_PPT_op3_ArialV12 1">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fontScheme name="ICBS_PPT_op3_ArialV1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a-DK" sz="1600" b="0" i="1" u="none" strike="noStrike" cap="none" normalizeH="0" baseline="0" smtClean="0">
            <a:ln>
              <a:noFill/>
            </a:ln>
            <a:solidFill>
              <a:srgbClr val="6E6E6F"/>
            </a:solidFill>
            <a:effectLst/>
            <a:latin typeface="Verdana" charset="0"/>
            <a:cs typeface="Times New Roman" pitchFamily="26" charset="0"/>
          </a:defRPr>
        </a:defPPr>
      </a:lstStyle>
    </a:spDef>
    <a:ln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a-DK" sz="1600" b="0" i="1" u="none" strike="noStrike" cap="none" normalizeH="0" baseline="0" smtClean="0">
            <a:ln>
              <a:noFill/>
            </a:ln>
            <a:solidFill>
              <a:srgbClr val="6E6E6F"/>
            </a:solidFill>
            <a:effectLst/>
            <a:latin typeface="Verdana" charset="0"/>
            <a:cs typeface="Times New Roman" pitchFamily="26" charset="0"/>
          </a:defRPr>
        </a:defPPr>
      </a:lstStyle>
    </a:lnDef>
    <a:txDef>
      <a:spPr>
        <a:noFill/>
      </a:spPr>
      <a:bodyPr wrap="square" lIns="0" tIns="0" rIns="0" bIns="0" rtlCol="0">
        <a:spAutoFit/>
      </a:bodyPr>
      <a:lstStyle>
        <a:defPPr>
          <a:defRPr i="0" dirty="0" err="1" smtClean="0">
            <a:latin typeface="+mj-lt"/>
          </a:defRPr>
        </a:defPPr>
      </a:lstStyle>
    </a:txDef>
  </a:objectDefaults>
  <a:extraClrSchemeLst>
    <a:extraClrScheme>
      <a:clrScheme name="ICBS_PPT_op3_ArialV12 1">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ICBS_PPT_op3_ArialV12 2">
        <a:dk1>
          <a:srgbClr val="6C7070"/>
        </a:dk1>
        <a:lt1>
          <a:srgbClr val="FFFFFF"/>
        </a:lt1>
        <a:dk2>
          <a:srgbClr val="003D81"/>
        </a:dk2>
        <a:lt2>
          <a:srgbClr val="009067"/>
        </a:lt2>
        <a:accent1>
          <a:srgbClr val="C51638"/>
        </a:accent1>
        <a:accent2>
          <a:srgbClr val="47226C"/>
        </a:accent2>
        <a:accent3>
          <a:srgbClr val="FFFFFF"/>
        </a:accent3>
        <a:accent4>
          <a:srgbClr val="5B5F5F"/>
        </a:accent4>
        <a:accent5>
          <a:srgbClr val="DFABAE"/>
        </a:accent5>
        <a:accent6>
          <a:srgbClr val="3F1E61"/>
        </a:accent6>
        <a:hlink>
          <a:srgbClr val="003966"/>
        </a:hlink>
        <a:folHlink>
          <a:srgbClr val="E68E2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8636</TotalTime>
  <Words>1403</Words>
  <Application>Microsoft Office PowerPoint</Application>
  <PresentationFormat>On-screen Show (4:3)</PresentationFormat>
  <Paragraphs>186</Paragraphs>
  <Slides>25</Slides>
  <Notes>21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27" baseType="lpstr">
      <vt:lpstr>ICBS_PPT_op3_ArialV19</vt:lpstr>
      <vt:lpstr>Document</vt:lpstr>
      <vt:lpstr> Competition: A means of improving healthcare productivity in the UK?   Carol Propper Imperial College London May 2016 Brookings Institute</vt:lpstr>
      <vt:lpstr>The background: the productivity challenge</vt:lpstr>
      <vt:lpstr>The healthcare sector</vt:lpstr>
      <vt:lpstr>Productivity Growth in the English National Health Service from 1998/1999 to 2013/2014</vt:lpstr>
      <vt:lpstr>Greater competition in the healthcare sector</vt:lpstr>
      <vt:lpstr>Outline</vt:lpstr>
      <vt:lpstr>UK reforms</vt:lpstr>
      <vt:lpstr>The Blair pro-choice reforms</vt:lpstr>
      <vt:lpstr>What happened?</vt:lpstr>
      <vt:lpstr>Behaviour and market structure: choice</vt:lpstr>
      <vt:lpstr>Better hospitals attracted more patients (Gaynor et al)</vt:lpstr>
      <vt:lpstr>Change in market structure (actual provider HHI)</vt:lpstr>
      <vt:lpstr>The impact on quality and process</vt:lpstr>
      <vt:lpstr>The impact on quality and process</vt:lpstr>
      <vt:lpstr>How did the reforms bring gains?</vt:lpstr>
      <vt:lpstr>Competition and management (Bloom et al 2010) Competition and Management in Public Hospitals </vt:lpstr>
      <vt:lpstr>Motivation</vt:lpstr>
      <vt:lpstr>  </vt:lpstr>
      <vt:lpstr>PowerPoint Presentation</vt:lpstr>
      <vt:lpstr>  </vt:lpstr>
      <vt:lpstr>  </vt:lpstr>
      <vt:lpstr>PowerPoint Presentation</vt:lpstr>
      <vt:lpstr>What do we know from the UK experiment?</vt:lpstr>
      <vt:lpstr>Lessons and emerging Issues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Louise Sheiner</cp:lastModifiedBy>
  <cp:revision>332</cp:revision>
  <dcterms:created xsi:type="dcterms:W3CDTF">2008-12-18T11:07:40Z</dcterms:created>
  <dcterms:modified xsi:type="dcterms:W3CDTF">2016-05-03T21:26:48Z</dcterms:modified>
</cp:coreProperties>
</file>