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1" r:id="rId1"/>
  </p:sldMasterIdLst>
  <p:notesMasterIdLst>
    <p:notesMasterId r:id="rId14"/>
  </p:notesMasterIdLst>
  <p:handoutMasterIdLst>
    <p:handoutMasterId r:id="rId15"/>
  </p:handoutMasterIdLst>
  <p:sldIdLst>
    <p:sldId id="607" r:id="rId2"/>
    <p:sldId id="660" r:id="rId3"/>
    <p:sldId id="700" r:id="rId4"/>
    <p:sldId id="692" r:id="rId5"/>
    <p:sldId id="694" r:id="rId6"/>
    <p:sldId id="695" r:id="rId7"/>
    <p:sldId id="696" r:id="rId8"/>
    <p:sldId id="681" r:id="rId9"/>
    <p:sldId id="678" r:id="rId10"/>
    <p:sldId id="682" r:id="rId11"/>
    <p:sldId id="699" r:id="rId12"/>
    <p:sldId id="697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en Heffler" initials="SH" lastIdx="51" clrIdx="0"/>
  <p:cmAuthor id="1" name="John Poisal" initials="JP" lastIdx="0" clrIdx="1"/>
  <p:cmAuthor id="2" name="BRIDGET DICKENSHEETS" initials="BD" lastIdx="18" clrIdx="2"/>
  <p:cmAuthor id="3" name="OACT" initials="oact" lastIdx="28" clrIdx="3"/>
  <p:cmAuthor id="4" name="Mollie Knight" initials="OACT" lastIdx="1" clrIdx="4"/>
  <p:cmAuthor id="5" name="Mollie Knight" initials="MK" lastIdx="11" clrIdx="5">
    <p:extLst/>
  </p:cmAuthor>
  <p:cmAuthor id="6" name="OACT" initials="MK" lastIdx="10" clrIdx="6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D8A"/>
    <a:srgbClr val="C808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07" autoAdjust="0"/>
    <p:restoredTop sz="79402" autoAdjust="0"/>
  </p:normalViewPr>
  <p:slideViewPr>
    <p:cSldViewPr>
      <p:cViewPr>
        <p:scale>
          <a:sx n="92" d="100"/>
          <a:sy n="92" d="100"/>
        </p:scale>
        <p:origin x="-6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06" y="-102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O-ADSHARE\SHARE\SHARE\OA\OACT\NHSG\hpab\Productivity\Hospital\2015_Update\mfp_tables_historical_v2_withhistory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2.xml"/><Relationship Id="rId1" Type="http://schemas.openxmlformats.org/officeDocument/2006/relationships/oleObject" Target="file:///\\CO-ADSHARE\SHARE\SHARE\OA\OACT\NHSG\hpab\Productivity\Hospital\2015_Update\For%20Website\HospitalMFPTablesforwebsite_v2.xlsx" TargetMode="External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7327786240647975E-2"/>
          <c:y val="2.6205637133523772E-2"/>
          <c:w val="0.92768715954301328"/>
          <c:h val="0.81409976072836721"/>
        </c:manualLayout>
      </c:layout>
      <c:areaChart>
        <c:grouping val="standard"/>
        <c:varyColors val="0"/>
        <c:ser>
          <c:idx val="0"/>
          <c:order val="0"/>
          <c:tx>
            <c:strRef>
              <c:f>HudsonGraphData!$B$3</c:f>
              <c:strCache>
                <c:ptCount val="1"/>
                <c:pt idx="0">
                  <c:v>Method 2</c:v>
                </c:pt>
              </c:strCache>
            </c:strRef>
          </c:tx>
          <c:spPr>
            <a:solidFill>
              <a:srgbClr val="F9F9F9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2.2785352249757938E-2"/>
                  <c:y val="-0.350862912026883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858547403249526E-2"/>
                      <c:h val="2.1359363215664603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1.5460802993433318E-4"/>
                  <c:y val="-0.33087600022469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354420113544201E-2"/>
                  <c:y val="-0.284244932432929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8661800486617711E-3"/>
                  <c:y val="-0.250584348329030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9474846869582446E-17"/>
                  <c:y val="-0.258064478129896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2441200324412004E-3"/>
                  <c:y val="-0.246844283428597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5.9474846869582446E-17"/>
                  <c:y val="-0.250584348329030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8661800486618596E-3"/>
                  <c:y val="-0.24310421852816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-0.220663829125564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4713018955198683E-3"/>
                  <c:y val="-0.27797046753387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3.2441200324412004E-3"/>
                  <c:y val="-0.276764802632063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4.8661800486618006E-3"/>
                  <c:y val="-0.261804543030330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1.0761580604982821E-16"/>
                  <c:y val="-0.298386246983648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0"/>
                  <c:y val="-0.291725062233796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0"/>
                  <c:y val="-0.273024737731630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latin typeface="Cambria" panose="020405030504060302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>
                      <a:solidFill>
                        <a:schemeClr val="bg1"/>
                      </a:solidFill>
                    </a:ln>
                  </c:spPr>
                </c15:leaderLines>
              </c:ext>
            </c:extLst>
          </c:dLbls>
          <c:cat>
            <c:numRef>
              <c:f>HudsonGraphData!$D$2:$Q$2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HudsonGraphData!$D$3:$Q$3</c:f>
              <c:numCache>
                <c:formatCode>0.0000</c:formatCode>
                <c:ptCount val="14"/>
                <c:pt idx="0">
                  <c:v>0.77385645343686527</c:v>
                </c:pt>
                <c:pt idx="1">
                  <c:v>0.57213919486686748</c:v>
                </c:pt>
                <c:pt idx="2">
                  <c:v>0.49813917516629669</c:v>
                </c:pt>
                <c:pt idx="3">
                  <c:v>0.51559046313707668</c:v>
                </c:pt>
                <c:pt idx="4">
                  <c:v>0.50088108837987422</c:v>
                </c:pt>
                <c:pt idx="5">
                  <c:v>0.49064599657169916</c:v>
                </c:pt>
                <c:pt idx="6">
                  <c:v>0.48525783769624242</c:v>
                </c:pt>
                <c:pt idx="7">
                  <c:v>0.44637877235037421</c:v>
                </c:pt>
                <c:pt idx="8">
                  <c:v>0.40770287669595129</c:v>
                </c:pt>
                <c:pt idx="9">
                  <c:v>0.58673922208694285</c:v>
                </c:pt>
                <c:pt idx="10">
                  <c:v>0.53539659936642892</c:v>
                </c:pt>
                <c:pt idx="11">
                  <c:v>0.46967821379244157</c:v>
                </c:pt>
                <c:pt idx="12">
                  <c:v>0.6276318632691047</c:v>
                </c:pt>
                <c:pt idx="13">
                  <c:v>0.53632118266518369</c:v>
                </c:pt>
              </c:numCache>
            </c:numRef>
          </c:val>
        </c:ser>
        <c:ser>
          <c:idx val="1"/>
          <c:order val="1"/>
          <c:tx>
            <c:strRef>
              <c:f>HudsonGraphData!$B$4</c:f>
              <c:strCache>
                <c:ptCount val="1"/>
                <c:pt idx="0">
                  <c:v>Method 1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c:spPr>
          <c:dLbls>
            <c:dLbl>
              <c:idx val="0"/>
              <c:layout>
                <c:manualLayout>
                  <c:x val="2.64150939035789E-2"/>
                  <c:y val="-4.8143809729598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4.1140713904766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2441200324411705E-3"/>
                  <c:y val="-8.9761557610398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7.8541362909099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2441200324412004E-3"/>
                  <c:y val="-0.108461882112565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244120032441141E-3"/>
                  <c:y val="-0.108461882112565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1584047085885995E-3"/>
                  <c:y val="-4.7415283506350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5.9474846869582446E-17"/>
                  <c:y val="-7.8541362909099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-7.8541362909099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0"/>
                  <c:y val="-2.9920519203466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9.7323600973236012E-3"/>
                  <c:y val="-2.9920519203466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latin typeface="Cambria" panose="020405030504060302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>
                      <a:solidFill>
                        <a:schemeClr val="bg1"/>
                      </a:solidFill>
                    </a:ln>
                  </c:spPr>
                </c15:leaderLines>
              </c:ext>
            </c:extLst>
          </c:dLbls>
          <c:cat>
            <c:numRef>
              <c:f>HudsonGraphData!$D$2:$Q$2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HudsonGraphData!$D$4:$Q$4</c:f>
              <c:numCache>
                <c:formatCode>0.0000</c:formatCode>
                <c:ptCount val="14"/>
                <c:pt idx="0">
                  <c:v>0.18913621506908118</c:v>
                </c:pt>
                <c:pt idx="1">
                  <c:v>0.29797029252486951</c:v>
                </c:pt>
                <c:pt idx="2">
                  <c:v>0.26589377432990058</c:v>
                </c:pt>
                <c:pt idx="3">
                  <c:v>0.33720685586959953</c:v>
                </c:pt>
                <c:pt idx="4">
                  <c:v>0.3252464766860087</c:v>
                </c:pt>
                <c:pt idx="5">
                  <c:v>0.34095852723134867</c:v>
                </c:pt>
                <c:pt idx="6">
                  <c:v>0.23416886700851514</c:v>
                </c:pt>
                <c:pt idx="7">
                  <c:v>0.25510038391438394</c:v>
                </c:pt>
                <c:pt idx="8">
                  <c:v>9.7628028683107715E-2</c:v>
                </c:pt>
                <c:pt idx="9">
                  <c:v>0.16741734673985431</c:v>
                </c:pt>
                <c:pt idx="10">
                  <c:v>0.15356521014396773</c:v>
                </c:pt>
                <c:pt idx="11">
                  <c:v>2.7503101451370471E-2</c:v>
                </c:pt>
                <c:pt idx="12">
                  <c:v>0.13282589641801845</c:v>
                </c:pt>
                <c:pt idx="13">
                  <c:v>5.2654527548772201E-2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0248832"/>
        <c:axId val="199509120"/>
      </c:areaChart>
      <c:catAx>
        <c:axId val="190248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mbria" panose="02040503050406030204" pitchFamily="18" charset="0"/>
              </a:defRPr>
            </a:pPr>
            <a:endParaRPr lang="en-US"/>
          </a:p>
        </c:txPr>
        <c:crossAx val="199509120"/>
        <c:crosses val="autoZero"/>
        <c:auto val="1"/>
        <c:lblAlgn val="ctr"/>
        <c:lblOffset val="100"/>
        <c:noMultiLvlLbl val="0"/>
      </c:catAx>
      <c:valAx>
        <c:axId val="199509120"/>
        <c:scaling>
          <c:orientation val="minMax"/>
        </c:scaling>
        <c:delete val="0"/>
        <c:axPos val="l"/>
        <c:numFmt formatCode="0.0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Cambria" panose="02040503050406030204" pitchFamily="18" charset="0"/>
              </a:defRPr>
            </a:pPr>
            <a:endParaRPr lang="en-US"/>
          </a:p>
        </c:txPr>
        <c:crossAx val="190248832"/>
        <c:crosses val="autoZero"/>
        <c:crossBetween val="midCat"/>
      </c:valAx>
    </c:plotArea>
    <c:plotVisOnly val="1"/>
    <c:dispBlanksAs val="zero"/>
    <c:showDLblsOverMax val="0"/>
  </c:chart>
  <c:txPr>
    <a:bodyPr/>
    <a:lstStyle/>
    <a:p>
      <a:pPr>
        <a:defRPr>
          <a:latin typeface="+mj-lt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090358403971722E-2"/>
          <c:y val="2.4242424242424242E-2"/>
          <c:w val="0.93777878978890528"/>
          <c:h val="0.84296762904636924"/>
        </c:manualLayout>
      </c:layout>
      <c:lineChart>
        <c:grouping val="standard"/>
        <c:varyColors val="0"/>
        <c:ser>
          <c:idx val="1"/>
          <c:order val="0"/>
          <c:tx>
            <c:v>Economy-wide MFP</c:v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335336276299668E-3"/>
                  <c:y val="5.505130040563037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3"/>
              <c:layout>
                <c:manualLayout>
                  <c:x val="-1.1588579449294797E-2"/>
                  <c:y val="2.36869482223812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8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6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4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XG!$A$20:$A$75</c:f>
              <c:numCache>
                <c:formatCode>General</c:formatCode>
                <c:ptCount val="56"/>
                <c:pt idx="0">
                  <c:v>1959</c:v>
                </c:pt>
                <c:pt idx="1">
                  <c:v>1960</c:v>
                </c:pt>
                <c:pt idx="2">
                  <c:v>1961</c:v>
                </c:pt>
                <c:pt idx="3">
                  <c:v>1962</c:v>
                </c:pt>
                <c:pt idx="4">
                  <c:v>1963</c:v>
                </c:pt>
                <c:pt idx="5">
                  <c:v>1964</c:v>
                </c:pt>
                <c:pt idx="6">
                  <c:v>1965</c:v>
                </c:pt>
                <c:pt idx="7">
                  <c:v>1966</c:v>
                </c:pt>
                <c:pt idx="8">
                  <c:v>1967</c:v>
                </c:pt>
                <c:pt idx="9">
                  <c:v>1968</c:v>
                </c:pt>
                <c:pt idx="10">
                  <c:v>1969</c:v>
                </c:pt>
                <c:pt idx="11">
                  <c:v>1970</c:v>
                </c:pt>
                <c:pt idx="12">
                  <c:v>1971</c:v>
                </c:pt>
                <c:pt idx="13">
                  <c:v>1972</c:v>
                </c:pt>
                <c:pt idx="14">
                  <c:v>1973</c:v>
                </c:pt>
                <c:pt idx="15">
                  <c:v>1974</c:v>
                </c:pt>
                <c:pt idx="16">
                  <c:v>1975</c:v>
                </c:pt>
                <c:pt idx="17">
                  <c:v>1976</c:v>
                </c:pt>
                <c:pt idx="18">
                  <c:v>1977</c:v>
                </c:pt>
                <c:pt idx="19">
                  <c:v>1978</c:v>
                </c:pt>
                <c:pt idx="20">
                  <c:v>1979</c:v>
                </c:pt>
                <c:pt idx="21">
                  <c:v>1980</c:v>
                </c:pt>
                <c:pt idx="22">
                  <c:v>1981</c:v>
                </c:pt>
                <c:pt idx="23">
                  <c:v>1982</c:v>
                </c:pt>
                <c:pt idx="24">
                  <c:v>1983</c:v>
                </c:pt>
                <c:pt idx="25">
                  <c:v>1984</c:v>
                </c:pt>
                <c:pt idx="26">
                  <c:v>1985</c:v>
                </c:pt>
                <c:pt idx="27">
                  <c:v>1986</c:v>
                </c:pt>
                <c:pt idx="28">
                  <c:v>1987</c:v>
                </c:pt>
                <c:pt idx="29">
                  <c:v>1988</c:v>
                </c:pt>
                <c:pt idx="30">
                  <c:v>1989</c:v>
                </c:pt>
                <c:pt idx="31">
                  <c:v>1990</c:v>
                </c:pt>
                <c:pt idx="32">
                  <c:v>1991</c:v>
                </c:pt>
                <c:pt idx="33">
                  <c:v>1992</c:v>
                </c:pt>
                <c:pt idx="34">
                  <c:v>1993</c:v>
                </c:pt>
                <c:pt idx="35">
                  <c:v>1994</c:v>
                </c:pt>
                <c:pt idx="36">
                  <c:v>1995</c:v>
                </c:pt>
                <c:pt idx="37">
                  <c:v>1996</c:v>
                </c:pt>
                <c:pt idx="38">
                  <c:v>1997</c:v>
                </c:pt>
                <c:pt idx="39">
                  <c:v>1998</c:v>
                </c:pt>
                <c:pt idx="40">
                  <c:v>1999</c:v>
                </c:pt>
                <c:pt idx="41">
                  <c:v>2000</c:v>
                </c:pt>
                <c:pt idx="42">
                  <c:v>2001</c:v>
                </c:pt>
                <c:pt idx="43">
                  <c:v>2002</c:v>
                </c:pt>
                <c:pt idx="44">
                  <c:v>2003</c:v>
                </c:pt>
                <c:pt idx="45">
                  <c:v>2004</c:v>
                </c:pt>
                <c:pt idx="46">
                  <c:v>2005</c:v>
                </c:pt>
                <c:pt idx="47">
                  <c:v>2006</c:v>
                </c:pt>
                <c:pt idx="48">
                  <c:v>2007</c:v>
                </c:pt>
                <c:pt idx="49">
                  <c:v>2008</c:v>
                </c:pt>
                <c:pt idx="50">
                  <c:v>2009</c:v>
                </c:pt>
                <c:pt idx="51">
                  <c:v>2010</c:v>
                </c:pt>
                <c:pt idx="52">
                  <c:v>2011</c:v>
                </c:pt>
                <c:pt idx="53">
                  <c:v>2012</c:v>
                </c:pt>
                <c:pt idx="54">
                  <c:v>2013</c:v>
                </c:pt>
                <c:pt idx="55">
                  <c:v>2014</c:v>
                </c:pt>
              </c:numCache>
            </c:numRef>
          </c:cat>
          <c:val>
            <c:numRef>
              <c:f>XG!$R$20:$R$74</c:f>
              <c:numCache>
                <c:formatCode>0.0</c:formatCode>
                <c:ptCount val="55"/>
                <c:pt idx="0">
                  <c:v>1.8523891746204502</c:v>
                </c:pt>
                <c:pt idx="1">
                  <c:v>1.3102386530032595</c:v>
                </c:pt>
                <c:pt idx="2">
                  <c:v>1.2158942383311944</c:v>
                </c:pt>
                <c:pt idx="3">
                  <c:v>1.5172954957360485</c:v>
                </c:pt>
                <c:pt idx="4">
                  <c:v>1.6303615484984713</c:v>
                </c:pt>
                <c:pt idx="5">
                  <c:v>2.0404102418409842</c:v>
                </c:pt>
                <c:pt idx="6">
                  <c:v>1.9243921770144334</c:v>
                </c:pt>
                <c:pt idx="7">
                  <c:v>2.326699051518677</c:v>
                </c:pt>
                <c:pt idx="8">
                  <c:v>2.1671150533572048</c:v>
                </c:pt>
                <c:pt idx="9">
                  <c:v>2.3904634350566667</c:v>
                </c:pt>
                <c:pt idx="10">
                  <c:v>1.8519646495928299</c:v>
                </c:pt>
                <c:pt idx="11">
                  <c:v>1.7058426116118852</c:v>
                </c:pt>
                <c:pt idx="12">
                  <c:v>1.863429031411501</c:v>
                </c:pt>
                <c:pt idx="13">
                  <c:v>1.8261384317196372</c:v>
                </c:pt>
                <c:pt idx="14">
                  <c:v>1.8630250364576995</c:v>
                </c:pt>
                <c:pt idx="15">
                  <c:v>1.1225740722518696</c:v>
                </c:pt>
                <c:pt idx="16">
                  <c:v>0.86662242002175649</c:v>
                </c:pt>
                <c:pt idx="17">
                  <c:v>0.99192453060006347</c:v>
                </c:pt>
                <c:pt idx="18">
                  <c:v>1.1524359215042246</c:v>
                </c:pt>
                <c:pt idx="19">
                  <c:v>1.0625567518005585</c:v>
                </c:pt>
                <c:pt idx="20">
                  <c:v>1.0519750812604256</c:v>
                </c:pt>
                <c:pt idx="21">
                  <c:v>0.85998491024112944</c:v>
                </c:pt>
                <c:pt idx="22">
                  <c:v>0.52042514748358304</c:v>
                </c:pt>
                <c:pt idx="23">
                  <c:v>-0.12559550464561475</c:v>
                </c:pt>
                <c:pt idx="24">
                  <c:v>-4.7119180938315353E-2</c:v>
                </c:pt>
                <c:pt idx="25">
                  <c:v>0.53919615943576193</c:v>
                </c:pt>
                <c:pt idx="26">
                  <c:v>0.57879024046589844</c:v>
                </c:pt>
                <c:pt idx="27">
                  <c:v>0.34602778806300805</c:v>
                </c:pt>
                <c:pt idx="28">
                  <c:v>0.38479500209833706</c:v>
                </c:pt>
                <c:pt idx="29">
                  <c:v>0.33182561603111171</c:v>
                </c:pt>
                <c:pt idx="30">
                  <c:v>0.4162216894868509</c:v>
                </c:pt>
                <c:pt idx="31">
                  <c:v>0.69443698344722193</c:v>
                </c:pt>
                <c:pt idx="32">
                  <c:v>0.66172605115506489</c:v>
                </c:pt>
                <c:pt idx="33">
                  <c:v>1.274898979647987</c:v>
                </c:pt>
                <c:pt idx="34">
                  <c:v>0.90788402272912183</c:v>
                </c:pt>
                <c:pt idx="35">
                  <c:v>0.74248100584708432</c:v>
                </c:pt>
                <c:pt idx="36">
                  <c:v>0.71770845310479281</c:v>
                </c:pt>
                <c:pt idx="37">
                  <c:v>0.73490315041571108</c:v>
                </c:pt>
                <c:pt idx="38">
                  <c:v>0.62581292495014207</c:v>
                </c:pt>
                <c:pt idx="39">
                  <c:v>0.70003885662410781</c:v>
                </c:pt>
                <c:pt idx="40">
                  <c:v>0.86152777580199569</c:v>
                </c:pt>
                <c:pt idx="41">
                  <c:v>0.97597488013048128</c:v>
                </c:pt>
                <c:pt idx="42">
                  <c:v>1.0991095319154986</c:v>
                </c:pt>
                <c:pt idx="43">
                  <c:v>1.0611118782990259</c:v>
                </c:pt>
                <c:pt idx="44">
                  <c:v>1.3104694729504374</c:v>
                </c:pt>
                <c:pt idx="45">
                  <c:v>1.5241221943876671</c:v>
                </c:pt>
                <c:pt idx="46">
                  <c:v>1.6160207865303144</c:v>
                </c:pt>
                <c:pt idx="47">
                  <c:v>1.4860381645741105</c:v>
                </c:pt>
                <c:pt idx="48">
                  <c:v>1.4428363364263896</c:v>
                </c:pt>
                <c:pt idx="49">
                  <c:v>1.1322394338737274</c:v>
                </c:pt>
                <c:pt idx="50">
                  <c:v>0.93830886266861313</c:v>
                </c:pt>
                <c:pt idx="51">
                  <c:v>1.0747500541929744</c:v>
                </c:pt>
                <c:pt idx="52">
                  <c:v>1.0096559173670805</c:v>
                </c:pt>
                <c:pt idx="53">
                  <c:v>0.89888803217845759</c:v>
                </c:pt>
                <c:pt idx="54">
                  <c:v>0.76245966271408783</c:v>
                </c:pt>
              </c:numCache>
            </c:numRef>
          </c:val>
          <c:smooth val="0"/>
        </c:ser>
        <c:ser>
          <c:idx val="0"/>
          <c:order val="1"/>
          <c:tx>
            <c:v>Hospital MFP - Method 1</c:v>
          </c:tx>
          <c:spPr>
            <a:ln w="28575" cap="rnd">
              <a:solidFill>
                <a:schemeClr val="bg1">
                  <a:lumMod val="6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4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'Final Hospital MFP estimates'!$D$3:$D$57</c:f>
              <c:numCache>
                <c:formatCode>General</c:formatCode>
                <c:ptCount val="55"/>
                <c:pt idx="41" formatCode="0.0">
                  <c:v>0.18913621506908118</c:v>
                </c:pt>
                <c:pt idx="42" formatCode="0.0">
                  <c:v>0.29797029252486951</c:v>
                </c:pt>
                <c:pt idx="43" formatCode="0.0">
                  <c:v>0.26589377432990058</c:v>
                </c:pt>
                <c:pt idx="44" formatCode="0.0">
                  <c:v>0.33720685586959953</c:v>
                </c:pt>
                <c:pt idx="45" formatCode="0.0">
                  <c:v>0.3252464766860087</c:v>
                </c:pt>
                <c:pt idx="46" formatCode="0.0">
                  <c:v>0.34095852723134867</c:v>
                </c:pt>
                <c:pt idx="47" formatCode="0.0">
                  <c:v>0.23416886700851514</c:v>
                </c:pt>
                <c:pt idx="48" formatCode="0.0">
                  <c:v>0.25510038391438394</c:v>
                </c:pt>
                <c:pt idx="49" formatCode="0.0">
                  <c:v>9.7628028683107715E-2</c:v>
                </c:pt>
                <c:pt idx="50" formatCode="0.0">
                  <c:v>0.16741734673985431</c:v>
                </c:pt>
                <c:pt idx="51" formatCode="0.0">
                  <c:v>0.15356521014396773</c:v>
                </c:pt>
                <c:pt idx="52" formatCode="0.0">
                  <c:v>2.7503101451370471E-2</c:v>
                </c:pt>
                <c:pt idx="53" formatCode="0.0">
                  <c:v>0.13282589641801845</c:v>
                </c:pt>
                <c:pt idx="54" formatCode="0.0">
                  <c:v>5.2654527548772201E-2</c:v>
                </c:pt>
              </c:numCache>
            </c:numRef>
          </c:val>
          <c:smooth val="0"/>
        </c:ser>
        <c:ser>
          <c:idx val="2"/>
          <c:order val="2"/>
          <c:tx>
            <c:v>Hospital MFP - Method 2</c:v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4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'Final Hospital MFP estimates'!$E$3:$E$57</c:f>
              <c:numCache>
                <c:formatCode>General</c:formatCode>
                <c:ptCount val="55"/>
                <c:pt idx="41" formatCode="0.0">
                  <c:v>0.77385645343686527</c:v>
                </c:pt>
                <c:pt idx="42" formatCode="0.0">
                  <c:v>0.57213919486686748</c:v>
                </c:pt>
                <c:pt idx="43" formatCode="0.0">
                  <c:v>0.49813917516629669</c:v>
                </c:pt>
                <c:pt idx="44" formatCode="0.0">
                  <c:v>0.51559046313707668</c:v>
                </c:pt>
                <c:pt idx="45" formatCode="0.0">
                  <c:v>0.50088108837987422</c:v>
                </c:pt>
                <c:pt idx="46" formatCode="0.0">
                  <c:v>0.49064599657169916</c:v>
                </c:pt>
                <c:pt idx="47" formatCode="0.0">
                  <c:v>0.48525783769624242</c:v>
                </c:pt>
                <c:pt idx="48" formatCode="0.0">
                  <c:v>0.44637877235037421</c:v>
                </c:pt>
                <c:pt idx="49" formatCode="0.0">
                  <c:v>0.40770287669595129</c:v>
                </c:pt>
                <c:pt idx="50" formatCode="0.0">
                  <c:v>0.58673922208694285</c:v>
                </c:pt>
                <c:pt idx="51" formatCode="0.0">
                  <c:v>0.53539659936642892</c:v>
                </c:pt>
                <c:pt idx="52" formatCode="0.0">
                  <c:v>0.46967821379244157</c:v>
                </c:pt>
                <c:pt idx="53" formatCode="0.0">
                  <c:v>0.6276318632691047</c:v>
                </c:pt>
                <c:pt idx="54" formatCode="0.0">
                  <c:v>0.53632118266518369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417664"/>
        <c:axId val="178419200"/>
      </c:lineChart>
      <c:catAx>
        <c:axId val="17841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8419200"/>
        <c:crosses val="autoZero"/>
        <c:auto val="1"/>
        <c:lblAlgn val="ctr"/>
        <c:lblOffset val="100"/>
        <c:noMultiLvlLbl val="0"/>
      </c:catAx>
      <c:valAx>
        <c:axId val="17841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8417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71293866044521"/>
          <c:y val="0.92432276946095782"/>
          <c:w val="0.71257400116652081"/>
          <c:h val="6.14718456542055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0.1566</cdr:x>
      <cdr:y>0.24947</cdr:y>
    </cdr:from>
    <cdr:to>
      <cdr:x>0.27439</cdr:x>
      <cdr:y>0.30199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55239" y="1447800"/>
          <a:ext cx="1019371" cy="3047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50" dirty="0">
              <a:latin typeface="Cambria" panose="02040503050406030204" pitchFamily="18" charset="0"/>
            </a:rPr>
            <a:t>Method 2</a:t>
          </a:r>
          <a:endParaRPr lang="en-US" sz="1100" dirty="0">
            <a:latin typeface="Cambria" panose="02040503050406030204" pitchFamily="18" charset="0"/>
          </a:endParaRPr>
        </a:p>
      </cdr:txBody>
    </cdr:sp>
  </cdr:relSizeAnchor>
  <cdr:relSizeAnchor xmlns:cdr="http://schemas.openxmlformats.org/drawingml/2006/chartDrawing">
    <cdr:from>
      <cdr:x>0.13019</cdr:x>
      <cdr:y>0.28886</cdr:y>
    </cdr:from>
    <cdr:to>
      <cdr:x>0.17739</cdr:x>
      <cdr:y>0.33872</cdr:y>
    </cdr:to>
    <cdr:cxnSp macro="">
      <cdr:nvCxnSpPr>
        <cdr:cNvPr id="4" name="Straight Arrow Connector 3"/>
        <cdr:cNvCxnSpPr/>
      </cdr:nvCxnSpPr>
      <cdr:spPr>
        <a:xfrm xmlns:a="http://schemas.openxmlformats.org/drawingml/2006/main" flipH="1">
          <a:off x="1126672" y="1676400"/>
          <a:ext cx="408475" cy="289359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0.39434</cdr:x>
      <cdr:y>0.60399</cdr:y>
    </cdr:from>
    <cdr:to>
      <cdr:x>0.43263</cdr:x>
      <cdr:y>0.66337</cdr:y>
    </cdr:to>
    <cdr:cxnSp macro="">
      <cdr:nvCxnSpPr>
        <cdr:cNvPr id="6" name="Straight Arrow Connector 5"/>
        <cdr:cNvCxnSpPr/>
      </cdr:nvCxnSpPr>
      <cdr:spPr>
        <a:xfrm xmlns:a="http://schemas.openxmlformats.org/drawingml/2006/main" flipV="1">
          <a:off x="3412672" y="3505200"/>
          <a:ext cx="331367" cy="344609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0.34151</cdr:x>
      <cdr:y>0.6551</cdr:y>
    </cdr:from>
    <cdr:to>
      <cdr:x>0.46537</cdr:x>
      <cdr:y>0.72017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955472" y="3801837"/>
          <a:ext cx="1071907" cy="3776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Cambria" panose="02040503050406030204" pitchFamily="18" charset="0"/>
            </a:rPr>
            <a:t>Method</a:t>
          </a:r>
          <a:r>
            <a:rPr lang="en-US" sz="1100" baseline="0" dirty="0">
              <a:latin typeface="Cambria" panose="02040503050406030204" pitchFamily="18" charset="0"/>
            </a:rPr>
            <a:t> 1</a:t>
          </a:r>
          <a:endParaRPr lang="en-US" sz="1100" dirty="0">
            <a:latin typeface="Cambria" panose="02040503050406030204" pitchFamily="18" charset="0"/>
          </a:endParaRPr>
        </a:p>
      </cdr:txBody>
    </cdr:sp>
  </cdr:relSizeAnchor>
  <cdr:relSizeAnchor xmlns:cdr="http://schemas.openxmlformats.org/drawingml/2006/chartDrawing">
    <cdr:from>
      <cdr:x>0.66794</cdr:x>
      <cdr:y>0.0518</cdr:y>
    </cdr:from>
    <cdr:to>
      <cdr:x>0.86394</cdr:x>
      <cdr:y>0.1705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796643" y="326571"/>
          <a:ext cx="1700893" cy="748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 rtl="0" eaLnBrk="0" fontAlgn="base" hangingPunct="0"/>
          <a:r>
            <a:rPr lang="en-US" sz="1100" b="1" u="sng" dirty="0">
              <a:effectLst/>
              <a:latin typeface="Cambria" panose="02040503050406030204" pitchFamily="18" charset="0"/>
            </a:rPr>
            <a:t>Average 1990-2013</a:t>
          </a:r>
          <a:endParaRPr lang="en-US" dirty="0">
            <a:effectLst/>
            <a:latin typeface="Cambria" panose="02040503050406030204" pitchFamily="18" charset="0"/>
          </a:endParaRPr>
        </a:p>
        <a:p xmlns:a="http://schemas.openxmlformats.org/drawingml/2006/main">
          <a:pPr algn="ctr" rtl="0" eaLnBrk="0" fontAlgn="base" hangingPunct="0"/>
          <a:r>
            <a:rPr lang="en-US" sz="1100" dirty="0">
              <a:effectLst/>
              <a:latin typeface="Cambria" panose="02040503050406030204" pitchFamily="18" charset="0"/>
            </a:rPr>
            <a:t>Method 1:  0.1%</a:t>
          </a:r>
          <a:endParaRPr lang="en-US" dirty="0">
            <a:effectLst/>
            <a:latin typeface="Cambria" panose="02040503050406030204" pitchFamily="18" charset="0"/>
          </a:endParaRPr>
        </a:p>
        <a:p xmlns:a="http://schemas.openxmlformats.org/drawingml/2006/main">
          <a:pPr algn="ctr" rtl="0" eaLnBrk="0" fontAlgn="base" hangingPunct="0"/>
          <a:r>
            <a:rPr lang="en-US" sz="1100" dirty="0">
              <a:effectLst/>
              <a:latin typeface="Cambria" panose="02040503050406030204" pitchFamily="18" charset="0"/>
            </a:rPr>
            <a:t>Method 2:  0.6%</a:t>
          </a:r>
          <a:endParaRPr lang="en-US" dirty="0">
            <a:effectLst/>
            <a:latin typeface="Cambria" panose="02040503050406030204" pitchFamily="18" charset="0"/>
          </a:endParaRPr>
        </a:p>
        <a:p xmlns:a="http://schemas.openxmlformats.org/drawingml/2006/main">
          <a:endParaRPr lang="en-US" sz="1100" dirty="0">
            <a:latin typeface="Cambria" panose="020405030504060302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0.82271</cdr:x>
      <cdr:y>0.34351</cdr:y>
    </cdr:from>
    <cdr:to>
      <cdr:x>0.87442</cdr:x>
      <cdr:y>0.37659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131744" y="2161134"/>
          <a:ext cx="448235" cy="2081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05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2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8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575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8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575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7FE5CDB-7A13-4A86-A53C-47F46306B2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380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2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395"/>
            <a:ext cx="5608320" cy="418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575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575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C55BF44-716D-4CE7-B245-69E8B5020B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278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C695C9-9D78-42DE-9D6A-212258267487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1328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205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7226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901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798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428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08">
              <a:defRPr/>
            </a:pP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628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662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20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34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882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55BF44-716D-4CE7-B245-69E8B5020B2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842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27" y="644846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6446EB-8067-44E6-A124-221E4D9AD7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99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02EC7-AF94-4A4C-9511-EE62F54742B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2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6F8D1-FFA1-4B7C-B12E-CAA8F56E0C7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2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93" y="6400800"/>
            <a:ext cx="609600" cy="365125"/>
          </a:xfrm>
        </p:spPr>
        <p:txBody>
          <a:bodyPr/>
          <a:lstStyle>
            <a:lvl1pPr algn="ctr">
              <a:defRPr sz="1600" b="1"/>
            </a:lvl1pPr>
          </a:lstStyle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4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990600" y="6265901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1F45E2-7576-427B-AAA7-A84BF5FA8E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1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-990600" y="6265901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EB0BE-C8EF-4FA3-A8D0-5E7B81BB198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70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AC288E-E3CC-43D3-878F-580BFDE0515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8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46A14-8695-4333-BC02-0A1871500A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5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59FAE-DDCF-4F95-BF5C-ECDDD44ABEF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83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949C-EED2-46F8-9C49-C05EDCFD6FF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75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6C3540-BD11-4851-8733-0101C1579C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165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Preliminary and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27" y="644846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6446EB-8067-44E6-A124-221E4D9AD7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4843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954751"/>
            <a:ext cx="2219325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132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s.gov/opub/mlr/2015/article/new-measure-of-labor-productivity-for-private-community-hospitals-1993-2012.ht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Research-Statistics-Data-and-Systems/Statistics-Trends-and-Reports/ReportsTrustFunds/Downloads/ProductivityMemo2016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295400"/>
            <a:ext cx="9144000" cy="1927225"/>
          </a:xfrm>
        </p:spPr>
        <p:txBody>
          <a:bodyPr>
            <a:noAutofit/>
          </a:bodyPr>
          <a:lstStyle/>
          <a:p>
            <a:r>
              <a:rPr lang="en-US" sz="3000" dirty="0" smtClean="0">
                <a:latin typeface="Cambria" panose="02040503050406030204" pitchFamily="18" charset="0"/>
              </a:rPr>
              <a:t>Estimating Resource-Based Hospital Multifactor Productivity Growth</a:t>
            </a:r>
            <a:r>
              <a:rPr lang="en-US" sz="3000" b="1" dirty="0" smtClean="0">
                <a:latin typeface="Cambria" panose="02040503050406030204" pitchFamily="18" charset="0"/>
              </a:rPr>
              <a:t/>
            </a:r>
            <a:br>
              <a:rPr lang="en-US" sz="3000" b="1" dirty="0" smtClean="0">
                <a:latin typeface="Cambria" panose="02040503050406030204" pitchFamily="18" charset="0"/>
              </a:rPr>
            </a:br>
            <a:endParaRPr lang="en-US" sz="3000" b="1" i="1" dirty="0">
              <a:latin typeface="Cambria" panose="02040503050406030204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352800"/>
            <a:ext cx="7620000" cy="2514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chemeClr val="tx1"/>
                </a:solidFill>
                <a:latin typeface="Cambria" panose="02040503050406030204" pitchFamily="18" charset="0"/>
              </a:rPr>
              <a:t>Stephen Heffler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chemeClr val="tx1"/>
                </a:solidFill>
                <a:latin typeface="Cambria" panose="02040503050406030204" pitchFamily="18" charset="0"/>
              </a:rPr>
              <a:t>Director, National Health Statistics Group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chemeClr val="tx1"/>
                </a:solidFill>
                <a:latin typeface="Cambria" panose="02040503050406030204" pitchFamily="18" charset="0"/>
              </a:rPr>
              <a:t>Office of the Actuary, CMS</a:t>
            </a:r>
          </a:p>
          <a:p>
            <a:pPr eaLnBrk="1" hangingPunct="1">
              <a:lnSpc>
                <a:spcPct val="80000"/>
              </a:lnSpc>
            </a:pPr>
            <a:endParaRPr lang="en-US" sz="1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8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8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chemeClr val="tx1"/>
                </a:solidFill>
                <a:latin typeface="Cambria" panose="02040503050406030204" pitchFamily="18" charset="0"/>
              </a:rPr>
              <a:t>Brookings Symposium on Health Care Productivity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chemeClr val="tx1"/>
                </a:solidFill>
                <a:latin typeface="Cambria" panose="02040503050406030204" pitchFamily="18" charset="0"/>
              </a:rPr>
              <a:t>May 3, 2016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22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ambria" panose="02040503050406030204" pitchFamily="18" charset="0"/>
              </a:rPr>
              <a:t>Comparison of Hospital Productivity Estimates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903719"/>
              </p:ext>
            </p:extLst>
          </p:nvPr>
        </p:nvGraphicFramePr>
        <p:xfrm>
          <a:off x="1752600" y="2567727"/>
          <a:ext cx="6248400" cy="2004273"/>
        </p:xfrm>
        <a:graphic>
          <a:graphicData uri="http://schemas.openxmlformats.org/drawingml/2006/table">
            <a:tbl>
              <a:tblPr/>
              <a:tblGrid>
                <a:gridCol w="3352800"/>
                <a:gridCol w="1542807"/>
                <a:gridCol w="1352793"/>
              </a:tblGrid>
              <a:tr h="20918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effectLst/>
                          <a:latin typeface="Cambria" panose="02040503050406030204" pitchFamily="18" charset="0"/>
                        </a:rPr>
                        <a:t>1993-2012</a:t>
                      </a:r>
                      <a:endParaRPr lang="en-US" sz="1200" b="1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102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effectLst/>
                          <a:latin typeface="Cambria" panose="02040503050406030204" pitchFamily="18" charset="0"/>
                        </a:rPr>
                        <a:t>MFP</a:t>
                      </a:r>
                      <a:endParaRPr lang="en-US" sz="1200" b="1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effectLst/>
                          <a:latin typeface="Cambria" panose="02040503050406030204" pitchFamily="18" charset="0"/>
                        </a:rPr>
                        <a:t>Labor</a:t>
                      </a:r>
                      <a:r>
                        <a:rPr lang="en-US" sz="1200" b="1" i="0" u="none" strike="noStrike" baseline="0" dirty="0" smtClean="0">
                          <a:effectLst/>
                          <a:latin typeface="Cambria" panose="02040503050406030204" pitchFamily="18" charset="0"/>
                        </a:rPr>
                        <a:t> Productivity</a:t>
                      </a:r>
                      <a:endParaRPr lang="en-US" sz="1200" b="1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8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effectLst/>
                          <a:latin typeface="Cambria" panose="02040503050406030204" pitchFamily="18" charset="0"/>
                        </a:rPr>
                        <a:t>Hospital</a:t>
                      </a:r>
                      <a:endParaRPr lang="en-US" sz="1200" b="1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62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effectLst/>
                          <a:latin typeface="Cambria" panose="02040503050406030204" pitchFamily="18" charset="0"/>
                        </a:rPr>
                        <a:t>  OACT – Method 1</a:t>
                      </a:r>
                      <a:endParaRPr lang="en-US" sz="1200" b="0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0.3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Cambria" panose="02040503050406030204" pitchFamily="18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62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effectLst/>
                          <a:latin typeface="Cambria" panose="02040503050406030204" pitchFamily="18" charset="0"/>
                        </a:rPr>
                        <a:t>  OACT – Method 2</a:t>
                      </a:r>
                      <a:endParaRPr lang="en-US" sz="1200" b="0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0.6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Cambria" panose="02040503050406030204" pitchFamily="18" charset="0"/>
                        </a:rPr>
                        <a:t>1.6</a:t>
                      </a:r>
                      <a:endParaRPr lang="en-US" sz="1200" b="0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9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effectLst/>
                          <a:latin typeface="Cambria" panose="02040503050406030204" pitchFamily="18" charset="0"/>
                        </a:rPr>
                        <a:t>  </a:t>
                      </a:r>
                      <a:r>
                        <a:rPr lang="en-US" sz="1200" b="0" i="0" u="none" strike="noStrike" dirty="0" err="1" smtClean="0">
                          <a:effectLst/>
                          <a:latin typeface="Cambria" panose="02040503050406030204" pitchFamily="18" charset="0"/>
                        </a:rPr>
                        <a:t>Chansky</a:t>
                      </a:r>
                      <a:r>
                        <a:rPr lang="en-US" sz="1200" b="0" i="0" u="none" strike="noStrike" dirty="0" smtClean="0">
                          <a:effectLst/>
                          <a:latin typeface="Cambria" panose="02040503050406030204" pitchFamily="18" charset="0"/>
                        </a:rPr>
                        <a:t>, et.</a:t>
                      </a:r>
                      <a:r>
                        <a:rPr lang="en-US" sz="1200" b="0" i="0" u="none" strike="noStrike" baseline="0" dirty="0" smtClean="0">
                          <a:effectLst/>
                          <a:latin typeface="Cambria" panose="02040503050406030204" pitchFamily="18" charset="0"/>
                        </a:rPr>
                        <a:t> al. </a:t>
                      </a:r>
                      <a:endParaRPr lang="en-US" sz="1200" b="0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Cambria" panose="02040503050406030204" pitchFamily="18" charset="0"/>
                        </a:rPr>
                        <a:t>—</a:t>
                      </a:r>
                      <a:endParaRPr lang="en-US" sz="1200" b="0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Cambria" panose="02040503050406030204" pitchFamily="18" charset="0"/>
                        </a:rPr>
                        <a:t>0.5</a:t>
                      </a:r>
                      <a:endParaRPr lang="en-US" sz="1200" b="0" i="0" u="none" strike="noStrike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5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Economy-wide*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Cambria" panose="02040503050406030204" pitchFamily="18" charset="0"/>
                        </a:rPr>
                        <a:t>1.</a:t>
                      </a:r>
                      <a:r>
                        <a:rPr lang="en-US" sz="1200" b="0" i="0" u="none" strike="noStrike" baseline="0" dirty="0" smtClean="0">
                          <a:effectLst/>
                          <a:latin typeface="Cambria" panose="02040503050406030204" pitchFamily="18" charset="0"/>
                        </a:rPr>
                        <a:t>0</a:t>
                      </a:r>
                      <a:endParaRPr lang="en-US" sz="1200" b="0" i="0" u="none" strike="noStrike" baseline="0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effectLst/>
                          <a:latin typeface="Cambria" panose="02040503050406030204" pitchFamily="18" charset="0"/>
                        </a:rPr>
                        <a:t>2.</a:t>
                      </a:r>
                      <a:r>
                        <a:rPr lang="en-US" sz="1200" b="0" i="0" u="none" strike="noStrike" baseline="0" dirty="0" smtClean="0">
                          <a:effectLst/>
                          <a:latin typeface="Cambria" panose="02040503050406030204" pitchFamily="18" charset="0"/>
                        </a:rPr>
                        <a:t>2</a:t>
                      </a:r>
                      <a:endParaRPr lang="en-US" sz="1200" b="0" i="0" u="none" strike="noStrike" baseline="0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59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*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Reflects Economy-wide MFP at the time of the OACT analysis (BLS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historical estimates published in June 23, 2015). </a:t>
                      </a:r>
                      <a:endParaRPr lang="en-US" sz="1200" b="0" i="0" u="none" strike="sng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371600"/>
            <a:ext cx="8763000" cy="1196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1800" dirty="0">
                <a:latin typeface="Cambria" panose="02040503050406030204" pitchFamily="18" charset="0"/>
              </a:rPr>
              <a:t>Private Community Hospital Labor Productivity </a:t>
            </a:r>
            <a:r>
              <a:rPr lang="en-US" sz="1600" dirty="0" smtClean="0">
                <a:latin typeface="Cambria" panose="02040503050406030204" pitchFamily="18" charset="0"/>
              </a:rPr>
              <a:t>(Chansky, Garner, Raichoudhary – BLS)</a:t>
            </a:r>
            <a:r>
              <a:rPr lang="en-US" sz="1600" baseline="30000" dirty="0" smtClean="0">
                <a:latin typeface="Cambria" panose="02040503050406030204" pitchFamily="18" charset="0"/>
              </a:rPr>
              <a:t>1</a:t>
            </a:r>
            <a:endParaRPr lang="en-US" sz="1600" baseline="30000" dirty="0"/>
          </a:p>
          <a:p>
            <a:pPr lvl="1" fontAlgn="auto">
              <a:spcAft>
                <a:spcPts val="0"/>
              </a:spcAft>
            </a:pPr>
            <a:r>
              <a:rPr lang="en-US" sz="1400" dirty="0" smtClean="0">
                <a:latin typeface="Cambria" panose="02040503050406030204" pitchFamily="18" charset="0"/>
              </a:rPr>
              <a:t>“Output”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based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weighted inpatient service and outpatient service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indices using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Tornqvist aggregation of inpatient discharges (or outpatient visits) for each DRG category (or disease category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strike="sngStrike" dirty="0" smtClean="0">
              <a:latin typeface="Cambria" panose="020405030504060302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4876800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900" dirty="0" smtClean="0">
                <a:latin typeface="Cambria" panose="02040503050406030204" pitchFamily="18" charset="0"/>
              </a:rPr>
              <a:t>Approximated Hospital MFP (1998-2013):</a:t>
            </a:r>
          </a:p>
          <a:p>
            <a:pPr lvl="1"/>
            <a:r>
              <a:rPr lang="en-US" sz="1600" dirty="0" smtClean="0">
                <a:latin typeface="Cambria" panose="02040503050406030204" pitchFamily="18" charset="0"/>
              </a:rPr>
              <a:t>Hospital MFP (0.3%) </a:t>
            </a:r>
            <a:r>
              <a:rPr lang="en-US" sz="1600" dirty="0">
                <a:latin typeface="Cambria" panose="02040503050406030204" pitchFamily="18" charset="0"/>
              </a:rPr>
              <a:t>= </a:t>
            </a:r>
            <a:r>
              <a:rPr lang="en-US" sz="1600" dirty="0" smtClean="0">
                <a:latin typeface="Cambria" panose="02040503050406030204" pitchFamily="18" charset="0"/>
              </a:rPr>
              <a:t>Input </a:t>
            </a:r>
            <a:r>
              <a:rPr lang="en-US" sz="1600" dirty="0">
                <a:latin typeface="Cambria" panose="02040503050406030204" pitchFamily="18" charset="0"/>
              </a:rPr>
              <a:t>Price (3.0%) </a:t>
            </a:r>
            <a:r>
              <a:rPr lang="en-US" sz="1600" dirty="0" smtClean="0">
                <a:latin typeface="Cambria" panose="02040503050406030204" pitchFamily="18" charset="0"/>
              </a:rPr>
              <a:t>– Output </a:t>
            </a:r>
            <a:r>
              <a:rPr lang="en-US" sz="1600" dirty="0">
                <a:latin typeface="Cambria" panose="02040503050406030204" pitchFamily="18" charset="0"/>
              </a:rPr>
              <a:t>price </a:t>
            </a:r>
            <a:r>
              <a:rPr lang="en-US" sz="1600" dirty="0" smtClean="0">
                <a:latin typeface="Cambria" panose="02040503050406030204" pitchFamily="18" charset="0"/>
              </a:rPr>
              <a:t>(2.9%) + Actual </a:t>
            </a:r>
            <a:r>
              <a:rPr lang="en-US" sz="1600" dirty="0">
                <a:latin typeface="Cambria" panose="02040503050406030204" pitchFamily="18" charset="0"/>
              </a:rPr>
              <a:t>Change in Hospital Total Facility Margins from Medicare Cost Reports (0.2</a:t>
            </a:r>
            <a:r>
              <a:rPr lang="en-US" sz="1600" dirty="0" smtClean="0">
                <a:latin typeface="Cambria" panose="02040503050406030204" pitchFamily="18" charset="0"/>
              </a:rPr>
              <a:t>%)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60198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/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www.bls.gov/opub/mlr/2015/article/new-measure-of-labor-productivity-for-private-community-hospitals-1993-2012.htm</a:t>
            </a: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4348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>
          <a:xfrm>
            <a:off x="463032" y="5057614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2942277" y="5087879"/>
            <a:ext cx="2209800" cy="914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3810000" y="3791163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076371" y="3791183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950922" y="2641890"/>
            <a:ext cx="2209800" cy="914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1782204" y="2646819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05" y="426054"/>
            <a:ext cx="9134707" cy="855369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ambria" panose="02040503050406030204" pitchFamily="18" charset="0"/>
              </a:rPr>
              <a:t>Long-Run Implications for Hospitals 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363004" y="1667945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46454" y="1900265"/>
            <a:ext cx="1442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MS-DRG $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43071" y="401882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Cost per service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48934" y="2923469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438839" y="2929303"/>
            <a:ext cx="1272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Profit/Loss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64627" y="4018829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620682" y="5311286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1040" y="5311286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Cost per input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576646" y="4685578"/>
            <a:ext cx="1606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Procedures, tests, Rx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294751" y="5953365"/>
            <a:ext cx="17708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Hours, scripts, sq. ft.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492455" y="5955575"/>
            <a:ext cx="25794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Wages per hour, Rx cost per script, capital costs per sq. ft.</a:t>
            </a:r>
            <a:endParaRPr lang="en-US" sz="1200" dirty="0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138198" y="2375992"/>
            <a:ext cx="416914" cy="270827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782204" y="3464913"/>
            <a:ext cx="442836" cy="359593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20" idx="0"/>
          </p:cNvCxnSpPr>
          <p:nvPr/>
        </p:nvCxnSpPr>
        <p:spPr>
          <a:xfrm flipH="1">
            <a:off x="4047177" y="4685578"/>
            <a:ext cx="529469" cy="402301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396407" y="2355253"/>
            <a:ext cx="345892" cy="285861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6" idx="5"/>
          </p:cNvCxnSpPr>
          <p:nvPr/>
        </p:nvCxnSpPr>
        <p:spPr>
          <a:xfrm>
            <a:off x="3668386" y="3427308"/>
            <a:ext cx="613298" cy="457276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21" idx="0"/>
          </p:cNvCxnSpPr>
          <p:nvPr/>
        </p:nvCxnSpPr>
        <p:spPr>
          <a:xfrm flipH="1">
            <a:off x="1567932" y="4697653"/>
            <a:ext cx="428639" cy="359961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57577" y="4645175"/>
            <a:ext cx="605427" cy="536425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79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en-US" sz="3600" dirty="0" smtClean="0">
                <a:latin typeface="Cambria" panose="02040503050406030204" pitchFamily="18" charset="0"/>
              </a:rPr>
              <a:t>Conclusions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endParaRPr lang="en-US" sz="1800" dirty="0" smtClean="0">
              <a:latin typeface="Cambria" panose="02040503050406030204" pitchFamily="18" charset="0"/>
            </a:endParaRPr>
          </a:p>
          <a:p>
            <a:r>
              <a:rPr lang="en-US" sz="1800" dirty="0" smtClean="0">
                <a:latin typeface="Cambria" panose="02040503050406030204" pitchFamily="18" charset="0"/>
              </a:rPr>
              <a:t>The measure of productivity should align with the concept for which it will be used; for updating Medicare payments, resource-based productivity is consistent with the current DRG payment system.</a:t>
            </a:r>
          </a:p>
          <a:p>
            <a:pPr marL="0" indent="0">
              <a:buNone/>
            </a:pPr>
            <a:endParaRPr lang="en-US" sz="1800" dirty="0" smtClean="0">
              <a:latin typeface="Cambria" panose="02040503050406030204" pitchFamily="18" charset="0"/>
            </a:endParaRPr>
          </a:p>
          <a:p>
            <a:r>
              <a:rPr lang="en-US" sz="1800" dirty="0" smtClean="0">
                <a:latin typeface="Cambria" panose="02040503050406030204" pitchFamily="18" charset="0"/>
              </a:rPr>
              <a:t>Over 1990-2013, the average growth of OACT’s resource-based hospital MFP using two methods was between 0.1% and 0.6% per year.</a:t>
            </a:r>
          </a:p>
          <a:p>
            <a:endParaRPr lang="en-US" sz="1800" dirty="0">
              <a:latin typeface="Cambria" panose="02040503050406030204" pitchFamily="18" charset="0"/>
            </a:endParaRPr>
          </a:p>
          <a:p>
            <a:r>
              <a:rPr lang="en-US" sz="1800" dirty="0" smtClean="0">
                <a:latin typeface="Cambria" panose="02040503050406030204" pitchFamily="18" charset="0"/>
              </a:rPr>
              <a:t>OACT’s estimates are similar to alternative estimates of hospital labor productivity and hospital MFP.</a:t>
            </a:r>
          </a:p>
          <a:p>
            <a:endParaRPr lang="en-US" sz="1800" dirty="0">
              <a:latin typeface="Cambria" panose="02040503050406030204" pitchFamily="18" charset="0"/>
            </a:endParaRPr>
          </a:p>
          <a:p>
            <a:r>
              <a:rPr lang="en-US" sz="1800" dirty="0" smtClean="0">
                <a:latin typeface="Cambria" panose="02040503050406030204" pitchFamily="18" charset="0"/>
              </a:rPr>
              <a:t>Resource-based hospital MFP growth has been lower than economy-wide MFP growth, which suggests long-range implications for profitability and/or quality of care.</a:t>
            </a:r>
            <a:endParaRPr lang="en-US" sz="18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1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en-US" sz="3600" dirty="0" smtClean="0">
                <a:latin typeface="Cambria" panose="02040503050406030204" pitchFamily="18" charset="0"/>
              </a:rPr>
              <a:t>Outline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endParaRPr lang="en-US" sz="1800" dirty="0" smtClean="0">
              <a:latin typeface="Cambria" panose="02040503050406030204" pitchFamily="18" charset="0"/>
            </a:endParaRPr>
          </a:p>
          <a:p>
            <a:r>
              <a:rPr lang="en-US" sz="2400" dirty="0" smtClean="0">
                <a:latin typeface="Cambria" panose="02040503050406030204" pitchFamily="18" charset="0"/>
              </a:rPr>
              <a:t>Background</a:t>
            </a:r>
          </a:p>
          <a:p>
            <a:pPr lvl="1"/>
            <a:r>
              <a:rPr lang="en-US" sz="2000" dirty="0" smtClean="0">
                <a:latin typeface="Cambria" panose="02040503050406030204" pitchFamily="18" charset="0"/>
              </a:rPr>
              <a:t>Medicare Inpatient Hospital Payment Updates</a:t>
            </a:r>
          </a:p>
          <a:p>
            <a:pPr lvl="1"/>
            <a:r>
              <a:rPr lang="en-US" sz="2000" dirty="0" smtClean="0">
                <a:latin typeface="Cambria" panose="02040503050406030204" pitchFamily="18" charset="0"/>
              </a:rPr>
              <a:t>BLS Multifactor Productivity (MFP)</a:t>
            </a:r>
          </a:p>
          <a:p>
            <a:pPr marL="0" indent="0">
              <a:buNone/>
            </a:pPr>
            <a:endParaRPr lang="en-US" sz="2400" dirty="0" smtClean="0">
              <a:latin typeface="Cambria" panose="02040503050406030204" pitchFamily="18" charset="0"/>
            </a:endParaRPr>
          </a:p>
          <a:p>
            <a:r>
              <a:rPr lang="en-US" sz="2400" dirty="0" smtClean="0">
                <a:latin typeface="Cambria" panose="02040503050406030204" pitchFamily="18" charset="0"/>
              </a:rPr>
              <a:t>OACT Resource-Based Hospital Multifactor Productivity</a:t>
            </a:r>
          </a:p>
          <a:p>
            <a:pPr lvl="1"/>
            <a:r>
              <a:rPr lang="en-US" sz="2000" dirty="0" smtClean="0">
                <a:latin typeface="Cambria" panose="02040503050406030204" pitchFamily="18" charset="0"/>
              </a:rPr>
              <a:t>Methods and Findings</a:t>
            </a:r>
          </a:p>
          <a:p>
            <a:pPr lvl="1"/>
            <a:r>
              <a:rPr lang="en-US" sz="2000" dirty="0" smtClean="0">
                <a:latin typeface="Cambria" panose="02040503050406030204" pitchFamily="18" charset="0"/>
              </a:rPr>
              <a:t>Comparisons to Other Estimates</a:t>
            </a:r>
          </a:p>
          <a:p>
            <a:endParaRPr lang="en-US" sz="2400" dirty="0">
              <a:latin typeface="Cambria" panose="02040503050406030204" pitchFamily="18" charset="0"/>
            </a:endParaRPr>
          </a:p>
          <a:p>
            <a:r>
              <a:rPr lang="en-US" sz="2400" dirty="0" smtClean="0">
                <a:latin typeface="Cambria" panose="02040503050406030204" pitchFamily="18" charset="0"/>
              </a:rPr>
              <a:t>Conclusions</a:t>
            </a:r>
            <a:endParaRPr lang="en-US" sz="24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77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val 20"/>
          <p:cNvSpPr/>
          <p:nvPr/>
        </p:nvSpPr>
        <p:spPr>
          <a:xfrm>
            <a:off x="463032" y="5057614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2942277" y="5087879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3810000" y="3791163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076371" y="3791183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950922" y="2641890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1782204" y="2646819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3" y="196644"/>
            <a:ext cx="9134707" cy="855369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ambria" panose="02040503050406030204" pitchFamily="18" charset="0"/>
              </a:rPr>
              <a:t>What is in the MS-DRG Rate? </a:t>
            </a:r>
            <a:endParaRPr lang="en-US" sz="3200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363004" y="1667945"/>
            <a:ext cx="22098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46454" y="1900265"/>
            <a:ext cx="1442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MS-DRG $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43071" y="401882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Cost per service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48934" y="2923469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438839" y="2929303"/>
            <a:ext cx="1272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Profit/Loss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64627" y="4018829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620682" y="5311286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1040" y="5311286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Cost per input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576646" y="4685578"/>
            <a:ext cx="1606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Procedures, tests, Rx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294751" y="5953365"/>
            <a:ext cx="17708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Hours, scripts, sq. ft.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492455" y="5955575"/>
            <a:ext cx="25794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Wages per hour, Rx cost per script, capital costs per sq. ft.</a:t>
            </a:r>
            <a:endParaRPr lang="en-US" sz="1200" dirty="0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138198" y="2375992"/>
            <a:ext cx="416914" cy="270827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782204" y="3464913"/>
            <a:ext cx="442836" cy="359593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20" idx="0"/>
          </p:cNvCxnSpPr>
          <p:nvPr/>
        </p:nvCxnSpPr>
        <p:spPr>
          <a:xfrm flipH="1">
            <a:off x="4047177" y="4685578"/>
            <a:ext cx="529469" cy="402301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396407" y="2355253"/>
            <a:ext cx="345892" cy="285861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6" idx="5"/>
          </p:cNvCxnSpPr>
          <p:nvPr/>
        </p:nvCxnSpPr>
        <p:spPr>
          <a:xfrm>
            <a:off x="3668386" y="3427308"/>
            <a:ext cx="613298" cy="457276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21" idx="0"/>
          </p:cNvCxnSpPr>
          <p:nvPr/>
        </p:nvCxnSpPr>
        <p:spPr>
          <a:xfrm flipH="1">
            <a:off x="1567932" y="4697653"/>
            <a:ext cx="428639" cy="359961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57577" y="4645175"/>
            <a:ext cx="681957" cy="536425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86690" y="921272"/>
            <a:ext cx="87287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latin typeface="Cambria" panose="02040503050406030204" pitchFamily="18" charset="0"/>
              </a:rPr>
              <a:t>Medicare Severity Diagnosis-Related Groups (MS-DRGs</a:t>
            </a:r>
            <a:r>
              <a:rPr lang="en-US" sz="1400" dirty="0" smtClean="0">
                <a:latin typeface="Cambria" panose="02040503050406030204" pitchFamily="18" charset="0"/>
              </a:rPr>
              <a:t>) classify patients </a:t>
            </a:r>
            <a:r>
              <a:rPr lang="en-US" sz="1400" dirty="0">
                <a:latin typeface="Cambria" panose="02040503050406030204" pitchFamily="18" charset="0"/>
              </a:rPr>
              <a:t>by clinical condition, including primary diagnosis and </a:t>
            </a:r>
            <a:r>
              <a:rPr lang="en-US" sz="1400" dirty="0" smtClean="0">
                <a:latin typeface="Cambria" panose="02040503050406030204" pitchFamily="18" charset="0"/>
              </a:rPr>
              <a:t>comorbidities, and are used </a:t>
            </a:r>
            <a:r>
              <a:rPr lang="en-US" sz="1400" dirty="0">
                <a:latin typeface="Cambria" panose="02040503050406030204" pitchFamily="18" charset="0"/>
              </a:rPr>
              <a:t>to pay for procedures and services necessary to treat the condition.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4453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02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ambria" panose="02040503050406030204" pitchFamily="18" charset="0"/>
              </a:rPr>
              <a:t>Medicare </a:t>
            </a:r>
            <a:r>
              <a:rPr lang="en-US" sz="3200" dirty="0">
                <a:latin typeface="Cambria" panose="02040503050406030204" pitchFamily="18" charset="0"/>
              </a:rPr>
              <a:t>Inpatient </a:t>
            </a:r>
            <a:r>
              <a:rPr lang="en-US" sz="3200" dirty="0" smtClean="0">
                <a:latin typeface="Cambria" panose="02040503050406030204" pitchFamily="18" charset="0"/>
              </a:rPr>
              <a:t>Hospital Payment Update</a:t>
            </a:r>
            <a:endParaRPr lang="en-US" sz="3200" dirty="0">
              <a:latin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200022"/>
                <a:ext cx="8382000" cy="70497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𝑀𝑆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–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𝐷𝑅𝐺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$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 </m:t>
                      </m:r>
                      <m:d>
                        <m:d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𝑀𝑎𝑟𝑘𝑒𝑡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𝐵𝑎𝑠𝑘𝑒𝑡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𝑃𝑟𝑜𝑑𝑢𝑐𝑡𝑖𝑣𝑖𝑡𝑦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𝐴𝑑𝑗𝑢𝑠𝑡𝑚𝑒𝑛𝑡</m:t>
                          </m:r>
                        </m:e>
                      </m:d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 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𝑀𝑆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–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𝐷𝑅𝐺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$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sz="2000" dirty="0" smtClean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1800" dirty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400" dirty="0"/>
              </a:p>
              <a:p>
                <a:pPr marL="514350" indent="-514350">
                  <a:buFont typeface="+mj-lt"/>
                  <a:buAutoNum type="arabicPeriod"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200022"/>
                <a:ext cx="8382000" cy="704979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514600" y="1676400"/>
            <a:ext cx="228600" cy="7991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785757" y="1676400"/>
            <a:ext cx="234043" cy="7991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71600" y="2544762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∆ in price of constant mix of hospital inputs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2570888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∆ in </a:t>
            </a:r>
            <a:r>
              <a:rPr lang="en-US" dirty="0" smtClean="0"/>
              <a:t>10-yr. moving average of economy-wide MFP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1050" y="3866596"/>
            <a:ext cx="7581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key issue is how the productivity adjustment compares to the ∆ in the mix and quantity of hospital inputs used to produce a DRG (output).</a:t>
            </a:r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If hospital productivity =&gt; economy-wide productivity, profits would remain stable or improve (all else equal).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If hospital productivity &lt; economy-wide productivity, profits would fall (all else equal).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33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Cambria" panose="02040503050406030204" pitchFamily="18" charset="0"/>
              </a:rPr>
              <a:t>How does BLS measure </a:t>
            </a:r>
            <a:r>
              <a:rPr lang="en-US" sz="4000" u="sng" dirty="0" smtClean="0">
                <a:latin typeface="Cambria" panose="02040503050406030204" pitchFamily="18" charset="0"/>
              </a:rPr>
              <a:t>Major </a:t>
            </a:r>
            <a:r>
              <a:rPr lang="en-US" sz="4000" u="sng" dirty="0">
                <a:latin typeface="Cambria" panose="02040503050406030204" pitchFamily="18" charset="0"/>
              </a:rPr>
              <a:t>S</a:t>
            </a:r>
            <a:r>
              <a:rPr lang="en-US" sz="4000" u="sng" dirty="0" smtClean="0">
                <a:latin typeface="Cambria" panose="02040503050406030204" pitchFamily="18" charset="0"/>
              </a:rPr>
              <a:t>ector </a:t>
            </a:r>
            <a:r>
              <a:rPr lang="en-US" sz="4000" dirty="0" smtClean="0">
                <a:latin typeface="Cambria" panose="02040503050406030204" pitchFamily="18" charset="0"/>
              </a:rPr>
              <a:t>MFP?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879536"/>
              </p:ext>
            </p:extLst>
          </p:nvPr>
        </p:nvGraphicFramePr>
        <p:xfrm>
          <a:off x="381000" y="1600200"/>
          <a:ext cx="8229600" cy="3352800"/>
        </p:xfrm>
        <a:graphic>
          <a:graphicData uri="http://schemas.openxmlformats.org/drawingml/2006/table">
            <a:tbl>
              <a:tblPr/>
              <a:tblGrid>
                <a:gridCol w="1397479"/>
                <a:gridCol w="2641121"/>
                <a:gridCol w="4191000"/>
              </a:tblGrid>
              <a:tr h="31044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Major Data Sources</a:t>
                      </a:r>
                    </a:p>
                  </a:txBody>
                  <a:tcPr marL="8318" marR="8318" marT="8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Method/Concept</a:t>
                      </a:r>
                    </a:p>
                  </a:txBody>
                  <a:tcPr marL="8318" marR="8318" marT="8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7761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Output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Real Gross Domestic Product (BEA)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Fisher-Ideal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indexes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96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Labor Inputs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BLS Current Employment Statistics for production workers; BLS Current Population Survey for nonproduction and supervisory workers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Tornqvist aggregation of the hours at work by all persons, classified by education, work experience, and gender with weights determined by their shares of labor compensation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65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Capital Inputs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BLS measures of capital stocks for equipment and structures are prepared using BEA real gross </a:t>
                      </a:r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investment </a:t>
                      </a:r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data and BLS</a:t>
                      </a:r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age/efficiency schedules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In accordance with a service flow concept for physical capital assets—equipment, structures, inventories, and land.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4010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Cambria" panose="02040503050406030204" pitchFamily="18" charset="0"/>
              </a:rPr>
              <a:t>How does BLS measure Service </a:t>
            </a:r>
            <a:r>
              <a:rPr lang="en-US" sz="4000" u="sng" dirty="0" smtClean="0">
                <a:latin typeface="Cambria" panose="02040503050406030204" pitchFamily="18" charset="0"/>
              </a:rPr>
              <a:t>Industry</a:t>
            </a:r>
            <a:r>
              <a:rPr lang="en-US" sz="4000" dirty="0" smtClean="0">
                <a:latin typeface="Cambria" panose="02040503050406030204" pitchFamily="18" charset="0"/>
              </a:rPr>
              <a:t> MFP?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7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914469"/>
              </p:ext>
            </p:extLst>
          </p:nvPr>
        </p:nvGraphicFramePr>
        <p:xfrm>
          <a:off x="457201" y="1417639"/>
          <a:ext cx="3170083" cy="3763962"/>
        </p:xfrm>
        <a:graphic>
          <a:graphicData uri="http://schemas.openxmlformats.org/drawingml/2006/table">
            <a:tbl>
              <a:tblPr/>
              <a:tblGrid>
                <a:gridCol w="990599"/>
                <a:gridCol w="2179484"/>
              </a:tblGrid>
              <a:tr h="385650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BLS  Service Industry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Method/Concept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882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Output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Deflated revenue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2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Labor Inputs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Hours at 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work by all persons, classified by education, work experience, and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gender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Capital Inputs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Real Capital</a:t>
                      </a:r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stocks by detailed asset type by industry derived using </a:t>
                      </a:r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BEA real gross investment data and BLS</a:t>
                      </a:r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age/efficiency schedules</a:t>
                      </a:r>
                      <a:endParaRPr lang="en-US" sz="1050" b="0" i="0" u="none" strike="noStrike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1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Intermediate Purchase Inputs</a:t>
                      </a:r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BEA “KLEMS” tables (Energy,</a:t>
                      </a:r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Materials, and Purchased Services)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740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Cambria" panose="02040503050406030204" pitchFamily="18" charset="0"/>
              </a:rPr>
              <a:t>How does OACT measure </a:t>
            </a:r>
            <a:r>
              <a:rPr lang="en-US" sz="4000" u="sng" dirty="0">
                <a:latin typeface="Cambria" panose="02040503050406030204" pitchFamily="18" charset="0"/>
              </a:rPr>
              <a:t>H</a:t>
            </a:r>
            <a:r>
              <a:rPr lang="en-US" sz="4000" u="sng" dirty="0" smtClean="0">
                <a:latin typeface="Cambria" panose="02040503050406030204" pitchFamily="18" charset="0"/>
              </a:rPr>
              <a:t>ospital</a:t>
            </a:r>
            <a:r>
              <a:rPr lang="en-US" sz="4000" dirty="0" smtClean="0">
                <a:latin typeface="Cambria" panose="02040503050406030204" pitchFamily="18" charset="0"/>
              </a:rPr>
              <a:t> MFP?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3EEB7-F726-495C-9A80-12625DB96DB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240783"/>
              </p:ext>
            </p:extLst>
          </p:nvPr>
        </p:nvGraphicFramePr>
        <p:xfrm>
          <a:off x="457201" y="1417639"/>
          <a:ext cx="7924799" cy="3763962"/>
        </p:xfrm>
        <a:graphic>
          <a:graphicData uri="http://schemas.openxmlformats.org/drawingml/2006/table">
            <a:tbl>
              <a:tblPr/>
              <a:tblGrid>
                <a:gridCol w="990599"/>
                <a:gridCol w="2179484"/>
                <a:gridCol w="2377358"/>
                <a:gridCol w="2377358"/>
              </a:tblGrid>
              <a:tr h="385650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BLS  Service Industry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Method/Concept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OACT Hospital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– Method 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OACT Hospital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– Method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882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Output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Deflated revenue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Deflated revenue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</a:p>
                    <a:p>
                      <a:pPr algn="l" fontAlgn="ctr"/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(AHA revenue deflated by PPI)</a:t>
                      </a:r>
                      <a:endParaRPr lang="en-US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Deflated revenue</a:t>
                      </a:r>
                    </a:p>
                    <a:p>
                      <a:pPr algn="l" fontAlgn="ctr"/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(AHA revenue deflated by PPI)</a:t>
                      </a:r>
                      <a:endParaRPr lang="en-US" sz="1050" b="0" i="0" u="none" strike="noStrike" baseline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2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Labor Inputs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Hours at 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work by all persons, classified by education, work experience, and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gender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Deflated</a:t>
                      </a:r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expenses</a:t>
                      </a:r>
                    </a:p>
                    <a:p>
                      <a:pPr algn="l" fontAlgn="ctr"/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(AHA labor compensation deflated by ECIs)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Labor hours</a:t>
                      </a:r>
                    </a:p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(BLS CES Private and CPS Government)*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Capital Inputs</a:t>
                      </a: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Real Capital</a:t>
                      </a:r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stocks by detailed asset type by industry derived using </a:t>
                      </a:r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BEA real gross investment data and BLS</a:t>
                      </a:r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age/efficiency schedules</a:t>
                      </a:r>
                      <a:endParaRPr lang="en-US" sz="1050" b="0" i="0" u="none" strike="noStrike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Deflated</a:t>
                      </a:r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expenses</a:t>
                      </a:r>
                    </a:p>
                    <a:p>
                      <a:pPr algn="l" fontAlgn="ctr"/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(Rent and depreciation expenses deflated by capital input price index) </a:t>
                      </a:r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Quantity</a:t>
                      </a:r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indexes</a:t>
                      </a:r>
                    </a:p>
                    <a:p>
                      <a:pPr algn="l" fontAlgn="ctr"/>
                      <a:r>
                        <a:rPr lang="en-US" sz="105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(BEA chain-type indexes for net capital stock)**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21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Intermediate Purchase Inputs</a:t>
                      </a:r>
                      <a:endParaRPr lang="en-US" sz="105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BEA “KLEMS” tables (Energy,</a:t>
                      </a:r>
                      <a:r>
                        <a:rPr lang="en-US" sz="105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</a:rPr>
                        <a:t> Materials, and Purchased Services)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Deflated expenses</a:t>
                      </a:r>
                    </a:p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(residual, input price indexes)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Deflated expenses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(residual, input price indexes) 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8318" marR="8318" marT="83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8893" y="5246182"/>
            <a:ext cx="776310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*Not adjusted for labor composition</a:t>
            </a:r>
          </a:p>
          <a:p>
            <a:r>
              <a:rPr lang="en-US" sz="1050" dirty="0" smtClean="0"/>
              <a:t>**Based on BEA data for “age/efficiency”</a:t>
            </a:r>
          </a:p>
          <a:p>
            <a:endParaRPr lang="en-US" sz="1050" dirty="0"/>
          </a:p>
          <a:p>
            <a:r>
              <a:rPr lang="en-US" sz="1050" dirty="0">
                <a:hlinkClick r:id="rId3"/>
              </a:rPr>
              <a:t>https://</a:t>
            </a:r>
            <a:r>
              <a:rPr lang="en-US" sz="1050" dirty="0" smtClean="0">
                <a:hlinkClick r:id="rId3"/>
              </a:rPr>
              <a:t>www.cms.gov/Research-Statistics-Data-and-Systems/Statistics-Trends-and-Reports/ReportsTrustFunds/Downloads/ProductivityMemo2016.pdf</a:t>
            </a:r>
            <a:r>
              <a:rPr lang="en-US" sz="1050" dirty="0" smtClean="0"/>
              <a:t> 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979501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mbria" panose="02040503050406030204" pitchFamily="18" charset="0"/>
              </a:rPr>
              <a:t>Hospital MFP</a:t>
            </a:r>
            <a:br>
              <a:rPr lang="en-US" sz="2800" dirty="0" smtClean="0">
                <a:latin typeface="Cambria" panose="02040503050406030204" pitchFamily="18" charset="0"/>
              </a:rPr>
            </a:br>
            <a:r>
              <a:rPr lang="en-US" sz="1600" i="1" dirty="0">
                <a:latin typeface="Cambria" panose="02040503050406030204" pitchFamily="18" charset="0"/>
              </a:rPr>
              <a:t>10 year moving average growth rate</a:t>
            </a:r>
            <a:endParaRPr lang="en-US" sz="1600" dirty="0">
              <a:latin typeface="Cambria" panose="02040503050406030204" pitchFamily="18" charset="0"/>
            </a:endParaRP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145483"/>
              </p:ext>
            </p:extLst>
          </p:nvPr>
        </p:nvGraphicFramePr>
        <p:xfrm>
          <a:off x="244928" y="762000"/>
          <a:ext cx="8654143" cy="5803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93" y="6400800"/>
            <a:ext cx="609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7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Cambria" panose="02040503050406030204" pitchFamily="18" charset="0"/>
              </a:rPr>
              <a:t>Hospital MFP and BLS Private Nonfarm Business MFP </a:t>
            </a:r>
            <a:br>
              <a:rPr lang="en-US" sz="2600" dirty="0" smtClean="0">
                <a:latin typeface="Cambria" panose="02040503050406030204" pitchFamily="18" charset="0"/>
              </a:rPr>
            </a:br>
            <a:r>
              <a:rPr lang="en-US" sz="1600" i="1" dirty="0" smtClean="0">
                <a:latin typeface="Cambria" panose="02040503050406030204" pitchFamily="18" charset="0"/>
              </a:rPr>
              <a:t>10 year moving average growth rate</a:t>
            </a:r>
            <a:endParaRPr lang="en-US" sz="3200" i="1" dirty="0">
              <a:latin typeface="Cambria" panose="0204050305040603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9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810908"/>
              </p:ext>
            </p:extLst>
          </p:nvPr>
        </p:nvGraphicFramePr>
        <p:xfrm>
          <a:off x="457200" y="762000"/>
          <a:ext cx="8229600" cy="5364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6126163"/>
            <a:ext cx="59435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* </a:t>
            </a:r>
            <a:r>
              <a:rPr lang="en-US" sz="900" dirty="0">
                <a:latin typeface="Cambria" panose="02040503050406030204" pitchFamily="18" charset="0"/>
              </a:rPr>
              <a:t>Reflects Economy-wide MFP at the time of the OACT analysis (BLS historical estimates published in June 23, 2015).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4499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HE11-Al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NHE11-All</Template>
  <TotalTime>6901</TotalTime>
  <Words>1012</Words>
  <Application>Microsoft Office PowerPoint</Application>
  <PresentationFormat>On-screen Show (4:3)</PresentationFormat>
  <Paragraphs>210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NHE11-All</vt:lpstr>
      <vt:lpstr>Estimating Resource-Based Hospital Multifactor Productivity Growth </vt:lpstr>
      <vt:lpstr>Outline</vt:lpstr>
      <vt:lpstr>What is in the MS-DRG Rate? </vt:lpstr>
      <vt:lpstr>Medicare Inpatient Hospital Payment Update</vt:lpstr>
      <vt:lpstr>How does BLS measure Major Sector MFP?</vt:lpstr>
      <vt:lpstr>How does BLS measure Service Industry MFP?</vt:lpstr>
      <vt:lpstr>How does OACT measure Hospital MFP?</vt:lpstr>
      <vt:lpstr>Hospital MFP 10 year moving average growth rate</vt:lpstr>
      <vt:lpstr>Hospital MFP and BLS Private Nonfarm Business MFP  10 year moving average growth rate</vt:lpstr>
      <vt:lpstr>Comparison of Hospital Productivity Estimates</vt:lpstr>
      <vt:lpstr>Long-Run Implications for Hospitals </vt:lpstr>
      <vt:lpstr>Conclusions</vt:lpstr>
    </vt:vector>
  </TitlesOfParts>
  <Company>CMS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Estimating Resource-Based Hospital Multifactor Productivity Growth</dc:title>
  <dc:creator>Stephen Heffler</dc:creator>
  <cp:lastModifiedBy>Louise Sheiner</cp:lastModifiedBy>
  <cp:revision>429</cp:revision>
  <cp:lastPrinted>2016-04-29T14:32:48Z</cp:lastPrinted>
  <dcterms:created xsi:type="dcterms:W3CDTF">2012-09-19T15:37:57Z</dcterms:created>
  <dcterms:modified xsi:type="dcterms:W3CDTF">2016-04-29T20:34:08Z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-1819418042</vt:i4>
  </property>
  <property fmtid="{D5CDD505-2E9C-101B-9397-08002B2CF9AE}" pid="3" name="_NewReviewCycle">
    <vt:lpwstr/>
  </property>
  <property fmtid="{D5CDD505-2E9C-101B-9397-08002B2CF9AE}" pid="4" name="_EmailSubject">
    <vt:lpwstr>Tuesday</vt:lpwstr>
  </property>
  <property fmtid="{D5CDD505-2E9C-101B-9397-08002B2CF9AE}" pid="5" name="_AuthorEmail">
    <vt:lpwstr>stephen.heffler@cms.hhs.gov</vt:lpwstr>
  </property>
  <property fmtid="{D5CDD505-2E9C-101B-9397-08002B2CF9AE}" pid="6" name="_AuthorEmailDisplayName">
    <vt:lpwstr>Heffler, Stephen K. (CMS/OACT)</vt:lpwstr>
  </property>
  <property fmtid="{D5CDD505-2E9C-101B-9397-08002B2CF9AE}" pid="7" name="_PreviousAdHocReviewCycleID">
    <vt:i4>-1748617849</vt:i4>
  </property>
</Properties>
</file>