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553" r:id="rId3"/>
    <p:sldId id="552" r:id="rId4"/>
    <p:sldId id="515" r:id="rId5"/>
    <p:sldId id="551" r:id="rId6"/>
    <p:sldId id="518" r:id="rId7"/>
    <p:sldId id="519" r:id="rId8"/>
    <p:sldId id="531" r:id="rId9"/>
    <p:sldId id="555" r:id="rId10"/>
    <p:sldId id="512" r:id="rId11"/>
    <p:sldId id="513" r:id="rId12"/>
    <p:sldId id="514" r:id="rId13"/>
    <p:sldId id="554" r:id="rId14"/>
    <p:sldId id="550" r:id="rId15"/>
  </p:sldIdLst>
  <p:sldSz cx="9144000" cy="6858000" type="screen4x3"/>
  <p:notesSz cx="68580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9" autoAdjust="0"/>
    <p:restoredTop sz="83927" autoAdjust="0"/>
  </p:normalViewPr>
  <p:slideViewPr>
    <p:cSldViewPr>
      <p:cViewPr>
        <p:scale>
          <a:sx n="77" d="100"/>
          <a:sy n="77" d="100"/>
        </p:scale>
        <p:origin x="-570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PowerPoint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PowerPoint]Sheet2'!$B$2</c:f>
              <c:strCache>
                <c:ptCount val="1"/>
                <c:pt idx="0">
                  <c:v>Effect Size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</c:spPr>
          <c:invertIfNegative val="0"/>
          <c:cat>
            <c:strRef>
              <c:f>'[Chart in Microsoft PowerPoint]Sheet2'!$A$3:$A$4</c:f>
              <c:strCache>
                <c:ptCount val="2"/>
                <c:pt idx="0">
                  <c:v>Timely Access to Care</c:v>
                </c:pt>
                <c:pt idx="1">
                  <c:v>Interactions with Primary Physician</c:v>
                </c:pt>
              </c:strCache>
            </c:strRef>
          </c:cat>
          <c:val>
            <c:numRef>
              <c:f>'[Chart in Microsoft PowerPoint]Sheet2'!$B$3:$B$4</c:f>
              <c:numCache>
                <c:formatCode>General</c:formatCode>
                <c:ptCount val="2"/>
                <c:pt idx="0">
                  <c:v>1.1000000000000001</c:v>
                </c:pt>
                <c:pt idx="1">
                  <c:v>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BA-431B-8274-5FDB412EEF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666560"/>
        <c:axId val="95668096"/>
      </c:barChart>
      <c:catAx>
        <c:axId val="95666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95668096"/>
        <c:crosses val="autoZero"/>
        <c:auto val="1"/>
        <c:lblAlgn val="ctr"/>
        <c:lblOffset val="100"/>
        <c:noMultiLvlLbl val="0"/>
      </c:catAx>
      <c:valAx>
        <c:axId val="95668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9566656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0943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805" y="4416099"/>
            <a:ext cx="5030391" cy="4182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57" tIns="45123" rIns="91857" bIns="451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632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704850"/>
            <a:ext cx="4629150" cy="3471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1064535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976836"/>
            <a:ext cx="2971800" cy="472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0" tIns="46415" rIns="92830" bIns="4641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8508287" indent="-38044138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0374" indent="-232075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24523" indent="-232075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88672" indent="-232075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2D870178-818E-40B3-9A0F-684BDFFF68EB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14425" y="703263"/>
            <a:ext cx="4630738" cy="3473450"/>
          </a:xfrm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976836"/>
            <a:ext cx="2971800" cy="472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0" tIns="46415" rIns="92830" bIns="4641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8508287" indent="-38044138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0374" indent="-232075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24523" indent="-232075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88672" indent="-232075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3B85D079-E833-4E0E-9DD9-D02CE2ACC368}" type="slidenum">
              <a:rPr lang="en-US" altLang="en-US">
                <a:solidFill>
                  <a:srgbClr val="000000"/>
                </a:solidFill>
              </a:rPr>
              <a:pPr/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90 w 1722"/>
                <a:gd name="T1" fmla="*/ 50 h 66"/>
                <a:gd name="T2" fmla="*/ 1690 w 1722"/>
                <a:gd name="T3" fmla="*/ 44 h 66"/>
                <a:gd name="T4" fmla="*/ 0 w 1722"/>
                <a:gd name="T5" fmla="*/ 0 h 66"/>
                <a:gd name="T6" fmla="*/ 0 w 1722"/>
                <a:gd name="T7" fmla="*/ 33 h 66"/>
                <a:gd name="T8" fmla="*/ 1690 w 1722"/>
                <a:gd name="T9" fmla="*/ 50 h 66"/>
                <a:gd name="T10" fmla="*/ 1690 w 1722"/>
                <a:gd name="T11" fmla="*/ 5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9 w 975"/>
                <a:gd name="T1" fmla="*/ 48 h 101"/>
                <a:gd name="T2" fmla="*/ 959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9 w 975"/>
                <a:gd name="T9" fmla="*/ 48 h 101"/>
                <a:gd name="T10" fmla="*/ 959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0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09 w 2141"/>
                <a:gd name="T7" fmla="*/ 0 h 198"/>
                <a:gd name="T8" fmla="*/ 210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34 w 2517"/>
                <a:gd name="T1" fmla="*/ 276 h 276"/>
                <a:gd name="T2" fmla="*/ 2469 w 2517"/>
                <a:gd name="T3" fmla="*/ 204 h 276"/>
                <a:gd name="T4" fmla="*/ 2212 w 2517"/>
                <a:gd name="T5" fmla="*/ 0 h 276"/>
                <a:gd name="T6" fmla="*/ 0 w 2517"/>
                <a:gd name="T7" fmla="*/ 276 h 276"/>
                <a:gd name="T8" fmla="*/ 2134 w 2517"/>
                <a:gd name="T9" fmla="*/ 276 h 276"/>
                <a:gd name="T10" fmla="*/ 2134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13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13 w 729"/>
                <a:gd name="T7" fmla="*/ 240 h 240"/>
                <a:gd name="T8" fmla="*/ 713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13 w 729"/>
                <a:gd name="T1" fmla="*/ 318 h 318"/>
                <a:gd name="T2" fmla="*/ 713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13 w 729"/>
                <a:gd name="T9" fmla="*/ 318 h 318"/>
                <a:gd name="T10" fmla="*/ 713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96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</p:grpSp>
      <p:sp>
        <p:nvSpPr>
          <p:cNvPr id="7991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991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185C4-5C52-4AB0-B26A-D4C3DF374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2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45F01-FD3E-4948-A3E9-271B47C21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5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2CE01-F8E7-49B3-99B8-61B77B8D4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4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8083-0BD0-4DB1-8F61-11A83E13C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64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589E5-5D01-4573-B9E3-30B31ECBF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41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D7947-A274-4A44-9A7F-F32C6EEBF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9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0A26E-169F-477E-9014-0C13CEF26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7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936F2-0C1E-489A-8506-4C03335C3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718A1-0F0C-4FDA-92C9-06EDAC8C3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2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1A9F2-E993-4022-8694-6B83DA9CD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4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AFFDA-B391-436A-AE0D-A7F1C6BCF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1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D1263-BC62-417D-B06F-E270CB8D7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8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85B73-FCC0-4B5C-A239-F8A6CFACE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5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A69EA-312E-4CB0-93E2-BCC3C585F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77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7885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5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5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90 w 1722"/>
                <a:gd name="T1" fmla="*/ 50 h 66"/>
                <a:gd name="T2" fmla="*/ 1690 w 1722"/>
                <a:gd name="T3" fmla="*/ 44 h 66"/>
                <a:gd name="T4" fmla="*/ 0 w 1722"/>
                <a:gd name="T5" fmla="*/ 0 h 66"/>
                <a:gd name="T6" fmla="*/ 0 w 1722"/>
                <a:gd name="T7" fmla="*/ 33 h 66"/>
                <a:gd name="T8" fmla="*/ 1690 w 1722"/>
                <a:gd name="T9" fmla="*/ 50 h 66"/>
                <a:gd name="T10" fmla="*/ 1690 w 1722"/>
                <a:gd name="T11" fmla="*/ 5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5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9 w 975"/>
                <a:gd name="T1" fmla="*/ 48 h 101"/>
                <a:gd name="T2" fmla="*/ 959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9 w 975"/>
                <a:gd name="T9" fmla="*/ 48 h 101"/>
                <a:gd name="T10" fmla="*/ 959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0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09 w 2141"/>
                <a:gd name="T7" fmla="*/ 0 h 198"/>
                <a:gd name="T8" fmla="*/ 210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5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34 w 2517"/>
                <a:gd name="T1" fmla="*/ 276 h 276"/>
                <a:gd name="T2" fmla="*/ 2469 w 2517"/>
                <a:gd name="T3" fmla="*/ 204 h 276"/>
                <a:gd name="T4" fmla="*/ 2212 w 2517"/>
                <a:gd name="T5" fmla="*/ 0 h 276"/>
                <a:gd name="T6" fmla="*/ 0 w 2517"/>
                <a:gd name="T7" fmla="*/ 276 h 276"/>
                <a:gd name="T8" fmla="*/ 2134 w 2517"/>
                <a:gd name="T9" fmla="*/ 276 h 276"/>
                <a:gd name="T10" fmla="*/ 2134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13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13 w 729"/>
                <a:gd name="T7" fmla="*/ 240 h 240"/>
                <a:gd name="T8" fmla="*/ 713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13 w 729"/>
                <a:gd name="T1" fmla="*/ 318 h 318"/>
                <a:gd name="T2" fmla="*/ 713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13 w 729"/>
                <a:gd name="T9" fmla="*/ 318 h 318"/>
                <a:gd name="T10" fmla="*/ 713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6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6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7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7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7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96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8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8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8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8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8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8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888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7888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7888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</p:grpSp>
      <p:sp>
        <p:nvSpPr>
          <p:cNvPr id="7889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889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889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9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9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1C8793AD-53C7-4A7D-904E-FC8772B2E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3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7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 smtClean="0"/>
              <a:t>Global Payment and Productivity in Health Care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905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 eaLnBrk="1" hangingPunct="1">
              <a:defRPr/>
            </a:pPr>
            <a:r>
              <a:rPr lang="en-US" sz="2800" dirty="0"/>
              <a:t> </a:t>
            </a:r>
            <a:r>
              <a:rPr lang="en-US" sz="3200" dirty="0"/>
              <a:t>Michael Chernew</a:t>
            </a:r>
          </a:p>
          <a:p>
            <a:pPr marL="342900" indent="-342900" eaLnBrk="1" hangingPunct="1">
              <a:defRPr/>
            </a:pPr>
            <a:endParaRPr lang="en-US" sz="32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304800" y="1143000"/>
            <a:ext cx="8575675" cy="2301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900" dirty="0">
                <a:solidFill>
                  <a:srgbClr val="000000"/>
                </a:solidFill>
              </a:rPr>
              <a:t>                          2009 AQC Cohort                             2010 AQC Cohort                               2011 AQC Cohort                              2012 AQC Cohort</a:t>
            </a:r>
          </a:p>
        </p:txBody>
      </p:sp>
      <p:pic>
        <p:nvPicPr>
          <p:cNvPr id="10" name="Content Placeholder 9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373188"/>
            <a:ext cx="8575675" cy="495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52400" y="6352603"/>
            <a:ext cx="62316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11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Source: Song, </a:t>
            </a:r>
            <a:r>
              <a:rPr lang="en-US" sz="11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Zirui</a:t>
            </a:r>
            <a:r>
              <a:rPr lang="en-US" sz="11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, et al. "Changes in health care spending and quality 4 years into global payment." New England Journal of Medicine 371.18 (2014): 1704-1714.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76200"/>
            <a:ext cx="849947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Alternative Quality Contract Reduced Spending</a:t>
            </a:r>
          </a:p>
        </p:txBody>
      </p:sp>
    </p:spTree>
    <p:extLst>
      <p:ext uri="{BB962C8B-B14F-4D97-AF65-F5344CB8AC3E}">
        <p14:creationId xmlns:p14="http://schemas.microsoft.com/office/powerpoint/2010/main" val="191237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Result Decomposition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About half savings due to price (referrals)</a:t>
            </a:r>
          </a:p>
          <a:p>
            <a:pPr>
              <a:defRPr/>
            </a:pPr>
            <a:r>
              <a:rPr lang="en-US" dirty="0"/>
              <a:t>Utilization effects on</a:t>
            </a:r>
          </a:p>
          <a:p>
            <a:pPr lvl="1">
              <a:defRPr/>
            </a:pPr>
            <a:r>
              <a:rPr lang="en-US" dirty="0"/>
              <a:t>Stenting</a:t>
            </a:r>
          </a:p>
          <a:p>
            <a:pPr lvl="1">
              <a:defRPr/>
            </a:pPr>
            <a:r>
              <a:rPr lang="en-US" dirty="0"/>
              <a:t>Advanced imaging</a:t>
            </a:r>
          </a:p>
          <a:p>
            <a:pPr lvl="1">
              <a:defRPr/>
            </a:pPr>
            <a:r>
              <a:rPr lang="en-US" dirty="0"/>
              <a:t>Equivocal results for orthopedic services</a:t>
            </a:r>
          </a:p>
          <a:p>
            <a:pPr lvl="1">
              <a:defRPr/>
            </a:pPr>
            <a:r>
              <a:rPr lang="en-US" dirty="0"/>
              <a:t>Few impacts on prescription drugs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75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538163"/>
            <a:ext cx="7943850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6810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066800"/>
          </a:xfrm>
        </p:spPr>
        <p:txBody>
          <a:bodyPr/>
          <a:lstStyle/>
          <a:p>
            <a:r>
              <a:rPr lang="en-US" dirty="0" smtClean="0"/>
              <a:t>Episode 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562600"/>
          </a:xfrm>
        </p:spPr>
        <p:txBody>
          <a:bodyPr/>
          <a:lstStyle/>
          <a:p>
            <a:r>
              <a:rPr lang="en-US" dirty="0" smtClean="0"/>
              <a:t>Many </a:t>
            </a:r>
            <a:r>
              <a:rPr lang="en-US" dirty="0"/>
              <a:t>implementation </a:t>
            </a:r>
            <a:r>
              <a:rPr lang="en-US" dirty="0" smtClean="0"/>
              <a:t>challenges </a:t>
            </a:r>
            <a:r>
              <a:rPr lang="en-US" sz="2200" dirty="0" smtClean="0"/>
              <a:t>(</a:t>
            </a:r>
            <a:r>
              <a:rPr lang="en-US" sz="2200" dirty="0"/>
              <a:t>Hussey et al, 2011</a:t>
            </a:r>
            <a:r>
              <a:rPr lang="en-US" sz="2200" dirty="0" smtClean="0"/>
              <a:t>)</a:t>
            </a:r>
            <a:endParaRPr lang="en-US" sz="2200" dirty="0"/>
          </a:p>
          <a:p>
            <a:r>
              <a:rPr lang="en-US" dirty="0" smtClean="0"/>
              <a:t>No consistent quality impact BPCI</a:t>
            </a:r>
            <a:r>
              <a:rPr lang="en-US" baseline="30000" dirty="0" smtClean="0">
                <a:effectLst/>
              </a:rPr>
              <a:t>1</a:t>
            </a:r>
            <a:r>
              <a:rPr lang="en-US" baseline="30000" dirty="0">
                <a:effectLst/>
              </a:rPr>
              <a:t>, 2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Some, but mixed, evidence of savings</a:t>
            </a:r>
          </a:p>
          <a:p>
            <a:pPr lvl="1"/>
            <a:r>
              <a:rPr lang="en-US" sz="2300" dirty="0" smtClean="0"/>
              <a:t>Some lower spending in episodes with post-acute care</a:t>
            </a:r>
            <a:r>
              <a:rPr lang="en-US" sz="2300" baseline="30000" dirty="0">
                <a:effectLst/>
              </a:rPr>
              <a:t>2</a:t>
            </a:r>
            <a:r>
              <a:rPr lang="en-US" sz="2300" dirty="0"/>
              <a:t> </a:t>
            </a:r>
          </a:p>
          <a:p>
            <a:pPr lvl="1"/>
            <a:r>
              <a:rPr lang="en-US" sz="2300" dirty="0" smtClean="0"/>
              <a:t>For episodes w/ cardiovascular procedures and joint replacement, hospitals saw episode costs decrease by an average $</a:t>
            </a:r>
            <a:r>
              <a:rPr lang="en-US" sz="2300" dirty="0"/>
              <a:t>300 (Medicare Acute Care Episodes </a:t>
            </a:r>
            <a:r>
              <a:rPr lang="en-US" sz="2300" dirty="0" smtClean="0"/>
              <a:t>2009)</a:t>
            </a:r>
          </a:p>
          <a:p>
            <a:pPr lvl="1"/>
            <a:r>
              <a:rPr lang="en-US" sz="2300" dirty="0" smtClean="0"/>
              <a:t>For CABG episodes, found </a:t>
            </a:r>
            <a:r>
              <a:rPr lang="en-US" sz="2300" b="1" dirty="0" smtClean="0"/>
              <a:t>5% </a:t>
            </a:r>
            <a:r>
              <a:rPr lang="en-US" sz="2300" dirty="0" smtClean="0"/>
              <a:t>decrease in costs within </a:t>
            </a:r>
            <a:r>
              <a:rPr lang="en-US" sz="2300" dirty="0" err="1" smtClean="0"/>
              <a:t>Geisenger</a:t>
            </a:r>
            <a:r>
              <a:rPr lang="en-US" sz="2300" dirty="0" smtClean="0"/>
              <a:t> integrated delivery system (</a:t>
            </a:r>
            <a:r>
              <a:rPr lang="en-US" sz="2300" dirty="0" err="1" smtClean="0"/>
              <a:t>Casale</a:t>
            </a:r>
            <a:r>
              <a:rPr lang="en-US" sz="2300" dirty="0" smtClean="0"/>
              <a:t> et al, 2007)</a:t>
            </a:r>
          </a:p>
          <a:p>
            <a:pPr lvl="1"/>
            <a:r>
              <a:rPr lang="en-US" sz="2300" dirty="0" smtClean="0"/>
              <a:t>Some evaluations show </a:t>
            </a:r>
            <a:r>
              <a:rPr lang="en-US" sz="2300" smtClean="0"/>
              <a:t>no savings</a:t>
            </a:r>
            <a:endParaRPr lang="en-US" sz="23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46538" y="6467221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 smtClean="0"/>
              <a:t>1 </a:t>
            </a:r>
            <a:r>
              <a:rPr lang="en-US" sz="1000" dirty="0" err="1" smtClean="0"/>
              <a:t>Econometrica</a:t>
            </a:r>
            <a:r>
              <a:rPr lang="en-US" sz="1000" dirty="0" smtClean="0"/>
              <a:t>, Inc. “Evaluation and Monitoring of the Bundled Payments for Care Improvement Model 1 Initiative.” July 2015.</a:t>
            </a:r>
          </a:p>
          <a:p>
            <a:r>
              <a:rPr lang="en-US" sz="1000" baseline="30000" dirty="0" smtClean="0"/>
              <a:t>2 </a:t>
            </a:r>
            <a:r>
              <a:rPr lang="en-US" sz="1000" dirty="0" smtClean="0"/>
              <a:t>Lewin Group. “CMS Bundled Payments for Care Improvement Initiative Models 2-4: Year 1 Evaluation &amp; Monitoring Annual Report.” February 2015.</a:t>
            </a:r>
          </a:p>
        </p:txBody>
      </p:sp>
    </p:spTree>
    <p:extLst>
      <p:ext uri="{BB962C8B-B14F-4D97-AF65-F5344CB8AC3E}">
        <p14:creationId xmlns:p14="http://schemas.microsoft.com/office/powerpoint/2010/main" val="1252930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399182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</p:spPr>
        <p:txBody>
          <a:bodyPr/>
          <a:lstStyle/>
          <a:p>
            <a:r>
              <a:rPr lang="en-US" dirty="0" smtClean="0"/>
              <a:t>Ideal outcome: Health</a:t>
            </a:r>
          </a:p>
          <a:p>
            <a:r>
              <a:rPr lang="en-US" dirty="0" smtClean="0"/>
              <a:t>Ideal input: real resources</a:t>
            </a:r>
          </a:p>
          <a:p>
            <a:pPr lvl="1"/>
            <a:r>
              <a:rPr lang="en-US" dirty="0" smtClean="0"/>
              <a:t>Spending is a proxy</a:t>
            </a:r>
          </a:p>
          <a:p>
            <a:pPr lvl="2"/>
            <a:r>
              <a:rPr lang="en-US" dirty="0" smtClean="0"/>
              <a:t>Price declines increase productivity</a:t>
            </a:r>
          </a:p>
          <a:p>
            <a:r>
              <a:rPr lang="en-US" dirty="0" smtClean="0"/>
              <a:t>Productivity: Health per $</a:t>
            </a:r>
            <a:endParaRPr lang="en-US" dirty="0"/>
          </a:p>
          <a:p>
            <a:pPr>
              <a:buFont typeface="Wingdings"/>
              <a:buChar char="è"/>
            </a:pPr>
            <a:r>
              <a:rPr lang="en-US" dirty="0" smtClean="0">
                <a:sym typeface="Wingdings" panose="05000000000000000000" pitchFamily="2" charset="2"/>
              </a:rPr>
              <a:t>How much can we lower spending with same health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5715000"/>
            <a:ext cx="82205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Could also improve health with same spending or some combination of</a:t>
            </a:r>
          </a:p>
          <a:p>
            <a:r>
              <a:rPr lang="en-US" sz="2000" dirty="0" smtClean="0"/>
              <a:t>health and/ or spending improvement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95634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Lot of Room for Savings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6229" y="6442501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Rose, </a:t>
            </a:r>
            <a:r>
              <a:rPr lang="en-US" sz="1200" dirty="0" err="1" smtClean="0"/>
              <a:t>Zaslavsky</a:t>
            </a:r>
            <a:r>
              <a:rPr lang="en-US" sz="1200" dirty="0" smtClean="0"/>
              <a:t>, McWilliams. 2016. “Variation in Accountable Care Organization Spending and Sensitivity to Risk Adjustment: Implications for Benchmarking.” </a:t>
            </a:r>
            <a:r>
              <a:rPr lang="en-US" sz="1200" i="1" dirty="0" smtClean="0"/>
              <a:t>Health Affairs </a:t>
            </a:r>
            <a:r>
              <a:rPr lang="en-US" sz="1200" dirty="0" smtClean="0"/>
              <a:t>35(3):440-448</a:t>
            </a:r>
            <a:endParaRPr lang="en-US" sz="1200" dirty="0"/>
          </a:p>
        </p:txBody>
      </p:sp>
      <p:pic>
        <p:nvPicPr>
          <p:cNvPr id="1026" name="Picture 2" descr="C:\Users\berggren\Desktop\ro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1905000"/>
            <a:ext cx="927735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468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>
                <a:ea typeface="+mj-ea"/>
                <a:cs typeface="+mj-cs"/>
              </a:rPr>
              <a:t>Pioneer ACOs Reduce Spending </a:t>
            </a:r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7543800" y="2362200"/>
            <a:ext cx="914400" cy="304800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363515"/>
              </p:ext>
            </p:extLst>
          </p:nvPr>
        </p:nvGraphicFramePr>
        <p:xfrm>
          <a:off x="342900" y="1828800"/>
          <a:ext cx="8458200" cy="3697289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670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525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779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Spending category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Quarterly mean,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Differential change from 2009-11 to 2012 for ACO group vs. control, 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Savings,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6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2,456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-29.2*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6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Acute inpatient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-13.5*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6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Total outpatient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6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  Office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+1.8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6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  Hospital outpt dept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-14.2*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6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Poste-acute (SNF/IRF)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-8.7*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7694" name="Rectangle 7"/>
          <p:cNvSpPr>
            <a:spLocks noChangeArrowheads="1"/>
          </p:cNvSpPr>
          <p:nvPr/>
        </p:nvSpPr>
        <p:spPr bwMode="auto">
          <a:xfrm>
            <a:off x="6533350" y="5546592"/>
            <a:ext cx="1012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*P&lt;0.05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449763" y="6327775"/>
            <a:ext cx="2133600" cy="457200"/>
          </a:xfrm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DAB4E9AC-C007-4853-8BF2-C7D93F2C1344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</a:t>
            </a:fld>
            <a:endParaRPr lang="en-US" altLang="en-US" sz="1200" dirty="0"/>
          </a:p>
        </p:txBody>
      </p:sp>
      <p:pic>
        <p:nvPicPr>
          <p:cNvPr id="27697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338" y="6530975"/>
            <a:ext cx="2386012" cy="23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92142" y="6496183"/>
            <a:ext cx="5059362" cy="30777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1143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Source: McWilliams, J. Michael, et al. "Performance Differences in Year 1 of Pioneer Accountable Care Organizations." New England Journal of Medicine (2015).</a:t>
            </a:r>
          </a:p>
        </p:txBody>
      </p:sp>
    </p:spTree>
    <p:extLst>
      <p:ext uri="{BB962C8B-B14F-4D97-AF65-F5344CB8AC3E}">
        <p14:creationId xmlns:p14="http://schemas.microsoft.com/office/powerpoint/2010/main" val="3023704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Greater savings from low value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Differential reduction of 0.8 low-value services per 100 beneficiaries for ACOs (vs. control)</a:t>
            </a:r>
          </a:p>
          <a:p>
            <a:pPr lvl="1">
              <a:defRPr/>
            </a:pPr>
            <a:r>
              <a:rPr lang="en-US" dirty="0" smtClean="0"/>
              <a:t>1.9% differential reduction in low-value service quantity</a:t>
            </a:r>
          </a:p>
          <a:p>
            <a:pPr lvl="1">
              <a:defRPr/>
            </a:pPr>
            <a:r>
              <a:rPr lang="en-US" dirty="0" smtClean="0"/>
              <a:t>4.5% differential reduction in spending on low-value services</a:t>
            </a:r>
          </a:p>
          <a:p>
            <a:pPr>
              <a:defRPr/>
            </a:pPr>
            <a:r>
              <a:rPr lang="en-US" dirty="0" smtClean="0"/>
              <a:t>Greater reductions for ACOs providing more low-value care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2142" y="6496183"/>
            <a:ext cx="508945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143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Source: Schwartz </a:t>
            </a: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et al. </a:t>
            </a:r>
            <a:r>
              <a:rPr lang="en-US" altLang="en-US" sz="1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“Change in Low-Value Services in </a:t>
            </a: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Year 1 of </a:t>
            </a:r>
            <a:r>
              <a:rPr lang="en-US" altLang="en-US" sz="1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Medicare Pioneer </a:t>
            </a: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Accountable Care </a:t>
            </a:r>
            <a:r>
              <a:rPr lang="en-US" altLang="en-US" sz="1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Organization Program."</a:t>
            </a: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 </a:t>
            </a:r>
            <a:r>
              <a:rPr lang="en-US" altLang="en-US" sz="10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JAMA Internal Medicine</a:t>
            </a: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 </a:t>
            </a:r>
            <a:r>
              <a:rPr lang="en-US" altLang="en-US" sz="1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2015.</a:t>
            </a:r>
            <a:endParaRPr lang="en-US" alt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75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62063"/>
          <a:ext cx="8382000" cy="4808538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52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Quality Measure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Annual mean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Differential change for ACO group vs. control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30-day readmissions, no.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0.26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Hospitalizations for ACSCs, no.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   CHF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   COPD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0.01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   CVD and DM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Mammography, 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55.2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Preventive services for DM, %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Arial" charset="0"/>
                        <a:ea typeface="MS PGothic" pitchFamily="34" charset="-128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Arial" charset="0"/>
                        <a:ea typeface="MS PGothic" pitchFamily="34" charset="-128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   A1c testing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73.1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0.5*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   LDL testing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77.4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0.5*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   Eye exams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55.2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0.8*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7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   Received all 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38.5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0.8*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54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3600" dirty="0">
                <a:ea typeface="MS PGothic" panose="020B0600070205080204" pitchFamily="34" charset="-128"/>
              </a:rPr>
              <a:t>Pioneer ACOs have Null or Positive Impact on Quality</a:t>
            </a:r>
          </a:p>
        </p:txBody>
      </p:sp>
      <p:sp>
        <p:nvSpPr>
          <p:cNvPr id="29754" name="TextBox 5"/>
          <p:cNvSpPr txBox="1">
            <a:spLocks noChangeArrowheads="1"/>
          </p:cNvSpPr>
          <p:nvPr/>
        </p:nvSpPr>
        <p:spPr bwMode="auto">
          <a:xfrm>
            <a:off x="6781800" y="6092825"/>
            <a:ext cx="1295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*P&lt;0.05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449763" y="6327775"/>
            <a:ext cx="2133600" cy="457200"/>
          </a:xfrm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038E507E-5D7D-42B1-A67E-C24F9958A8ED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6</a:t>
            </a:fld>
            <a:endParaRPr lang="en-US" altLang="en-US" sz="1200" dirty="0"/>
          </a:p>
        </p:txBody>
      </p:sp>
      <p:pic>
        <p:nvPicPr>
          <p:cNvPr id="2975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338" y="6530975"/>
            <a:ext cx="2386012" cy="23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92142" y="6496183"/>
            <a:ext cx="5059362" cy="30777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1143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Source: McWilliams, J. Michael, et al. "Performance Differences in Year 1 of Pioneer Accountable Care Organizations." New England Journal of Medicine (2015).</a:t>
            </a:r>
          </a:p>
        </p:txBody>
      </p:sp>
    </p:spTree>
    <p:extLst>
      <p:ext uri="{BB962C8B-B14F-4D97-AF65-F5344CB8AC3E}">
        <p14:creationId xmlns:p14="http://schemas.microsoft.com/office/powerpoint/2010/main" val="2581783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029681"/>
              </p:ext>
            </p:extLst>
          </p:nvPr>
        </p:nvGraphicFramePr>
        <p:xfrm>
          <a:off x="76200" y="1430338"/>
          <a:ext cx="8331200" cy="462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Chart" r:id="rId4" imgW="8340051" imgH="4633362" progId="Excel.Chart.8">
                  <p:embed/>
                </p:oleObj>
              </mc:Choice>
              <mc:Fallback>
                <p:oleObj name="Chart" r:id="rId4" imgW="8340051" imgH="463336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430338"/>
                        <a:ext cx="8331200" cy="462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en-US" sz="3200">
                <a:ea typeface="MS PGothic" panose="020B0600070205080204" pitchFamily="34" charset="-128"/>
              </a:rPr>
              <a:t>ACO Improve Patient Experiences</a:t>
            </a:r>
            <a:br>
              <a:rPr lang="en-US" altLang="en-US" sz="3200">
                <a:ea typeface="MS PGothic" panose="020B0600070205080204" pitchFamily="34" charset="-128"/>
              </a:rPr>
            </a:br>
            <a:r>
              <a:rPr lang="en-US" altLang="en-US" sz="3200">
                <a:ea typeface="MS PGothic" panose="020B0600070205080204" pitchFamily="34" charset="-128"/>
              </a:rPr>
              <a:t>(Pioneer and MSSP)</a:t>
            </a:r>
          </a:p>
        </p:txBody>
      </p:sp>
      <p:sp>
        <p:nvSpPr>
          <p:cNvPr id="30724" name="TextBox 4"/>
          <p:cNvSpPr txBox="1">
            <a:spLocks noChangeArrowheads="1"/>
          </p:cNvSpPr>
          <p:nvPr/>
        </p:nvSpPr>
        <p:spPr bwMode="auto">
          <a:xfrm>
            <a:off x="2819400" y="3810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6"/>
              </a:buBlip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7"/>
              </a:buBlip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NS</a:t>
            </a:r>
          </a:p>
        </p:txBody>
      </p:sp>
      <p:sp>
        <p:nvSpPr>
          <p:cNvPr id="30725" name="TextBox 5"/>
          <p:cNvSpPr txBox="1">
            <a:spLocks noChangeArrowheads="1"/>
          </p:cNvSpPr>
          <p:nvPr/>
        </p:nvSpPr>
        <p:spPr bwMode="auto">
          <a:xfrm>
            <a:off x="6934200" y="1841500"/>
            <a:ext cx="533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6"/>
              </a:buBlip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7"/>
              </a:buBlip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</a:t>
            </a:r>
          </a:p>
        </p:txBody>
      </p:sp>
      <p:sp>
        <p:nvSpPr>
          <p:cNvPr id="30726" name="TextBox 6"/>
          <p:cNvSpPr txBox="1">
            <a:spLocks noChangeArrowheads="1"/>
          </p:cNvSpPr>
          <p:nvPr/>
        </p:nvSpPr>
        <p:spPr bwMode="auto">
          <a:xfrm>
            <a:off x="4876800" y="4572000"/>
            <a:ext cx="533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6"/>
              </a:buBlip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7"/>
              </a:buBlip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NS</a:t>
            </a:r>
          </a:p>
        </p:txBody>
      </p:sp>
      <p:sp>
        <p:nvSpPr>
          <p:cNvPr id="35847" name="TextBox 7"/>
          <p:cNvSpPr txBox="1">
            <a:spLocks noChangeArrowheads="1"/>
          </p:cNvSpPr>
          <p:nvPr/>
        </p:nvSpPr>
        <p:spPr bwMode="auto">
          <a:xfrm>
            <a:off x="98425" y="6378575"/>
            <a:ext cx="5616575" cy="4000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Source: McWilliams, J. Michael, et al. "Changes in Patients' Experiences in Medicare Accountable Care Organizations." New England Journal of Medicine 371.18 (2014): 1715-1724.</a:t>
            </a: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449763" y="6327775"/>
            <a:ext cx="2133600" cy="457200"/>
          </a:xfrm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6"/>
              </a:buBlip>
              <a:defRPr sz="3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7"/>
              </a:buBlip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8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E773B3F-96C3-4EDA-9B2E-7F3FF37084A5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</a:t>
            </a:fld>
            <a:endParaRPr lang="en-US" altLang="en-US" sz="1200" dirty="0"/>
          </a:p>
        </p:txBody>
      </p:sp>
      <p:pic>
        <p:nvPicPr>
          <p:cNvPr id="30729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338" y="6530975"/>
            <a:ext cx="2386012" cy="23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3585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a typeface="MS PGothic" panose="020B0600070205080204" pitchFamily="34" charset="-128"/>
              </a:rPr>
              <a:t>ACOs Improve Access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sz="4000" dirty="0">
                <a:ea typeface="MS PGothic" panose="020B0600070205080204" pitchFamily="34" charset="-128"/>
              </a:rPr>
              <a:t>(Pioneer and MSSP)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066800" y="1554956"/>
          <a:ext cx="7010400" cy="4617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449763" y="6327775"/>
            <a:ext cx="2133600" cy="457200"/>
          </a:xfrm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704B783-79FC-431B-BE1C-AC02BDF68DA0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8</a:t>
            </a:fld>
            <a:endParaRPr lang="en-US" altLang="en-US" sz="1200" dirty="0"/>
          </a:p>
        </p:txBody>
      </p:sp>
      <p:pic>
        <p:nvPicPr>
          <p:cNvPr id="32773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338" y="6530975"/>
            <a:ext cx="2386012" cy="23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98425" y="6378575"/>
            <a:ext cx="5616575" cy="4000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en-US" alt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Source: McWilliams, J. Michael, et al. "Changes in Patients' Experiences in Medicare Accountable Care Organizations." New England Journal of Medicine 371.18 (2014): 1715-1724.</a:t>
            </a:r>
          </a:p>
        </p:txBody>
      </p:sp>
    </p:spTree>
    <p:extLst>
      <p:ext uri="{BB962C8B-B14F-4D97-AF65-F5344CB8AC3E}">
        <p14:creationId xmlns:p14="http://schemas.microsoft.com/office/powerpoint/2010/main" val="2446186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MSSP ACO Results</a:t>
            </a: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Lower spending</a:t>
            </a:r>
          </a:p>
          <a:p>
            <a:pPr lvl="1" eaLnBrk="1" hangingPunct="1">
              <a:defRPr/>
            </a:pPr>
            <a:r>
              <a:rPr lang="en-US" dirty="0" smtClean="0"/>
              <a:t>In 2013, $144 </a:t>
            </a:r>
            <a:r>
              <a:rPr lang="en-US" dirty="0"/>
              <a:t>per beneficiary d</a:t>
            </a:r>
            <a:r>
              <a:rPr lang="en-US" dirty="0" smtClean="0"/>
              <a:t>ifferential change in mean total annual Medicare spending in 2012 cohort vs control</a:t>
            </a:r>
          </a:p>
          <a:p>
            <a:pPr lvl="2" eaLnBrk="1" hangingPunct="1">
              <a:defRPr/>
            </a:pPr>
            <a:r>
              <a:rPr lang="en-US" dirty="0" smtClean="0"/>
              <a:t>1.4% estimated savings</a:t>
            </a:r>
          </a:p>
          <a:p>
            <a:pPr lvl="1" eaLnBrk="1" hangingPunct="1">
              <a:defRPr/>
            </a:pPr>
            <a:r>
              <a:rPr lang="en-US" dirty="0" smtClean="0"/>
              <a:t>Only $3 per beneficiary differential change in 2013 cohort vs. control</a:t>
            </a:r>
          </a:p>
          <a:p>
            <a:pPr eaLnBrk="1" hangingPunct="1">
              <a:defRPr/>
            </a:pPr>
            <a:r>
              <a:rPr lang="en-US" dirty="0" smtClean="0"/>
              <a:t>No change in quality</a:t>
            </a:r>
          </a:p>
          <a:p>
            <a:pPr lvl="1" eaLnBrk="1" hangingPunct="1">
              <a:defRPr/>
            </a:pPr>
            <a:r>
              <a:rPr lang="en-US" dirty="0" smtClean="0"/>
              <a:t>No differential change in use of low value services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" y="6596390"/>
            <a:ext cx="9372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McWilliams, Hatfield, Chernew, Landon, and Schwartz. 2016. “Early Performance of Accountable Care Organizations in Medicare.” </a:t>
            </a:r>
            <a:r>
              <a:rPr lang="en-US" sz="1100" i="1" dirty="0" smtClean="0"/>
              <a:t>NEJM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126059304"/>
      </p:ext>
    </p:extLst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12">
      <a:dk1>
        <a:srgbClr val="000080"/>
      </a:dk1>
      <a:lt1>
        <a:srgbClr val="FFFF00"/>
      </a:lt1>
      <a:dk2>
        <a:srgbClr val="000099"/>
      </a:dk2>
      <a:lt2>
        <a:srgbClr val="FFFF00"/>
      </a:lt2>
      <a:accent1>
        <a:srgbClr val="3366FF"/>
      </a:accent1>
      <a:accent2>
        <a:srgbClr val="8E61D7"/>
      </a:accent2>
      <a:accent3>
        <a:srgbClr val="AAAACA"/>
      </a:accent3>
      <a:accent4>
        <a:srgbClr val="DADA00"/>
      </a:accent4>
      <a:accent5>
        <a:srgbClr val="ADB8FF"/>
      </a:accent5>
      <a:accent6>
        <a:srgbClr val="8057C3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m 10">
        <a:dk1>
          <a:srgbClr val="000080"/>
        </a:dk1>
        <a:lt1>
          <a:srgbClr val="FFFF00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00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11">
        <a:dk1>
          <a:srgbClr val="000080"/>
        </a:dk1>
        <a:lt1>
          <a:srgbClr val="FFFF00"/>
        </a:lt1>
        <a:dk2>
          <a:srgbClr val="000099"/>
        </a:dk2>
        <a:lt2>
          <a:srgbClr val="FFFF00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00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12">
        <a:dk1>
          <a:srgbClr val="000080"/>
        </a:dk1>
        <a:lt1>
          <a:srgbClr val="FFFF00"/>
        </a:lt1>
        <a:dk2>
          <a:srgbClr val="000099"/>
        </a:dk2>
        <a:lt2>
          <a:srgbClr val="FFFF00"/>
        </a:lt2>
        <a:accent1>
          <a:srgbClr val="3366FF"/>
        </a:accent1>
        <a:accent2>
          <a:srgbClr val="8E61D7"/>
        </a:accent2>
        <a:accent3>
          <a:srgbClr val="AAAACA"/>
        </a:accent3>
        <a:accent4>
          <a:srgbClr val="DADA00"/>
        </a:accent4>
        <a:accent5>
          <a:srgbClr val="ADB8FF"/>
        </a:accent5>
        <a:accent6>
          <a:srgbClr val="8057C3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am 12">
    <a:dk1>
      <a:srgbClr val="000080"/>
    </a:dk1>
    <a:lt1>
      <a:srgbClr val="FFFF00"/>
    </a:lt1>
    <a:dk2>
      <a:srgbClr val="000099"/>
    </a:dk2>
    <a:lt2>
      <a:srgbClr val="FFFF00"/>
    </a:lt2>
    <a:accent1>
      <a:srgbClr val="3366FF"/>
    </a:accent1>
    <a:accent2>
      <a:srgbClr val="8E61D7"/>
    </a:accent2>
    <a:accent3>
      <a:srgbClr val="AAAACA"/>
    </a:accent3>
    <a:accent4>
      <a:srgbClr val="DADA00"/>
    </a:accent4>
    <a:accent5>
      <a:srgbClr val="ADB8FF"/>
    </a:accent5>
    <a:accent6>
      <a:srgbClr val="8057C3"/>
    </a:accent6>
    <a:hlink>
      <a:srgbClr val="86D1EC"/>
    </a:hlink>
    <a:folHlink>
      <a:srgbClr val="45C984"/>
    </a:folHlink>
  </a:clrScheme>
  <a:fontScheme name="Beam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1472339467</TotalTime>
  <Pages>24</Pages>
  <Words>726</Words>
  <Application>Microsoft Office PowerPoint</Application>
  <PresentationFormat>On-screen Show (4:3)</PresentationFormat>
  <Paragraphs>134</Paragraphs>
  <Slides>14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Beam</vt:lpstr>
      <vt:lpstr>Chart</vt:lpstr>
      <vt:lpstr>Global Payment and Productivity in Health Care</vt:lpstr>
      <vt:lpstr>Productivity</vt:lpstr>
      <vt:lpstr>A Lot of Room for Savings</vt:lpstr>
      <vt:lpstr>Pioneer ACOs Reduce Spending </vt:lpstr>
      <vt:lpstr>Greater savings from low value care</vt:lpstr>
      <vt:lpstr>Pioneer ACOs have Null or Positive Impact on Quality</vt:lpstr>
      <vt:lpstr>ACO Improve Patient Experiences (Pioneer and MSSP)</vt:lpstr>
      <vt:lpstr>ACOs Improve Access (Pioneer and MSSP)</vt:lpstr>
      <vt:lpstr>MSSP ACO Results</vt:lpstr>
      <vt:lpstr>PowerPoint Presentation</vt:lpstr>
      <vt:lpstr>Result Decomposition</vt:lpstr>
      <vt:lpstr>PowerPoint Presentation</vt:lpstr>
      <vt:lpstr>Episode Payment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Diffusion and Managed Care</dc:title>
  <dc:creator>School of Public Health</dc:creator>
  <cp:lastModifiedBy>Louise Sheiner</cp:lastModifiedBy>
  <cp:revision>416</cp:revision>
  <cp:lastPrinted>2014-01-07T15:04:12Z</cp:lastPrinted>
  <dcterms:created xsi:type="dcterms:W3CDTF">1996-07-31T09:20:12Z</dcterms:created>
  <dcterms:modified xsi:type="dcterms:W3CDTF">2016-04-29T20:35:08Z</dcterms:modified>
</cp:coreProperties>
</file>