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1" d="100"/>
          <a:sy n="81" d="100"/>
        </p:scale>
        <p:origin x="-78" y="-7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A17847-79C7-470C-8C33-AE2A0A3300E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150742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17847-79C7-470C-8C33-AE2A0A3300E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152814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17847-79C7-470C-8C33-AE2A0A3300E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791089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A17847-79C7-470C-8C33-AE2A0A3300E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1278681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A17847-79C7-470C-8C33-AE2A0A3300E0}" type="datetimeFigureOut">
              <a:rPr lang="en-US" smtClean="0"/>
              <a:t>5/3/2016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1827913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A17847-79C7-470C-8C33-AE2A0A3300E0}" type="datetimeFigureOut">
              <a:rPr lang="en-US" smtClean="0"/>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1711815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A17847-79C7-470C-8C33-AE2A0A3300E0}" type="datetimeFigureOut">
              <a:rPr lang="en-US" smtClean="0"/>
              <a:t>5/3/2016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1700874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A17847-79C7-470C-8C33-AE2A0A3300E0}" type="datetimeFigureOut">
              <a:rPr lang="en-US" smtClean="0"/>
              <a:t>5/3/2016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1326559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17847-79C7-470C-8C33-AE2A0A3300E0}" type="datetimeFigureOut">
              <a:rPr lang="en-US" smtClean="0"/>
              <a:t>5/3/2016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4262438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A17847-79C7-470C-8C33-AE2A0A3300E0}" type="datetimeFigureOut">
              <a:rPr lang="en-US" smtClean="0"/>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3259103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A17847-79C7-470C-8C33-AE2A0A3300E0}" type="datetimeFigureOut">
              <a:rPr lang="en-US" smtClean="0"/>
              <a:t>5/3/2016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D17F1-2247-4659-895C-09A67DE73808}" type="slidenum">
              <a:rPr lang="en-US" smtClean="0"/>
              <a:t>‹#›</a:t>
            </a:fld>
            <a:endParaRPr lang="en-US"/>
          </a:p>
        </p:txBody>
      </p:sp>
    </p:spTree>
    <p:extLst>
      <p:ext uri="{BB962C8B-B14F-4D97-AF65-F5344CB8AC3E}">
        <p14:creationId xmlns:p14="http://schemas.microsoft.com/office/powerpoint/2010/main" val="26756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A17847-79C7-470C-8C33-AE2A0A3300E0}" type="datetimeFigureOut">
              <a:rPr lang="en-US" smtClean="0"/>
              <a:t>5/3/2016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CD17F1-2247-4659-895C-09A67DE73808}" type="slidenum">
              <a:rPr lang="en-US" smtClean="0"/>
              <a:t>‹#›</a:t>
            </a:fld>
            <a:endParaRPr lang="en-US"/>
          </a:p>
        </p:txBody>
      </p:sp>
    </p:spTree>
    <p:extLst>
      <p:ext uri="{BB962C8B-B14F-4D97-AF65-F5344CB8AC3E}">
        <p14:creationId xmlns:p14="http://schemas.microsoft.com/office/powerpoint/2010/main" val="2079536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78965"/>
            <a:ext cx="9144000" cy="3302988"/>
          </a:xfrm>
        </p:spPr>
        <p:txBody>
          <a:bodyPr>
            <a:normAutofit/>
          </a:bodyPr>
          <a:lstStyle/>
          <a:p>
            <a:r>
              <a:rPr lang="en-US" sz="3600" dirty="0" smtClean="0"/>
              <a:t>Comments on Louise Sheiner, “The ACA Provider Cuts and Productivity Growth in Health Care</a:t>
            </a:r>
            <a:r>
              <a:rPr lang="en-US" sz="3200" dirty="0" smtClean="0"/>
              <a:t>” and Stephen </a:t>
            </a:r>
            <a:r>
              <a:rPr lang="en-US" sz="3200" dirty="0" err="1" smtClean="0"/>
              <a:t>Heffler</a:t>
            </a:r>
            <a:r>
              <a:rPr lang="en-US" sz="3200" dirty="0" smtClean="0"/>
              <a:t>, “Estimating Resource-Based Hospital Multifactor Productivity Growth”</a:t>
            </a:r>
            <a:endParaRPr lang="en-US" sz="3200" dirty="0"/>
          </a:p>
        </p:txBody>
      </p:sp>
      <p:sp>
        <p:nvSpPr>
          <p:cNvPr id="3" name="Subtitle 2"/>
          <p:cNvSpPr>
            <a:spLocks noGrp="1"/>
          </p:cNvSpPr>
          <p:nvPr>
            <p:ph type="subTitle" idx="1"/>
          </p:nvPr>
        </p:nvSpPr>
        <p:spPr/>
        <p:txBody>
          <a:bodyPr/>
          <a:lstStyle/>
          <a:p>
            <a:r>
              <a:rPr lang="en-US" dirty="0" smtClean="0"/>
              <a:t>Ernst R. Berndt, MIT Sloan School of Management and NBER</a:t>
            </a:r>
          </a:p>
          <a:p>
            <a:r>
              <a:rPr lang="en-US" dirty="0" smtClean="0"/>
              <a:t>The Brookings Institution, Washington DC</a:t>
            </a:r>
          </a:p>
          <a:p>
            <a:r>
              <a:rPr lang="en-US" dirty="0" smtClean="0"/>
              <a:t>May 3, 2016</a:t>
            </a:r>
            <a:endParaRPr lang="en-US" dirty="0"/>
          </a:p>
        </p:txBody>
      </p:sp>
    </p:spTree>
    <p:extLst>
      <p:ext uri="{BB962C8B-B14F-4D97-AF65-F5344CB8AC3E}">
        <p14:creationId xmlns:p14="http://schemas.microsoft.com/office/powerpoint/2010/main" val="3187467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Towards a Reprioritized Future Research Agenda: </a:t>
            </a:r>
            <a:r>
              <a:rPr lang="en-US" sz="4000" b="1" dirty="0" smtClean="0"/>
              <a:t>II</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t>Conjecture:  We are potentially so far distant from conventional neoclassical consumer and producer perfect competition benchmarks that it’s prudent to abandon any pretense about our ability to evaluate the consumer and societal welfare implications of the ACA mandated payment changes.  Rather, we should instead focus on modern industrial organization performance metrics (perhaps using econometric rather than growth accounting methods for measurement, relying less on unrealistic assumptions), but bearing in mind that estimation of the “structural industrial organization primitives” is a fantasy given the market structure and behavior in contemporary US health care markets.</a:t>
            </a:r>
          </a:p>
          <a:p>
            <a:r>
              <a:rPr lang="en-US" dirty="0" smtClean="0"/>
              <a:t>Is it time to bring industrial organization into health care productivity measurement? </a:t>
            </a:r>
            <a:endParaRPr lang="en-US" dirty="0"/>
          </a:p>
        </p:txBody>
      </p:sp>
    </p:spTree>
    <p:extLst>
      <p:ext uri="{BB962C8B-B14F-4D97-AF65-F5344CB8AC3E}">
        <p14:creationId xmlns:p14="http://schemas.microsoft.com/office/powerpoint/2010/main" val="944146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4000" b="1" dirty="0" smtClean="0"/>
              <a:t>Extra Slides: Innovation in the Hepatitis C Market - I</a:t>
            </a:r>
            <a:endParaRPr lang="en-US" sz="4000" b="1" dirty="0"/>
          </a:p>
        </p:txBody>
      </p:sp>
      <p:sp>
        <p:nvSpPr>
          <p:cNvPr id="3" name="Content Placeholder 2"/>
          <p:cNvSpPr>
            <a:spLocks noGrp="1"/>
          </p:cNvSpPr>
          <p:nvPr>
            <p:ph idx="1"/>
          </p:nvPr>
        </p:nvSpPr>
        <p:spPr/>
        <p:txBody>
          <a:bodyPr>
            <a:normAutofit fontScale="92500" lnSpcReduction="10000"/>
          </a:bodyPr>
          <a:lstStyle/>
          <a:p>
            <a:r>
              <a:rPr lang="en-US" dirty="0" smtClean="0"/>
              <a:t>Before May 2011, standard hepatitis C treatment involved use of ribavirin and interferon (lost of flu-like side effects, absenteeism from work), treatment up to 48 weeks with about a 50% cure rate</a:t>
            </a:r>
          </a:p>
          <a:p>
            <a:r>
              <a:rPr lang="en-US" dirty="0" smtClean="0"/>
              <a:t>May 2011 – Merck launches </a:t>
            </a:r>
            <a:r>
              <a:rPr lang="en-US" dirty="0" err="1" smtClean="0"/>
              <a:t>Victrelis</a:t>
            </a:r>
            <a:r>
              <a:rPr lang="en-US" dirty="0" smtClean="0"/>
              <a:t>, 24 week treatment, 65% cure rate, 12-24 daily tablets/capsules – still ribavirin and interferon</a:t>
            </a:r>
          </a:p>
          <a:p>
            <a:r>
              <a:rPr lang="en-US" dirty="0" smtClean="0"/>
              <a:t>Several days later, Vertex launches </a:t>
            </a:r>
            <a:r>
              <a:rPr lang="en-US" dirty="0" err="1" smtClean="0"/>
              <a:t>Incivek</a:t>
            </a:r>
            <a:r>
              <a:rPr lang="en-US" dirty="0" smtClean="0"/>
              <a:t> – 12 weeks treatment, still interferon – reduces daily tablets from 12 to 6 – most successful rapid launch of any drug</a:t>
            </a:r>
          </a:p>
          <a:p>
            <a:r>
              <a:rPr lang="en-US" dirty="0" smtClean="0"/>
              <a:t>Late 2013, J&amp;J launches </a:t>
            </a:r>
            <a:r>
              <a:rPr lang="en-US" dirty="0" err="1" smtClean="0"/>
              <a:t>Olysio</a:t>
            </a:r>
            <a:r>
              <a:rPr lang="en-US" dirty="0" smtClean="0"/>
              <a:t>, Gilead </a:t>
            </a:r>
            <a:r>
              <a:rPr lang="en-US" dirty="0" err="1" smtClean="0"/>
              <a:t>Sovaldi</a:t>
            </a:r>
            <a:r>
              <a:rPr lang="en-US" dirty="0" smtClean="0"/>
              <a:t> and </a:t>
            </a:r>
            <a:r>
              <a:rPr lang="en-US" dirty="0" err="1" smtClean="0"/>
              <a:t>Harvoni</a:t>
            </a:r>
            <a:r>
              <a:rPr lang="en-US" dirty="0" smtClean="0"/>
              <a:t> – 90+% cure rate -- Gilead’s list prices $84K and $94.5K, respectively – equivalent cost per cured patient to previous generation drugs – AbbVie’s </a:t>
            </a:r>
            <a:r>
              <a:rPr lang="en-US" dirty="0" err="1" smtClean="0"/>
              <a:t>Viekira</a:t>
            </a:r>
            <a:r>
              <a:rPr lang="en-US" dirty="0" smtClean="0"/>
              <a:t> Pak – no more interferon, ribavirin – single tablet daily </a:t>
            </a:r>
          </a:p>
          <a:p>
            <a:endParaRPr lang="en-US" dirty="0"/>
          </a:p>
        </p:txBody>
      </p:sp>
    </p:spTree>
    <p:extLst>
      <p:ext uri="{BB962C8B-B14F-4D97-AF65-F5344CB8AC3E}">
        <p14:creationId xmlns:p14="http://schemas.microsoft.com/office/powerpoint/2010/main" val="288344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Extra Slides: Innovation in the Hepatitis C Market - </a:t>
            </a:r>
            <a:r>
              <a:rPr lang="en-US" sz="3600" dirty="0" smtClean="0"/>
              <a:t>II</a:t>
            </a:r>
            <a:endParaRPr lang="en-US" sz="3600" dirty="0"/>
          </a:p>
        </p:txBody>
      </p:sp>
      <p:sp>
        <p:nvSpPr>
          <p:cNvPr id="3" name="Content Placeholder 2"/>
          <p:cNvSpPr>
            <a:spLocks noGrp="1"/>
          </p:cNvSpPr>
          <p:nvPr>
            <p:ph idx="1"/>
          </p:nvPr>
        </p:nvSpPr>
        <p:spPr/>
        <p:txBody>
          <a:bodyPr>
            <a:normAutofit fontScale="70000" lnSpcReduction="20000"/>
          </a:bodyPr>
          <a:lstStyle/>
          <a:p>
            <a:r>
              <a:rPr lang="en-US" dirty="0" smtClean="0"/>
              <a:t>Physicians “warehoused” hepatitis C patients, waiting for more tolerable and efficacious treatment – 17,000 HCV patients treated in 2013, increased to 141,000 in 2014</a:t>
            </a:r>
          </a:p>
          <a:p>
            <a:r>
              <a:rPr lang="en-US" dirty="0" smtClean="0"/>
              <a:t>In 2015-2016, Vertex withdraws </a:t>
            </a:r>
            <a:r>
              <a:rPr lang="en-US" dirty="0" err="1" smtClean="0"/>
              <a:t>Incivek</a:t>
            </a:r>
            <a:r>
              <a:rPr lang="en-US" dirty="0" smtClean="0"/>
              <a:t> from US market, Merck withdraws </a:t>
            </a:r>
            <a:r>
              <a:rPr lang="en-US" dirty="0" err="1" smtClean="0"/>
              <a:t>Victrelis</a:t>
            </a:r>
            <a:r>
              <a:rPr lang="en-US" dirty="0" smtClean="0"/>
              <a:t> – not due to safety or efficacy, but commercial failure due to obsolescence by Gilead’s </a:t>
            </a:r>
            <a:r>
              <a:rPr lang="en-US" dirty="0" err="1" smtClean="0"/>
              <a:t>Sovaldi</a:t>
            </a:r>
            <a:r>
              <a:rPr lang="en-US" dirty="0" smtClean="0"/>
              <a:t> and </a:t>
            </a:r>
            <a:r>
              <a:rPr lang="en-US" dirty="0" err="1" smtClean="0"/>
              <a:t>Harvoni</a:t>
            </a:r>
            <a:r>
              <a:rPr lang="en-US" dirty="0" smtClean="0"/>
              <a:t>, who at high list price capture more than 90% of the US hepatitis C market</a:t>
            </a:r>
          </a:p>
          <a:p>
            <a:r>
              <a:rPr lang="en-US" dirty="0" smtClean="0"/>
              <a:t>Gilead’s pricing rationalized by parity per cured patient, and by PV of reduced future liver transplants.  But already these products have changed practice of medicine and reduced treatment costs:  Due to 90+% cure rate, don’t need to perform 6-12 liver biopsies; patients can come to and perform at work while being treated for short period of time;  much reduced need for specialized </a:t>
            </a:r>
            <a:r>
              <a:rPr lang="en-US" dirty="0" err="1" smtClean="0"/>
              <a:t>hepatologist</a:t>
            </a:r>
            <a:r>
              <a:rPr lang="en-US" dirty="0" smtClean="0"/>
              <a:t> physician treatment – instead by nurse practitioners and primary care physicians </a:t>
            </a:r>
          </a:p>
          <a:p>
            <a:r>
              <a:rPr lang="en-US" dirty="0" smtClean="0"/>
              <a:t>How to interpret – quality adjusted output and/or input change?  Implications for MFP measurement over (longer) life span of patients?</a:t>
            </a:r>
          </a:p>
          <a:p>
            <a:r>
              <a:rPr lang="en-US" dirty="0" smtClean="0"/>
              <a:t>Note:  Many recent innovations in biopharmaceuticals involve dramatic improvements for a small number of carefully stratified patients – </a:t>
            </a:r>
            <a:r>
              <a:rPr lang="en-US" smtClean="0"/>
              <a:t>the hepatitis C </a:t>
            </a:r>
            <a:r>
              <a:rPr lang="en-US" dirty="0" smtClean="0"/>
              <a:t>example differs in that the dramatic improvements are for a disease that has a very large prevalence in the US market </a:t>
            </a:r>
            <a:endParaRPr lang="en-US" dirty="0"/>
          </a:p>
        </p:txBody>
      </p:sp>
    </p:spTree>
    <p:extLst>
      <p:ext uri="{BB962C8B-B14F-4D97-AF65-F5344CB8AC3E}">
        <p14:creationId xmlns:p14="http://schemas.microsoft.com/office/powerpoint/2010/main" val="3793312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Background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ACA legislation mandates that CMS’ Part A and some of Part B annual payments change by the difference between multifactor productivity growth in the health care sector minus the ten-year average of MFP growth in the overall private US economy</a:t>
            </a:r>
          </a:p>
          <a:p>
            <a:r>
              <a:rPr lang="en-US" dirty="0" smtClean="0"/>
              <a:t>Historically, in almost all empirical US studies, MFP and labor productivity growth in various health care sectors have been lower (and in some cases, even negative) than that in the overall private US economy.</a:t>
            </a:r>
          </a:p>
          <a:p>
            <a:r>
              <a:rPr lang="en-US" dirty="0" smtClean="0"/>
              <a:t>Focus of presentations by Sheiner and </a:t>
            </a:r>
            <a:r>
              <a:rPr lang="en-US" dirty="0" err="1" smtClean="0"/>
              <a:t>Heffler</a:t>
            </a:r>
            <a:r>
              <a:rPr lang="en-US" dirty="0" smtClean="0"/>
              <a:t>: (i) Is MFP growth in the US health care sector biased downward; (ii) What are the implications for implementation of the ACA payment change mandates? And (iii) what are the priorities for future policy and multifactor growth productivity research?</a:t>
            </a:r>
            <a:endParaRPr lang="en-US" dirty="0"/>
          </a:p>
        </p:txBody>
      </p:sp>
    </p:spTree>
    <p:extLst>
      <p:ext uri="{BB962C8B-B14F-4D97-AF65-F5344CB8AC3E}">
        <p14:creationId xmlns:p14="http://schemas.microsoft.com/office/powerpoint/2010/main" val="1606214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Discussion Points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Theoretical underpinnings</a:t>
            </a:r>
          </a:p>
          <a:p>
            <a:r>
              <a:rPr lang="en-US" dirty="0" smtClean="0"/>
              <a:t>What assumptions are made going from theory to empirical implementation?</a:t>
            </a:r>
          </a:p>
          <a:p>
            <a:pPr lvl="1"/>
            <a:r>
              <a:rPr lang="en-US" dirty="0" smtClean="0"/>
              <a:t>Conventional Jorgenson-</a:t>
            </a:r>
            <a:r>
              <a:rPr lang="en-US" dirty="0" err="1" smtClean="0"/>
              <a:t>Griliches</a:t>
            </a:r>
            <a:r>
              <a:rPr lang="en-US" dirty="0" smtClean="0"/>
              <a:t>-Christensen growth accounting</a:t>
            </a:r>
          </a:p>
          <a:p>
            <a:pPr lvl="1"/>
            <a:r>
              <a:rPr lang="en-US" dirty="0" smtClean="0"/>
              <a:t>Econometric/parametric estimates</a:t>
            </a:r>
          </a:p>
          <a:p>
            <a:r>
              <a:rPr lang="en-US" dirty="0" smtClean="0"/>
              <a:t>Which assumptions are particularly problematic in US health care?</a:t>
            </a:r>
          </a:p>
          <a:p>
            <a:pPr lvl="1"/>
            <a:r>
              <a:rPr lang="en-US" dirty="0" smtClean="0"/>
              <a:t>All inputs variable, marginal revenue products equal marginal input costs</a:t>
            </a:r>
          </a:p>
          <a:p>
            <a:pPr lvl="1"/>
            <a:r>
              <a:rPr lang="en-US" dirty="0" smtClean="0"/>
              <a:t>Constant returns to scale, no labor or capital fixed inputs</a:t>
            </a:r>
          </a:p>
          <a:p>
            <a:pPr lvl="1"/>
            <a:r>
              <a:rPr lang="en-US" dirty="0" smtClean="0"/>
              <a:t>No market power by providers, so zero economic profits</a:t>
            </a:r>
          </a:p>
          <a:p>
            <a:pPr lvl="1"/>
            <a:r>
              <a:rPr lang="en-US" dirty="0" smtClean="0"/>
              <a:t>No principal-agent problems, asymmetric information, moral hazard, i.e. the traditional neoclassical model of consumer (whoever that is in health care) behavior maximizing utility subject to input prices and income constraints, is applicable</a:t>
            </a:r>
          </a:p>
          <a:p>
            <a:r>
              <a:rPr lang="en-US" dirty="0" smtClean="0"/>
              <a:t>Priorities for future research agendas</a:t>
            </a:r>
          </a:p>
          <a:p>
            <a:endParaRPr lang="en-US" dirty="0" smtClean="0"/>
          </a:p>
        </p:txBody>
      </p:sp>
    </p:spTree>
    <p:extLst>
      <p:ext uri="{BB962C8B-B14F-4D97-AF65-F5344CB8AC3E}">
        <p14:creationId xmlns:p14="http://schemas.microsoft.com/office/powerpoint/2010/main" val="2468272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Theoretical Underpinnings for MFP</a:t>
            </a:r>
            <a:endParaRPr lang="en-US" dirty="0"/>
          </a:p>
        </p:txBody>
      </p:sp>
      <p:sp>
        <p:nvSpPr>
          <p:cNvPr id="3" name="Content Placeholder 2"/>
          <p:cNvSpPr>
            <a:spLocks noGrp="1"/>
          </p:cNvSpPr>
          <p:nvPr>
            <p:ph idx="1"/>
          </p:nvPr>
        </p:nvSpPr>
        <p:spPr/>
        <p:txBody>
          <a:bodyPr/>
          <a:lstStyle/>
          <a:p>
            <a:r>
              <a:rPr lang="en-US" dirty="0" smtClean="0"/>
              <a:t>Relationship among primal MFP growth </a:t>
            </a:r>
            <a:r>
              <a:rPr lang="en-US" dirty="0" err="1" smtClean="0"/>
              <a:t>Ɛ</a:t>
            </a:r>
            <a:r>
              <a:rPr lang="en-US" baseline="-25000" dirty="0" err="1" smtClean="0"/>
              <a:t>Ft</a:t>
            </a:r>
            <a:r>
              <a:rPr lang="en-US" baseline="-25000" dirty="0" smtClean="0"/>
              <a:t>, </a:t>
            </a:r>
            <a:r>
              <a:rPr lang="en-US" dirty="0" smtClean="0"/>
              <a:t>dual MFP growth </a:t>
            </a:r>
            <a:r>
              <a:rPr lang="en-US" dirty="0" err="1" smtClean="0"/>
              <a:t>Ɛ</a:t>
            </a:r>
            <a:r>
              <a:rPr lang="en-US" baseline="-25000" dirty="0" err="1" smtClean="0"/>
              <a:t>Ct</a:t>
            </a:r>
            <a:r>
              <a:rPr lang="en-US" dirty="0" smtClean="0"/>
              <a:t> and returns to scale Ɛ</a:t>
            </a:r>
            <a:r>
              <a:rPr lang="en-US" baseline="30000" dirty="0" smtClean="0"/>
              <a:t>-1</a:t>
            </a:r>
            <a:r>
              <a:rPr lang="en-US" baseline="-25000" dirty="0" smtClean="0"/>
              <a:t>CY</a:t>
            </a:r>
            <a:r>
              <a:rPr lang="en-US" dirty="0" smtClean="0"/>
              <a:t> where Y = F(</a:t>
            </a:r>
            <a:r>
              <a:rPr lang="en-US" dirty="0" err="1" smtClean="0"/>
              <a:t>X,t</a:t>
            </a:r>
            <a:r>
              <a:rPr lang="en-US" dirty="0" smtClean="0"/>
              <a:t>) and C = G(Y, </a:t>
            </a:r>
            <a:r>
              <a:rPr lang="en-US" dirty="0" err="1" smtClean="0"/>
              <a:t>p</a:t>
            </a:r>
            <a:r>
              <a:rPr lang="en-US" baseline="-25000" dirty="0" err="1" smtClean="0"/>
              <a:t>x</a:t>
            </a:r>
            <a:r>
              <a:rPr lang="en-US" dirty="0" smtClean="0"/>
              <a:t>, t) is</a:t>
            </a:r>
          </a:p>
          <a:p>
            <a:pPr marL="3657600" lvl="8" indent="0">
              <a:buNone/>
            </a:pPr>
            <a:r>
              <a:rPr lang="en-US" sz="2800" dirty="0" err="1" smtClean="0"/>
              <a:t>Ɛ</a:t>
            </a:r>
            <a:r>
              <a:rPr lang="en-US" sz="2800" baseline="-25000" dirty="0" err="1" smtClean="0"/>
              <a:t>Ct</a:t>
            </a:r>
            <a:r>
              <a:rPr lang="en-US" sz="2800" baseline="-25000" dirty="0" smtClean="0"/>
              <a:t> </a:t>
            </a:r>
            <a:r>
              <a:rPr lang="en-US" sz="2800" dirty="0" smtClean="0"/>
              <a:t>= - Ɛ</a:t>
            </a:r>
            <a:r>
              <a:rPr lang="en-US" sz="2800" baseline="30000" dirty="0" smtClean="0"/>
              <a:t>-1</a:t>
            </a:r>
            <a:r>
              <a:rPr lang="en-US" sz="2800" baseline="-25000" dirty="0" smtClean="0"/>
              <a:t>CY</a:t>
            </a:r>
            <a:r>
              <a:rPr lang="en-US" sz="2800" dirty="0" smtClean="0"/>
              <a:t> </a:t>
            </a:r>
            <a:r>
              <a:rPr lang="en-US" sz="2800" dirty="0" err="1" smtClean="0"/>
              <a:t>Ɛ</a:t>
            </a:r>
            <a:r>
              <a:rPr lang="en-US" sz="2800" baseline="-25000" dirty="0" err="1" smtClean="0"/>
              <a:t>Ft</a:t>
            </a:r>
            <a:endParaRPr lang="en-US" sz="2800" baseline="-25000" dirty="0"/>
          </a:p>
          <a:p>
            <a:r>
              <a:rPr lang="en-US" sz="4000" baseline="-25000" dirty="0" smtClean="0"/>
              <a:t>Hence dual MFP growth = negative the product of returns to scale times primal MFP growth.</a:t>
            </a:r>
          </a:p>
          <a:p>
            <a:r>
              <a:rPr lang="en-US" sz="4000" baseline="-25000" dirty="0" smtClean="0"/>
              <a:t>Note that if we assume constant returns to scale, this reduces to:</a:t>
            </a:r>
          </a:p>
          <a:p>
            <a:pPr marL="3200400" lvl="7" indent="0">
              <a:buNone/>
            </a:pPr>
            <a:r>
              <a:rPr lang="en-US" sz="3000" baseline="-25000" dirty="0"/>
              <a:t>	</a:t>
            </a:r>
            <a:r>
              <a:rPr lang="en-US" sz="2800" dirty="0" err="1" smtClean="0"/>
              <a:t>Ɛ</a:t>
            </a:r>
            <a:r>
              <a:rPr lang="en-US" sz="2800" baseline="-25000" dirty="0" err="1" smtClean="0"/>
              <a:t>Ct</a:t>
            </a:r>
            <a:r>
              <a:rPr lang="en-US" sz="2800" baseline="-25000" dirty="0" smtClean="0"/>
              <a:t> </a:t>
            </a:r>
            <a:r>
              <a:rPr lang="en-US" sz="2800" smtClean="0"/>
              <a:t>= - Ɛ</a:t>
            </a:r>
            <a:r>
              <a:rPr lang="en-US" sz="2800" baseline="-25000" smtClean="0"/>
              <a:t>Ft</a:t>
            </a:r>
            <a:endParaRPr lang="en-US" sz="2800" baseline="-25000" dirty="0" smtClean="0"/>
          </a:p>
          <a:p>
            <a:pPr marL="3200400" lvl="7" indent="0">
              <a:buNone/>
            </a:pPr>
            <a:endParaRPr lang="en-US" sz="3000" baseline="-25000" dirty="0"/>
          </a:p>
        </p:txBody>
      </p:sp>
    </p:spTree>
    <p:extLst>
      <p:ext uri="{BB962C8B-B14F-4D97-AF65-F5344CB8AC3E}">
        <p14:creationId xmlns:p14="http://schemas.microsoft.com/office/powerpoint/2010/main" val="3449422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Empirical Implementation for Measuring </a:t>
            </a:r>
            <a:r>
              <a:rPr lang="en-US" dirty="0" err="1" smtClean="0"/>
              <a:t>Ɛ</a:t>
            </a:r>
            <a:r>
              <a:rPr lang="en-US" baseline="-25000" dirty="0" err="1" smtClean="0"/>
              <a:t>Ft</a:t>
            </a:r>
            <a:endParaRPr lang="en-US" baseline="-25000" dirty="0"/>
          </a:p>
        </p:txBody>
      </p:sp>
      <p:sp>
        <p:nvSpPr>
          <p:cNvPr id="3" name="Content Placeholder 2"/>
          <p:cNvSpPr>
            <a:spLocks noGrp="1"/>
          </p:cNvSpPr>
          <p:nvPr>
            <p:ph idx="1"/>
          </p:nvPr>
        </p:nvSpPr>
        <p:spPr/>
        <p:txBody>
          <a:bodyPr>
            <a:normAutofit fontScale="92500" lnSpcReduction="20000"/>
          </a:bodyPr>
          <a:lstStyle/>
          <a:p>
            <a:r>
              <a:rPr lang="en-US" dirty="0" smtClean="0"/>
              <a:t>Conventional procedure to obtain measure of Y is to deflate nominal output for </a:t>
            </a:r>
            <a:r>
              <a:rPr lang="en-US" dirty="0" err="1" smtClean="0"/>
              <a:t>i</a:t>
            </a:r>
            <a:r>
              <a:rPr lang="en-US" baseline="30000" dirty="0" err="1" smtClean="0"/>
              <a:t>th</a:t>
            </a:r>
            <a:r>
              <a:rPr lang="en-US" dirty="0" smtClean="0"/>
              <a:t> health care sector </a:t>
            </a:r>
            <a:r>
              <a:rPr lang="en-US" dirty="0" err="1" smtClean="0"/>
              <a:t>P</a:t>
            </a:r>
            <a:r>
              <a:rPr lang="en-US" baseline="-25000" dirty="0" err="1" smtClean="0"/>
              <a:t>i</a:t>
            </a:r>
            <a:r>
              <a:rPr lang="en-US" dirty="0" err="1" smtClean="0"/>
              <a:t>Y</a:t>
            </a:r>
            <a:r>
              <a:rPr lang="en-US" baseline="-25000" dirty="0" err="1" smtClean="0"/>
              <a:t>i</a:t>
            </a:r>
            <a:r>
              <a:rPr lang="en-US" dirty="0" smtClean="0"/>
              <a:t> by P</a:t>
            </a:r>
            <a:r>
              <a:rPr lang="en-US" baseline="-25000" dirty="0" smtClean="0"/>
              <a:t>i</a:t>
            </a:r>
            <a:r>
              <a:rPr lang="en-US" dirty="0"/>
              <a:t> </a:t>
            </a:r>
            <a:r>
              <a:rPr lang="en-US" dirty="0" smtClean="0"/>
              <a:t>, where P</a:t>
            </a:r>
            <a:r>
              <a:rPr lang="en-US" baseline="-25000" dirty="0" smtClean="0"/>
              <a:t>i</a:t>
            </a:r>
            <a:r>
              <a:rPr lang="en-US" dirty="0" smtClean="0"/>
              <a:t> is the producer price index for the </a:t>
            </a:r>
            <a:r>
              <a:rPr lang="en-US" dirty="0" err="1" smtClean="0"/>
              <a:t>i</a:t>
            </a:r>
            <a:r>
              <a:rPr lang="en-US" baseline="30000" dirty="0" err="1" smtClean="0"/>
              <a:t>th</a:t>
            </a:r>
            <a:r>
              <a:rPr lang="en-US" dirty="0" smtClean="0"/>
              <a:t> health care sector, i.e., Y</a:t>
            </a:r>
            <a:r>
              <a:rPr lang="en-US" baseline="-25000" dirty="0" smtClean="0"/>
              <a:t>i</a:t>
            </a:r>
            <a:r>
              <a:rPr lang="en-US" dirty="0" smtClean="0"/>
              <a:t> ≡ </a:t>
            </a:r>
            <a:r>
              <a:rPr lang="en-US" dirty="0" err="1"/>
              <a:t>P</a:t>
            </a:r>
            <a:r>
              <a:rPr lang="en-US" baseline="-25000" dirty="0" err="1"/>
              <a:t>i</a:t>
            </a:r>
            <a:r>
              <a:rPr lang="en-US" dirty="0" err="1"/>
              <a:t>Y</a:t>
            </a:r>
            <a:r>
              <a:rPr lang="en-US" baseline="-25000" dirty="0" err="1"/>
              <a:t>i</a:t>
            </a:r>
            <a:r>
              <a:rPr lang="en-US" dirty="0"/>
              <a:t> </a:t>
            </a:r>
            <a:r>
              <a:rPr lang="en-US" dirty="0" smtClean="0"/>
              <a:t>/P</a:t>
            </a:r>
            <a:r>
              <a:rPr lang="en-US" baseline="-25000" dirty="0" smtClean="0"/>
              <a:t>i </a:t>
            </a:r>
            <a:r>
              <a:rPr lang="en-US" dirty="0" smtClean="0"/>
              <a:t>.</a:t>
            </a:r>
          </a:p>
          <a:p>
            <a:r>
              <a:rPr lang="en-US" dirty="0" smtClean="0"/>
              <a:t>Note:  This assume constant returns to scale (CRTS), no margins and zero economic profits, and all inputs are variable and adjust instantaneously to price and output changes. </a:t>
            </a:r>
          </a:p>
          <a:p>
            <a:r>
              <a:rPr lang="en-US" dirty="0" smtClean="0"/>
              <a:t>Alternative discrete approximations to measuring </a:t>
            </a:r>
            <a:r>
              <a:rPr lang="en-US" dirty="0" err="1" smtClean="0"/>
              <a:t>Ɛ</a:t>
            </a:r>
            <a:r>
              <a:rPr lang="en-US" baseline="-25000" dirty="0" err="1" smtClean="0"/>
              <a:t>Ft</a:t>
            </a:r>
            <a:r>
              <a:rPr lang="en-US" dirty="0" smtClean="0"/>
              <a:t>:</a:t>
            </a:r>
          </a:p>
          <a:p>
            <a:pPr marL="0" indent="0">
              <a:buNone/>
            </a:pPr>
            <a:r>
              <a:rPr lang="en-US" dirty="0"/>
              <a:t>	</a:t>
            </a:r>
            <a:r>
              <a:rPr lang="en-US" dirty="0" err="1" smtClean="0"/>
              <a:t>e</a:t>
            </a:r>
            <a:r>
              <a:rPr lang="en-US" baseline="-25000" dirty="0" err="1" smtClean="0"/>
              <a:t>Ft</a:t>
            </a:r>
            <a:r>
              <a:rPr lang="en-US" dirty="0" smtClean="0"/>
              <a:t> = %</a:t>
            </a:r>
            <a:r>
              <a:rPr lang="el-GR" dirty="0" smtClean="0"/>
              <a:t>Δ</a:t>
            </a:r>
            <a:r>
              <a:rPr lang="en-US" dirty="0" smtClean="0"/>
              <a:t>Y - %</a:t>
            </a:r>
            <a:r>
              <a:rPr lang="el-GR" dirty="0" smtClean="0"/>
              <a:t>Δ</a:t>
            </a:r>
            <a:r>
              <a:rPr lang="en-US" dirty="0" smtClean="0"/>
              <a:t>X, where </a:t>
            </a:r>
            <a:r>
              <a:rPr lang="en-US" dirty="0"/>
              <a:t>%</a:t>
            </a:r>
            <a:r>
              <a:rPr lang="el-GR" dirty="0"/>
              <a:t>Δ</a:t>
            </a:r>
            <a:r>
              <a:rPr lang="en-US" dirty="0" smtClean="0"/>
              <a:t>X ≡ </a:t>
            </a:r>
            <a:r>
              <a:rPr lang="el-GR" dirty="0" smtClean="0"/>
              <a:t>Σ</a:t>
            </a:r>
            <a:r>
              <a:rPr lang="en-US" baseline="-25000" dirty="0" err="1" smtClean="0"/>
              <a:t>j</a:t>
            </a:r>
            <a:r>
              <a:rPr lang="en-US" dirty="0" err="1" smtClean="0"/>
              <a:t>S</a:t>
            </a:r>
            <a:r>
              <a:rPr lang="en-US" baseline="-25000" dirty="0" err="1" smtClean="0"/>
              <a:t>j</a:t>
            </a:r>
            <a:r>
              <a:rPr lang="en-US" dirty="0" smtClean="0"/>
              <a:t> %</a:t>
            </a:r>
            <a:r>
              <a:rPr lang="el-GR" dirty="0" smtClean="0"/>
              <a:t>Δ</a:t>
            </a:r>
            <a:r>
              <a:rPr lang="en-US" dirty="0" err="1" smtClean="0"/>
              <a:t>X</a:t>
            </a:r>
            <a:r>
              <a:rPr lang="en-US" baseline="-25000" dirty="0" err="1" smtClean="0"/>
              <a:t>j</a:t>
            </a:r>
            <a:endParaRPr lang="en-US" dirty="0"/>
          </a:p>
          <a:p>
            <a:pPr marL="0" indent="0">
              <a:buNone/>
            </a:pPr>
            <a:r>
              <a:rPr lang="en-US" dirty="0" smtClean="0"/>
              <a:t>  where </a:t>
            </a:r>
            <a:r>
              <a:rPr lang="en-US" dirty="0" err="1" smtClean="0"/>
              <a:t>S</a:t>
            </a:r>
            <a:r>
              <a:rPr lang="en-US" baseline="-25000" dirty="0" err="1" smtClean="0"/>
              <a:t>j</a:t>
            </a:r>
            <a:r>
              <a:rPr lang="en-US" dirty="0" smtClean="0"/>
              <a:t> is the cost share of the </a:t>
            </a:r>
            <a:r>
              <a:rPr lang="en-US" dirty="0" err="1" smtClean="0"/>
              <a:t>j</a:t>
            </a:r>
            <a:r>
              <a:rPr lang="en-US" baseline="30000" dirty="0" err="1" smtClean="0"/>
              <a:t>th</a:t>
            </a:r>
            <a:r>
              <a:rPr lang="en-US" dirty="0" smtClean="0"/>
              <a:t> input in total costs </a:t>
            </a:r>
            <a:r>
              <a:rPr lang="el-GR" dirty="0" smtClean="0"/>
              <a:t>Σ</a:t>
            </a:r>
            <a:r>
              <a:rPr lang="en-US" baseline="-25000" dirty="0" err="1" smtClean="0"/>
              <a:t>j</a:t>
            </a:r>
            <a:r>
              <a:rPr lang="en-US" dirty="0" err="1" smtClean="0"/>
              <a:t>P</a:t>
            </a:r>
            <a:r>
              <a:rPr lang="en-US" baseline="-25000" dirty="0" err="1" smtClean="0"/>
              <a:t>j</a:t>
            </a:r>
            <a:r>
              <a:rPr lang="en-US" dirty="0" err="1" smtClean="0"/>
              <a:t>Xj</a:t>
            </a:r>
            <a:r>
              <a:rPr lang="en-US" dirty="0" smtClean="0"/>
              <a:t>.   </a:t>
            </a:r>
          </a:p>
          <a:p>
            <a:pPr marL="0" indent="0">
              <a:buNone/>
            </a:pPr>
            <a:r>
              <a:rPr lang="en-US" dirty="0" smtClean="0"/>
              <a:t>  Note that measure of PK requires, in addition to above assumption, that </a:t>
            </a:r>
            <a:r>
              <a:rPr lang="en-US" i="1" dirty="0" smtClean="0"/>
              <a:t>ex  </a:t>
            </a:r>
          </a:p>
          <a:p>
            <a:pPr marL="0" indent="0">
              <a:buNone/>
            </a:pPr>
            <a:r>
              <a:rPr lang="en-US" i="1" dirty="0"/>
              <a:t> </a:t>
            </a:r>
            <a:r>
              <a:rPr lang="en-US" i="1" dirty="0" smtClean="0"/>
              <a:t> post</a:t>
            </a:r>
            <a:r>
              <a:rPr lang="en-US" dirty="0" smtClean="0"/>
              <a:t> rates of return are equal across all capital inputs. </a:t>
            </a:r>
          </a:p>
          <a:p>
            <a:pPr marL="0" indent="0">
              <a:buNone/>
            </a:pPr>
            <a:r>
              <a:rPr lang="en-US" dirty="0" smtClean="0"/>
              <a:t> </a:t>
            </a:r>
            <a:endParaRPr lang="en-US" dirty="0"/>
          </a:p>
        </p:txBody>
      </p:sp>
    </p:spTree>
    <p:extLst>
      <p:ext uri="{BB962C8B-B14F-4D97-AF65-F5344CB8AC3E}">
        <p14:creationId xmlns:p14="http://schemas.microsoft.com/office/powerpoint/2010/main" val="1347126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Various Discrete Approximations to Measure Percent Changes in Inputs and Outputs</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     For output percent change measurement, </a:t>
            </a:r>
          </a:p>
          <a:p>
            <a:pPr marL="0" indent="0">
              <a:buNone/>
            </a:pPr>
            <a:r>
              <a:rPr lang="en-US" dirty="0"/>
              <a:t> </a:t>
            </a:r>
            <a:r>
              <a:rPr lang="en-US" dirty="0" smtClean="0"/>
              <a:t>    %</a:t>
            </a:r>
            <a:r>
              <a:rPr lang="el-GR" dirty="0" smtClean="0"/>
              <a:t>Δ</a:t>
            </a:r>
            <a:r>
              <a:rPr lang="en-US" dirty="0" smtClean="0"/>
              <a:t>Y ≈ (</a:t>
            </a:r>
            <a:r>
              <a:rPr lang="en-US" dirty="0" err="1" smtClean="0"/>
              <a:t>Y</a:t>
            </a:r>
            <a:r>
              <a:rPr lang="en-US" baseline="-25000" dirty="0" err="1" smtClean="0"/>
              <a:t>t</a:t>
            </a:r>
            <a:r>
              <a:rPr lang="en-US" dirty="0" smtClean="0"/>
              <a:t> – Y</a:t>
            </a:r>
            <a:r>
              <a:rPr lang="en-US" baseline="-25000" dirty="0" smtClean="0"/>
              <a:t>t-1</a:t>
            </a:r>
            <a:r>
              <a:rPr lang="en-US" dirty="0" smtClean="0"/>
              <a:t>)/0.5*(</a:t>
            </a:r>
            <a:r>
              <a:rPr lang="en-US" dirty="0" err="1" smtClean="0"/>
              <a:t>Y</a:t>
            </a:r>
            <a:r>
              <a:rPr lang="en-US" baseline="-25000" dirty="0" err="1" smtClean="0"/>
              <a:t>t</a:t>
            </a:r>
            <a:r>
              <a:rPr lang="en-US" dirty="0" smtClean="0"/>
              <a:t> + Y</a:t>
            </a:r>
            <a:r>
              <a:rPr lang="en-US" baseline="-25000" dirty="0" smtClean="0"/>
              <a:t>t-1</a:t>
            </a:r>
            <a:r>
              <a:rPr lang="en-US" dirty="0" smtClean="0"/>
              <a:t>) – arc elasticity, or, for small changes, </a:t>
            </a:r>
          </a:p>
          <a:p>
            <a:pPr marL="0" indent="0">
              <a:buNone/>
            </a:pPr>
            <a:r>
              <a:rPr lang="en-US" dirty="0"/>
              <a:t> </a:t>
            </a:r>
            <a:r>
              <a:rPr lang="en-US" dirty="0" smtClean="0"/>
              <a:t>             ≈ ln (</a:t>
            </a:r>
            <a:r>
              <a:rPr lang="en-US" dirty="0" err="1" smtClean="0"/>
              <a:t>Y</a:t>
            </a:r>
            <a:r>
              <a:rPr lang="en-US" baseline="-25000" dirty="0" err="1" smtClean="0"/>
              <a:t>t</a:t>
            </a:r>
            <a:r>
              <a:rPr lang="en-US" dirty="0" smtClean="0"/>
              <a:t>/Y</a:t>
            </a:r>
            <a:r>
              <a:rPr lang="en-US" baseline="-25000" dirty="0" smtClean="0"/>
              <a:t>t-1</a:t>
            </a:r>
            <a:r>
              <a:rPr lang="en-US" dirty="0" smtClean="0"/>
              <a:t>)</a:t>
            </a:r>
          </a:p>
          <a:p>
            <a:pPr marL="0" indent="0">
              <a:buNone/>
            </a:pPr>
            <a:r>
              <a:rPr lang="en-US" dirty="0"/>
              <a:t> </a:t>
            </a:r>
            <a:r>
              <a:rPr lang="en-US" dirty="0" smtClean="0"/>
              <a:t>    For input j percent change measurement, </a:t>
            </a:r>
          </a:p>
          <a:p>
            <a:pPr marL="0" indent="0">
              <a:buNone/>
            </a:pPr>
            <a:r>
              <a:rPr lang="en-US" dirty="0"/>
              <a:t> </a:t>
            </a:r>
            <a:r>
              <a:rPr lang="en-US" dirty="0" smtClean="0"/>
              <a:t>    %</a:t>
            </a:r>
            <a:r>
              <a:rPr lang="el-GR" dirty="0" smtClean="0"/>
              <a:t>Δ</a:t>
            </a:r>
            <a:r>
              <a:rPr lang="en-US" dirty="0" err="1" smtClean="0"/>
              <a:t>X</a:t>
            </a:r>
            <a:r>
              <a:rPr lang="en-US" baseline="-25000" dirty="0" err="1" smtClean="0"/>
              <a:t>j</a:t>
            </a:r>
            <a:r>
              <a:rPr lang="en-US" baseline="-25000" dirty="0" smtClean="0"/>
              <a:t> </a:t>
            </a:r>
            <a:r>
              <a:rPr lang="en-US" dirty="0" smtClean="0"/>
              <a:t>≈ (</a:t>
            </a:r>
            <a:r>
              <a:rPr lang="en-US" dirty="0" err="1" smtClean="0"/>
              <a:t>X</a:t>
            </a:r>
            <a:r>
              <a:rPr lang="en-US" baseline="-25000" dirty="0" err="1" smtClean="0"/>
              <a:t>j,t</a:t>
            </a:r>
            <a:r>
              <a:rPr lang="en-US" dirty="0" smtClean="0"/>
              <a:t> – X</a:t>
            </a:r>
            <a:r>
              <a:rPr lang="en-US" baseline="-25000" dirty="0" smtClean="0"/>
              <a:t>j,t-1</a:t>
            </a:r>
            <a:r>
              <a:rPr lang="en-US" dirty="0" smtClean="0"/>
              <a:t>)/0.5*(</a:t>
            </a:r>
            <a:r>
              <a:rPr lang="en-US" dirty="0" err="1" smtClean="0"/>
              <a:t>X</a:t>
            </a:r>
            <a:r>
              <a:rPr lang="en-US" baseline="-25000" dirty="0" err="1" smtClean="0"/>
              <a:t>j,t</a:t>
            </a:r>
            <a:r>
              <a:rPr lang="en-US" dirty="0" smtClean="0"/>
              <a:t> + X</a:t>
            </a:r>
            <a:r>
              <a:rPr lang="en-US" baseline="-25000" dirty="0" smtClean="0"/>
              <a:t>j,t-1</a:t>
            </a:r>
            <a:r>
              <a:rPr lang="en-US" dirty="0" smtClean="0"/>
              <a:t>) – or for small changes,</a:t>
            </a:r>
            <a:endParaRPr lang="en-US" dirty="0"/>
          </a:p>
          <a:p>
            <a:pPr marL="0" indent="0">
              <a:buNone/>
            </a:pPr>
            <a:r>
              <a:rPr lang="en-US" dirty="0" smtClean="0"/>
              <a:t>              ≈ ln (</a:t>
            </a:r>
            <a:r>
              <a:rPr lang="en-US" dirty="0" err="1" smtClean="0"/>
              <a:t>X</a:t>
            </a:r>
            <a:r>
              <a:rPr lang="en-US" baseline="-25000" dirty="0" err="1" smtClean="0"/>
              <a:t>j,t</a:t>
            </a:r>
            <a:r>
              <a:rPr lang="en-US" dirty="0" smtClean="0"/>
              <a:t>/X</a:t>
            </a:r>
            <a:r>
              <a:rPr lang="en-US" baseline="-25000" dirty="0" smtClean="0"/>
              <a:t>j,t-1</a:t>
            </a:r>
            <a:r>
              <a:rPr lang="en-US" dirty="0" smtClean="0"/>
              <a:t>).  </a:t>
            </a:r>
          </a:p>
          <a:p>
            <a:pPr marL="0" indent="0">
              <a:buNone/>
            </a:pPr>
            <a:r>
              <a:rPr lang="en-US" dirty="0"/>
              <a:t> </a:t>
            </a:r>
            <a:r>
              <a:rPr lang="en-US" dirty="0" smtClean="0"/>
              <a:t>    For small changes, expect there will be little material difference </a:t>
            </a:r>
          </a:p>
          <a:p>
            <a:pPr marL="0" indent="0">
              <a:buNone/>
            </a:pPr>
            <a:r>
              <a:rPr lang="en-US" dirty="0"/>
              <a:t> </a:t>
            </a:r>
            <a:r>
              <a:rPr lang="en-US" dirty="0" smtClean="0"/>
              <a:t>    between the alternative approximations.  But not so for substantial </a:t>
            </a:r>
          </a:p>
          <a:p>
            <a:pPr marL="0" indent="0">
              <a:buNone/>
            </a:pPr>
            <a:r>
              <a:rPr lang="en-US" dirty="0"/>
              <a:t> </a:t>
            </a:r>
            <a:r>
              <a:rPr lang="en-US" dirty="0" smtClean="0"/>
              <a:t>    changes.</a:t>
            </a:r>
            <a:endParaRPr lang="en-US" dirty="0"/>
          </a:p>
        </p:txBody>
      </p:sp>
    </p:spTree>
    <p:extLst>
      <p:ext uri="{BB962C8B-B14F-4D97-AF65-F5344CB8AC3E}">
        <p14:creationId xmlns:p14="http://schemas.microsoft.com/office/powerpoint/2010/main" val="2560034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Overview of Sheiner (Extensive) Literature Review</a:t>
            </a:r>
            <a:endParaRPr lang="en-US" sz="3600" b="1" dirty="0"/>
          </a:p>
        </p:txBody>
      </p:sp>
      <p:sp>
        <p:nvSpPr>
          <p:cNvPr id="3" name="Content Placeholder 2"/>
          <p:cNvSpPr>
            <a:spLocks noGrp="1"/>
          </p:cNvSpPr>
          <p:nvPr>
            <p:ph idx="1"/>
          </p:nvPr>
        </p:nvSpPr>
        <p:spPr/>
        <p:txBody>
          <a:bodyPr>
            <a:normAutofit fontScale="77500" lnSpcReduction="20000"/>
          </a:bodyPr>
          <a:lstStyle/>
          <a:p>
            <a:r>
              <a:rPr lang="en-US" dirty="0" smtClean="0"/>
              <a:t>Conventional Wisdom:   The problem with the P</a:t>
            </a:r>
            <a:r>
              <a:rPr lang="en-US" baseline="-25000" dirty="0" smtClean="0"/>
              <a:t>i</a:t>
            </a:r>
            <a:r>
              <a:rPr lang="en-US" dirty="0" smtClean="0"/>
              <a:t> deflators is they don’t adequately account for quality improvements thereby overstating output price growth, so that dividing nominal output by an overstated deflator results in </a:t>
            </a:r>
            <a:r>
              <a:rPr lang="en-US" i="1" dirty="0" smtClean="0"/>
              <a:t>understated</a:t>
            </a:r>
            <a:r>
              <a:rPr lang="en-US" dirty="0" smtClean="0"/>
              <a:t> real quality-adjusted output growth.  </a:t>
            </a:r>
          </a:p>
          <a:p>
            <a:r>
              <a:rPr lang="en-US" dirty="0" smtClean="0"/>
              <a:t>But what about input price growth?  If input price growth is overstated because of input quality improvements, aggregate input quantity growth is understated in quality-adjusted terms, and thus we are subtracting too little input quantity growth from output growth, and thereby </a:t>
            </a:r>
            <a:r>
              <a:rPr lang="en-US" i="1" dirty="0" smtClean="0"/>
              <a:t>overstating</a:t>
            </a:r>
            <a:r>
              <a:rPr lang="en-US" dirty="0" smtClean="0"/>
              <a:t> real quality-adjusted MFP growth.</a:t>
            </a:r>
          </a:p>
          <a:p>
            <a:r>
              <a:rPr lang="en-US" dirty="0" smtClean="0"/>
              <a:t>What is the net effect?  Is data quality sufficiently good to discern the net effect on MFP?</a:t>
            </a:r>
          </a:p>
          <a:p>
            <a:r>
              <a:rPr lang="en-US" dirty="0" smtClean="0"/>
              <a:t>Is there an empirically more important and computationally feasible issue to address:  What if health care markets are not competitive, so that profit margins and economic profits are positive, and inputs do not adjust instantaneously to their optimal levels given changes in output and in input prices, and/or the CRTS assumption does not hold? </a:t>
            </a:r>
            <a:endParaRPr lang="en-US" dirty="0"/>
          </a:p>
        </p:txBody>
      </p:sp>
    </p:spTree>
    <p:extLst>
      <p:ext uri="{BB962C8B-B14F-4D97-AF65-F5344CB8AC3E}">
        <p14:creationId xmlns:p14="http://schemas.microsoft.com/office/powerpoint/2010/main" val="662796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Recent Empirical Facts and Trends </a:t>
            </a:r>
            <a:br>
              <a:rPr lang="en-US" dirty="0" smtClean="0"/>
            </a:br>
            <a:r>
              <a:rPr lang="en-US" dirty="0" smtClean="0"/>
              <a:t>in US Health Care Markets</a:t>
            </a:r>
            <a:endParaRPr lang="en-US" dirty="0"/>
          </a:p>
        </p:txBody>
      </p:sp>
      <p:sp>
        <p:nvSpPr>
          <p:cNvPr id="3" name="Content Placeholder 2"/>
          <p:cNvSpPr>
            <a:spLocks noGrp="1"/>
          </p:cNvSpPr>
          <p:nvPr>
            <p:ph idx="1"/>
          </p:nvPr>
        </p:nvSpPr>
        <p:spPr/>
        <p:txBody>
          <a:bodyPr/>
          <a:lstStyle/>
          <a:p>
            <a:r>
              <a:rPr lang="en-US" dirty="0" smtClean="0"/>
              <a:t>Composition of US National Health Expenditures:  Hospitals ≈ 30%, Outpatient clinics, offices ≈ 30%, Prescription pharmaceuticals ≈ 15-20% (part billed as hospital or outpatient charges), All other ≈ 22-27%</a:t>
            </a:r>
          </a:p>
          <a:p>
            <a:r>
              <a:rPr lang="en-US" dirty="0" smtClean="0"/>
              <a:t>Recent Salient Trends:</a:t>
            </a:r>
          </a:p>
          <a:p>
            <a:pPr lvl="1"/>
            <a:r>
              <a:rPr lang="en-US" dirty="0" smtClean="0"/>
              <a:t>Extensive consolidation among hospitals &amp; physician practices – attempts to rationalize sites of care, exploit economies of scale and scope.  Literature suggests M&amp;A activity leads to higher prices and margins; scale economies?</a:t>
            </a:r>
          </a:p>
          <a:p>
            <a:pPr lvl="1"/>
            <a:r>
              <a:rPr lang="en-US" dirty="0" smtClean="0"/>
              <a:t>Differential output prices charged by hospitals, outpatient clinics and offices, and biopharmaceuticals to both private and public payers – evidence of market power and heterogeneous consumers’ valuations?</a:t>
            </a:r>
          </a:p>
          <a:p>
            <a:pPr lvl="1"/>
            <a:r>
              <a:rPr lang="en-US" dirty="0" smtClean="0"/>
              <a:t>Increased antitrust scrutiny of M&amp;A activity and pricing behavior</a:t>
            </a:r>
            <a:endParaRPr lang="en-US" dirty="0"/>
          </a:p>
        </p:txBody>
      </p:sp>
    </p:spTree>
    <p:extLst>
      <p:ext uri="{BB962C8B-B14F-4D97-AF65-F5344CB8AC3E}">
        <p14:creationId xmlns:p14="http://schemas.microsoft.com/office/powerpoint/2010/main" val="1231714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4000" b="1" dirty="0" smtClean="0"/>
              <a:t>Towards a Reprioritized Future Research Agenda: I</a:t>
            </a:r>
            <a:endParaRPr lang="en-US" sz="4000" b="1" dirty="0"/>
          </a:p>
        </p:txBody>
      </p:sp>
      <p:sp>
        <p:nvSpPr>
          <p:cNvPr id="3" name="Content Placeholder 2"/>
          <p:cNvSpPr>
            <a:spLocks noGrp="1"/>
          </p:cNvSpPr>
          <p:nvPr>
            <p:ph idx="1"/>
          </p:nvPr>
        </p:nvSpPr>
        <p:spPr/>
        <p:txBody>
          <a:bodyPr/>
          <a:lstStyle/>
          <a:p>
            <a:r>
              <a:rPr lang="en-US" dirty="0" smtClean="0"/>
              <a:t>Rather than focusing research on measuring quality adjustment of outputs and inputs in US health care markets, would it be more useful and productive to focus on industrial organization issues such as:</a:t>
            </a:r>
          </a:p>
          <a:p>
            <a:pPr lvl="1"/>
            <a:r>
              <a:rPr lang="en-US" dirty="0" smtClean="0"/>
              <a:t>How rapidly and to what extent do hospitals, outpatient clinics and offices, and biopharmaceutical manufacturers adjust to changes in output, in input prices, and to regulatory and reimbursement policy changes?</a:t>
            </a:r>
          </a:p>
          <a:p>
            <a:pPr lvl="1"/>
            <a:r>
              <a:rPr lang="en-US" dirty="0" smtClean="0"/>
              <a:t>To what extent are the various health care sectors exercising market power in differential pricing consistent with varying gross margins?  How is this affected by recent M&amp;A activity?</a:t>
            </a:r>
            <a:endParaRPr lang="en-US" dirty="0"/>
          </a:p>
        </p:txBody>
      </p:sp>
    </p:spTree>
    <p:extLst>
      <p:ext uri="{BB962C8B-B14F-4D97-AF65-F5344CB8AC3E}">
        <p14:creationId xmlns:p14="http://schemas.microsoft.com/office/powerpoint/2010/main" val="32750597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TotalTime>
  <Words>1485</Words>
  <Application>Microsoft Office PowerPoint</Application>
  <PresentationFormat>Custom</PresentationFormat>
  <Paragraphs>73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Comments on Louise Sheiner, “The ACA Provider Cuts and Productivity Growth in Health Care” and Stephen Heffler, “Estimating Resource-Based Hospital Multifactor Productivity Growth”</vt:lpstr>
      <vt:lpstr>Background</vt:lpstr>
      <vt:lpstr>Discussion Points</vt:lpstr>
      <vt:lpstr>Theoretical Underpinnings for MFP</vt:lpstr>
      <vt:lpstr>Empirical Implementation for Measuring ƐFt</vt:lpstr>
      <vt:lpstr>Various Discrete Approximations to Measure Percent Changes in Inputs and Outputs</vt:lpstr>
      <vt:lpstr>Overview of Sheiner (Extensive) Literature Review</vt:lpstr>
      <vt:lpstr>Recent Empirical Facts and Trends  in US Health Care Markets</vt:lpstr>
      <vt:lpstr> Towards a Reprioritized Future Research Agenda: I</vt:lpstr>
      <vt:lpstr>Towards a Reprioritized Future Research Agenda: II</vt:lpstr>
      <vt:lpstr>Extra Slides: Innovation in the Hepatitis C Market - I</vt:lpstr>
      <vt:lpstr>Extra Slides: Innovation in the Hepatitis C Market - II</vt:lpstr>
    </vt:vector>
  </TitlesOfParts>
  <Company>MIT Sloan School of Management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Comments on Louise Sheiner, “The ACA Provider Cuts and Productivity Growth in Health Care” and Stephen Heffler, “Estimating Resource-Based Hospital Multifactor Productivity Growth”</dc:title>
  <dc:creator>Ernst R. Berndt</dc:creator>
  <cp:lastModifiedBy>Louise Sheiner</cp:lastModifiedBy>
  <cp:revision>15</cp:revision>
  <dcterms:created xsi:type="dcterms:W3CDTF">2016-05-02T18:21:47Z</dcterms:created>
  <dcterms:modified xsi:type="dcterms:W3CDTF">2016-05-03T19:30:45Z</dcterms:modified>
</cp:coreProperties>
</file>