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2" r:id="rId2"/>
    <p:sldId id="327" r:id="rId3"/>
    <p:sldId id="364" r:id="rId4"/>
    <p:sldId id="353" r:id="rId5"/>
    <p:sldId id="314" r:id="rId6"/>
    <p:sldId id="271" r:id="rId7"/>
    <p:sldId id="313" r:id="rId8"/>
    <p:sldId id="268" r:id="rId9"/>
    <p:sldId id="270" r:id="rId10"/>
    <p:sldId id="269" r:id="rId11"/>
    <p:sldId id="341" r:id="rId12"/>
    <p:sldId id="275" r:id="rId13"/>
    <p:sldId id="263" r:id="rId14"/>
    <p:sldId id="377" r:id="rId15"/>
    <p:sldId id="399" r:id="rId16"/>
    <p:sldId id="392" r:id="rId17"/>
    <p:sldId id="400" r:id="rId18"/>
    <p:sldId id="390" r:id="rId19"/>
    <p:sldId id="355" r:id="rId20"/>
    <p:sldId id="394" r:id="rId21"/>
    <p:sldId id="395" r:id="rId22"/>
    <p:sldId id="396" r:id="rId23"/>
    <p:sldId id="398" r:id="rId24"/>
    <p:sldId id="363" r:id="rId25"/>
    <p:sldId id="277" r:id="rId26"/>
    <p:sldId id="278" r:id="rId27"/>
    <p:sldId id="279" r:id="rId28"/>
    <p:sldId id="323" r:id="rId29"/>
    <p:sldId id="320" r:id="rId30"/>
    <p:sldId id="380" r:id="rId31"/>
    <p:sldId id="352" r:id="rId32"/>
    <p:sldId id="325" r:id="rId33"/>
    <p:sldId id="354" r:id="rId34"/>
    <p:sldId id="374" r:id="rId35"/>
    <p:sldId id="365" r:id="rId36"/>
    <p:sldId id="303" r:id="rId37"/>
    <p:sldId id="336" r:id="rId38"/>
    <p:sldId id="346" r:id="rId39"/>
    <p:sldId id="349" r:id="rId40"/>
    <p:sldId id="306" r:id="rId41"/>
    <p:sldId id="312" r:id="rId42"/>
    <p:sldId id="381" r:id="rId43"/>
    <p:sldId id="382" r:id="rId44"/>
    <p:sldId id="376" r:id="rId45"/>
    <p:sldId id="378" r:id="rId46"/>
    <p:sldId id="362" r:id="rId47"/>
    <p:sldId id="383" r:id="rId48"/>
    <p:sldId id="371" r:id="rId49"/>
    <p:sldId id="384" r:id="rId50"/>
    <p:sldId id="385" r:id="rId51"/>
    <p:sldId id="367" r:id="rId52"/>
    <p:sldId id="322" r:id="rId53"/>
    <p:sldId id="343" r:id="rId54"/>
    <p:sldId id="386" r:id="rId55"/>
    <p:sldId id="372" r:id="rId56"/>
    <p:sldId id="368" r:id="rId57"/>
    <p:sldId id="387" r:id="rId58"/>
    <p:sldId id="373" r:id="rId59"/>
    <p:sldId id="388" r:id="rId60"/>
    <p:sldId id="369" r:id="rId61"/>
    <p:sldId id="401" r:id="rId6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60"/>
  </p:normalViewPr>
  <p:slideViewPr>
    <p:cSldViewPr>
      <p:cViewPr>
        <p:scale>
          <a:sx n="90" d="100"/>
          <a:sy n="90" d="100"/>
        </p:scale>
        <p:origin x="-64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dirty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D5509F2-7D46-41A5-AB48-0FA30C8E6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5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C3D32B-1998-4B77-A833-355B342E8315}" type="datetime1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5BC8D4-9CAC-4846-8F7E-5C9A59294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7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506D-D74E-49D8-966D-A0D1076E6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FF6D-E39B-4074-9C61-902AD9AF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5D96-6D1C-4EF2-AE44-E5C62EAC0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4F42-A412-4F5D-893A-6B6FF10CF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906C-C455-47AE-87A6-81EFD265B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15B7-A715-49C9-9D0C-8E6DB451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BFCD-34CB-4A00-A212-969915017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F687-05D2-483B-B7FF-E5DB0199A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C1FA-A943-47D8-8CDE-806BC44C5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CFFC-2CCA-4669-9805-498AA989C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918A-2E2F-4F35-87D5-D9EAD6ED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625-DDCA-4162-84BC-593D16771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92C-F319-483F-AB68-A87CC9108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E862-6F37-49C8-A49D-E7664086A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C8AFE2-A969-4718-9C89-F1E3FA9E5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58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Nuclear Arms Control in 2016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077200" cy="1752600"/>
          </a:xfrm>
        </p:spPr>
        <p:txBody>
          <a:bodyPr/>
          <a:lstStyle/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800" dirty="0" smtClean="0"/>
              <a:t>Brookings Arms Control and </a:t>
            </a:r>
          </a:p>
          <a:p>
            <a:pPr algn="r"/>
            <a:r>
              <a:rPr lang="en-US" sz="1800" dirty="0" smtClean="0"/>
              <a:t>Non-Proliferation Initiative</a:t>
            </a:r>
          </a:p>
          <a:p>
            <a:pPr algn="r"/>
            <a:r>
              <a:rPr lang="en-US" sz="1800" dirty="0" smtClean="0"/>
              <a:t>February 2016</a:t>
            </a:r>
          </a:p>
        </p:txBody>
      </p:sp>
      <p:pic>
        <p:nvPicPr>
          <p:cNvPr id="2052" name="Picture 3" descr="qi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457200"/>
            <a:ext cx="49037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914400" y="3581400"/>
            <a:ext cx="7391400" cy="0"/>
          </a:xfrm>
          <a:prstGeom prst="line">
            <a:avLst/>
          </a:prstGeom>
          <a:noFill/>
          <a:ln w="25400">
            <a:solidFill>
              <a:srgbClr val="8EB4E3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Deployed Warhead Limit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849474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1550</a:t>
            </a:r>
            <a:r>
              <a:rPr lang="en-US" dirty="0" smtClean="0"/>
              <a:t> warheads on deployed SDVs </a:t>
            </a:r>
          </a:p>
          <a:p>
            <a:pPr lvl="1" eaLnBrk="1" hangingPunct="1"/>
            <a:r>
              <a:rPr lang="en-US" dirty="0" smtClean="0"/>
              <a:t>All warheads, nuclear or otherwise, on deployed ICBMs/SLBMs count</a:t>
            </a:r>
          </a:p>
          <a:p>
            <a:pPr eaLnBrk="1" hangingPunct="1"/>
            <a:r>
              <a:rPr lang="en-US" dirty="0" smtClean="0"/>
              <a:t>Each deployed nuclear-capable bomber counted as one warhead</a:t>
            </a:r>
          </a:p>
          <a:p>
            <a:pPr lvl="1" eaLnBrk="1" hangingPunct="1"/>
            <a:r>
              <a:rPr lang="en-US" dirty="0" smtClean="0"/>
              <a:t>Arms control has historically given bombers more lenient counting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Treaty Implementation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39901"/>
            <a:ext cx="8229600" cy="3441700"/>
          </a:xfrm>
        </p:spPr>
        <p:txBody>
          <a:bodyPr/>
          <a:lstStyle/>
          <a:p>
            <a:r>
              <a:rPr lang="en-US" dirty="0" smtClean="0"/>
              <a:t>Since treaty entered into force in 2011:</a:t>
            </a:r>
          </a:p>
          <a:p>
            <a:pPr lvl="1"/>
            <a:r>
              <a:rPr lang="en-US" dirty="0" smtClean="0"/>
              <a:t>10 data exchange updates </a:t>
            </a:r>
          </a:p>
          <a:p>
            <a:pPr lvl="1"/>
            <a:r>
              <a:rPr lang="en-US" dirty="0" smtClean="0"/>
              <a:t>Over 10,200 notifications exchanged</a:t>
            </a:r>
          </a:p>
          <a:p>
            <a:r>
              <a:rPr lang="en-US" dirty="0" smtClean="0"/>
              <a:t>As of late-January 2016 each side had conducted 18 of 18 inspections permitted during treaty year </a:t>
            </a:r>
            <a:r>
              <a:rPr lang="en-US" dirty="0"/>
              <a:t>5</a:t>
            </a:r>
            <a:r>
              <a:rPr lang="en-US" dirty="0" smtClean="0"/>
              <a:t> (began February 2015)</a:t>
            </a:r>
          </a:p>
          <a:p>
            <a:pPr marL="5715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START Numbers,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October 2015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1701"/>
            <a:ext cx="8229600" cy="37719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 smtClean="0"/>
              <a:t>New START Limit</a:t>
            </a:r>
            <a:r>
              <a:rPr lang="en-US" dirty="0" smtClean="0"/>
              <a:t>			   </a:t>
            </a:r>
            <a:r>
              <a:rPr lang="en-US" u="sng" dirty="0" smtClean="0"/>
              <a:t>U.S.</a:t>
            </a:r>
            <a:r>
              <a:rPr lang="en-US" dirty="0" smtClean="0"/>
              <a:t>   </a:t>
            </a:r>
            <a:r>
              <a:rPr lang="en-US" u="sng" dirty="0" smtClean="0"/>
              <a:t>Russia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en-US" dirty="0" smtClean="0"/>
              <a:t>Deployed SDVs (</a:t>
            </a:r>
            <a:r>
              <a:rPr lang="en-US" dirty="0" smtClean="0">
                <a:solidFill>
                  <a:srgbClr val="FFFF00"/>
                </a:solidFill>
              </a:rPr>
              <a:t>700</a:t>
            </a:r>
            <a:r>
              <a:rPr lang="en-US" dirty="0" smtClean="0"/>
              <a:t>) 		   762       526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en-US" dirty="0" smtClean="0"/>
              <a:t>Deployed warheads (</a:t>
            </a:r>
            <a:r>
              <a:rPr lang="en-US" dirty="0" smtClean="0">
                <a:solidFill>
                  <a:srgbClr val="FFFF00"/>
                </a:solidFill>
              </a:rPr>
              <a:t>1550</a:t>
            </a:r>
            <a:r>
              <a:rPr lang="en-US" dirty="0" smtClean="0"/>
              <a:t>)	 1538     1648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1800" dirty="0" smtClean="0"/>
              <a:t>(Limits take full effect in February 2018)</a:t>
            </a:r>
          </a:p>
          <a:p>
            <a:pPr>
              <a:buFontTx/>
              <a:buNone/>
            </a:pPr>
            <a:endParaRPr lang="en-US" sz="1200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Expected U.S. Force When New START Fully Implemented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917701"/>
            <a:ext cx="8229600" cy="372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			 	       New START Limits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FF00"/>
                </a:solidFill>
              </a:rPr>
              <a:t>                   700 		 1550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	</a:t>
            </a:r>
            <a:r>
              <a:rPr lang="en-US" dirty="0" smtClean="0"/>
              <a:t>        </a:t>
            </a:r>
            <a:r>
              <a:rPr lang="en-US" u="sng" dirty="0" smtClean="0"/>
              <a:t>SDVs</a:t>
            </a:r>
            <a:r>
              <a:rPr lang="en-US" dirty="0" smtClean="0"/>
              <a:t>      </a:t>
            </a:r>
            <a:r>
              <a:rPr lang="en-US" u="sng" dirty="0" smtClean="0"/>
              <a:t>Warheads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ICBM systems			400	 	  400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SLBM systems			240 		1090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Bombers 	 			  60	 	    60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Nuclear Security</a:t>
            </a:r>
          </a:p>
          <a:p>
            <a:pPr algn="ctr">
              <a:buFontTx/>
              <a:buNone/>
            </a:pPr>
            <a:r>
              <a:rPr lang="en-US" sz="4400" dirty="0" smtClean="0"/>
              <a:t>Summit (NSS) Process</a:t>
            </a:r>
          </a:p>
        </p:txBody>
      </p:sp>
    </p:spTree>
    <p:extLst>
      <p:ext uri="{BB962C8B-B14F-4D97-AF65-F5344CB8AC3E}">
        <p14:creationId xmlns:p14="http://schemas.microsoft.com/office/powerpoint/2010/main" val="1903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8424"/>
            <a:ext cx="4455042" cy="4525963"/>
          </a:xfrm>
        </p:spPr>
        <p:txBody>
          <a:bodyPr/>
          <a:lstStyle/>
          <a:p>
            <a:r>
              <a:rPr lang="en-US" sz="3200" dirty="0" smtClean="0"/>
              <a:t>Obama initiated NSS to improve security of nuclear materials</a:t>
            </a:r>
          </a:p>
          <a:p>
            <a:r>
              <a:rPr lang="en-US" sz="3200" dirty="0" smtClean="0"/>
              <a:t>Summits held</a:t>
            </a:r>
          </a:p>
          <a:p>
            <a:pPr lvl="1"/>
            <a:r>
              <a:rPr lang="en-US" sz="2800" dirty="0" smtClean="0"/>
              <a:t>2010 – Washington </a:t>
            </a:r>
          </a:p>
          <a:p>
            <a:pPr lvl="1"/>
            <a:r>
              <a:rPr lang="en-US" sz="2800" dirty="0" smtClean="0"/>
              <a:t>2012 – Seoul</a:t>
            </a:r>
          </a:p>
          <a:p>
            <a:pPr lvl="1"/>
            <a:r>
              <a:rPr lang="en-US" sz="2800" dirty="0" smtClean="0"/>
              <a:t>2014 – The Hague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51391" cy="903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79" y="1704986"/>
            <a:ext cx="3223532" cy="471707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887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NSS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5893"/>
            <a:ext cx="8229600" cy="4525963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/>
              <a:t>amount of dangerous nuclear </a:t>
            </a:r>
            <a:r>
              <a:rPr lang="en-US" dirty="0" smtClean="0"/>
              <a:t>material: highly enriched uranium (HEU) and plutonium</a:t>
            </a:r>
            <a:endParaRPr lang="en-US" dirty="0"/>
          </a:p>
          <a:p>
            <a:r>
              <a:rPr lang="en-US" dirty="0" smtClean="0"/>
              <a:t>Improve </a:t>
            </a:r>
            <a:r>
              <a:rPr lang="en-US" dirty="0"/>
              <a:t>security of </a:t>
            </a:r>
            <a:r>
              <a:rPr lang="en-US" dirty="0" smtClean="0"/>
              <a:t>nuclear and </a:t>
            </a:r>
            <a:r>
              <a:rPr lang="en-US" dirty="0"/>
              <a:t>other radioactive material</a:t>
            </a:r>
          </a:p>
          <a:p>
            <a:r>
              <a:rPr lang="en-US" dirty="0" smtClean="0"/>
              <a:t>Enhance </a:t>
            </a:r>
            <a:r>
              <a:rPr lang="en-US" dirty="0"/>
              <a:t>international </a:t>
            </a:r>
            <a:r>
              <a:rPr lang="en-US" dirty="0" smtClean="0"/>
              <a:t>cooperation on nuclear 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Achievements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8456" cy="3949995"/>
          </a:xfrm>
        </p:spPr>
        <p:txBody>
          <a:bodyPr/>
          <a:lstStyle/>
          <a:p>
            <a:r>
              <a:rPr lang="en-US" dirty="0" smtClean="0"/>
              <a:t>53 countries participated</a:t>
            </a:r>
          </a:p>
          <a:p>
            <a:r>
              <a:rPr lang="en-US" dirty="0" smtClean="0"/>
              <a:t>12 of 22 NSS participating countries that had HEU are now HEU-free </a:t>
            </a:r>
          </a:p>
          <a:p>
            <a:pPr lvl="1"/>
            <a:r>
              <a:rPr lang="en-US" dirty="0" smtClean="0"/>
              <a:t>Several others secured or removed some HEU</a:t>
            </a:r>
          </a:p>
          <a:p>
            <a:r>
              <a:rPr lang="en-US" dirty="0" smtClean="0"/>
              <a:t>35 countries signed joint statement binding them to strengthen nuclear security </a:t>
            </a:r>
          </a:p>
          <a:p>
            <a:r>
              <a:rPr lang="en-US" dirty="0" smtClean="0"/>
              <a:t>Measures to counter nuclear smuggling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What’s Next for NSS Process?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ourth and final NSS to be held in Washington March 31-April 1, 2016</a:t>
            </a:r>
          </a:p>
          <a:p>
            <a:r>
              <a:rPr lang="en-US" dirty="0" smtClean="0"/>
              <a:t>Will likely seek to create global nuclear security architecture, formalizing the role of bodies including:</a:t>
            </a:r>
          </a:p>
          <a:p>
            <a:pPr lvl="1"/>
            <a:r>
              <a:rPr lang="en-US" dirty="0" smtClean="0"/>
              <a:t>International Atomic Energy Agency (IAEA)</a:t>
            </a:r>
          </a:p>
          <a:p>
            <a:pPr lvl="1"/>
            <a:r>
              <a:rPr lang="en-US" dirty="0" smtClean="0"/>
              <a:t>Global Initiative to Combat Nuclear Terrorism</a:t>
            </a:r>
          </a:p>
          <a:p>
            <a:pPr lvl="1"/>
            <a:r>
              <a:rPr lang="en-US" dirty="0" smtClean="0"/>
              <a:t>Global Partnership Against the Spread of Weapons and Materials of Mass 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3227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Joint Comprehensive Plan of Action (JCPOA)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90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4500" y="2070100"/>
            <a:ext cx="8229600" cy="4525963"/>
          </a:xfrm>
        </p:spPr>
        <p:txBody>
          <a:bodyPr/>
          <a:lstStyle/>
          <a:p>
            <a:r>
              <a:rPr lang="en-US" dirty="0" smtClean="0"/>
              <a:t>This presentation describes key nuclear arms control issues as of early 2016: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What the Obama Administration has achieved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What has hindered further nuclear reductions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Issues for future negotiations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JCPOA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74" y="1282906"/>
            <a:ext cx="8229600" cy="4525963"/>
          </a:xfrm>
        </p:spPr>
        <p:txBody>
          <a:bodyPr/>
          <a:lstStyle/>
          <a:p>
            <a:r>
              <a:rPr lang="en-US" dirty="0" smtClean="0"/>
              <a:t>Signed July 2015 in Vienna</a:t>
            </a:r>
          </a:p>
          <a:p>
            <a:r>
              <a:rPr lang="en-US" dirty="0" smtClean="0"/>
              <a:t>Took effect in October 2015</a:t>
            </a:r>
          </a:p>
          <a:p>
            <a:r>
              <a:rPr lang="en-US" dirty="0" smtClean="0"/>
              <a:t>Iran nuclear commitments met; sanctions suspended in January 2016</a:t>
            </a:r>
            <a:endParaRPr lang="en-US" dirty="0"/>
          </a:p>
        </p:txBody>
      </p:sp>
      <p:pic>
        <p:nvPicPr>
          <p:cNvPr id="1026" name="Picture 2" descr="Iran Talks Vienna 14 July 2015 (190670699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7" y="3578568"/>
            <a:ext cx="5494270" cy="297463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159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Iranian Commitments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534042"/>
            <a:ext cx="8229600" cy="4068763"/>
          </a:xfrm>
        </p:spPr>
        <p:txBody>
          <a:bodyPr/>
          <a:lstStyle/>
          <a:p>
            <a:r>
              <a:rPr lang="en-US" dirty="0" smtClean="0"/>
              <a:t>Reduce stockpile of low-enriched uranium (LEU) to less than 300 kg, for 15 years</a:t>
            </a:r>
          </a:p>
          <a:p>
            <a:r>
              <a:rPr lang="en-US" dirty="0" smtClean="0"/>
              <a:t>Enrichment capped at 5060 centrifuges and 3.67% for 10-15 years</a:t>
            </a:r>
          </a:p>
          <a:p>
            <a:r>
              <a:rPr lang="en-US" dirty="0" smtClean="0"/>
              <a:t>Modify Arak reactor so that it cannot produce weapons-grade plutonium</a:t>
            </a:r>
          </a:p>
          <a:p>
            <a:r>
              <a:rPr lang="en-US" dirty="0" smtClean="0"/>
              <a:t>Not </a:t>
            </a:r>
            <a:r>
              <a:rPr lang="en-US" dirty="0"/>
              <a:t>engage in activities associated with nuclear weapons </a:t>
            </a:r>
            <a:r>
              <a:rPr lang="en-US" dirty="0" smtClean="0"/>
              <a:t>development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1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Impact of JCPOA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Lengthens breakout time via uranium path to at least 1 year for at least 10 years</a:t>
            </a:r>
          </a:p>
          <a:p>
            <a:r>
              <a:rPr lang="en-US" dirty="0" smtClean="0"/>
              <a:t>Blocks plutonium path to nuclear weapons</a:t>
            </a:r>
          </a:p>
          <a:p>
            <a:r>
              <a:rPr lang="en-US" dirty="0" smtClean="0"/>
              <a:t>Provides unprecedented access to and monitoring of Iran’s nuclear program</a:t>
            </a:r>
          </a:p>
          <a:p>
            <a:r>
              <a:rPr lang="en-US" dirty="0" smtClean="0"/>
              <a:t>Prevents a nuclear-armed Iran for at least 15 years and perhaps indefinitely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Commitments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IAEA verifying Iran has completed agreed nuclear measures and provisionally applied Additional Protocol, U.S. has:</a:t>
            </a:r>
          </a:p>
          <a:p>
            <a:pPr lvl="1"/>
            <a:r>
              <a:rPr lang="en-US" dirty="0" smtClean="0"/>
              <a:t>Suspended nuclear-related sanctions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via waivers and executive orders</a:t>
            </a:r>
          </a:p>
          <a:p>
            <a:pPr lvl="1"/>
            <a:r>
              <a:rPr lang="en-US" dirty="0" smtClean="0"/>
              <a:t>Reserved right to impose new sanctions for terrorism, human rights and missile reasons</a:t>
            </a:r>
          </a:p>
          <a:p>
            <a:pPr lvl="1"/>
            <a:r>
              <a:rPr lang="en-US" dirty="0" smtClean="0"/>
              <a:t>Maintained primary sanctions prohibiting U.S. companies from engaging with Iran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5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/>
          <a:lstStyle/>
          <a:p>
            <a:pPr algn="ctr"/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What Has Hindered Further Nuclear Reductions?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47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Views on Next Steps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5600" y="1625600"/>
            <a:ext cx="8420100" cy="4792663"/>
          </a:xfrm>
        </p:spPr>
        <p:txBody>
          <a:bodyPr/>
          <a:lstStyle/>
          <a:p>
            <a:r>
              <a:rPr lang="en-US" dirty="0" smtClean="0"/>
              <a:t>Obama in 2013 proposed further reductions to one-third below New START levels and cuts to non-strategic nuclear weapons</a:t>
            </a:r>
          </a:p>
          <a:p>
            <a:r>
              <a:rPr lang="en-US" dirty="0" smtClean="0"/>
              <a:t>But Russia links additional cuts to </a:t>
            </a:r>
            <a:r>
              <a:rPr lang="en-US" dirty="0" smtClean="0"/>
              <a:t>resolution of other issues</a:t>
            </a:r>
          </a:p>
          <a:p>
            <a:r>
              <a:rPr lang="en-US" dirty="0" smtClean="0"/>
              <a:t>Russian military action against Ukraine brought U.S.-Russia relations to low point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Russian Views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Little enthusiasm for further reductions</a:t>
            </a:r>
          </a:p>
          <a:p>
            <a:r>
              <a:rPr lang="en-US" dirty="0" smtClean="0"/>
              <a:t>Link further cuts to resolution of Russian concerns on issues such as:</a:t>
            </a:r>
          </a:p>
          <a:p>
            <a:pPr lvl="1"/>
            <a:r>
              <a:rPr lang="en-US" dirty="0" smtClean="0"/>
              <a:t>U.S. missile defense in Europe</a:t>
            </a:r>
          </a:p>
          <a:p>
            <a:pPr lvl="1"/>
            <a:r>
              <a:rPr lang="en-US" dirty="0" smtClean="0"/>
              <a:t>U.S. non-strategic nuclear weapons in Europe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dvanced conventional weapons</a:t>
            </a:r>
          </a:p>
          <a:p>
            <a:pPr lvl="1"/>
            <a:r>
              <a:rPr lang="en-US" dirty="0" smtClean="0"/>
              <a:t>Multilateralization of nuclear reductions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Missile Defense in Europe</a:t>
            </a:r>
          </a:p>
        </p:txBody>
      </p:sp>
      <p:pic>
        <p:nvPicPr>
          <p:cNvPr id="29699" name="Content Placeholder 6" descr="sm-3 laun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69882"/>
            <a:ext cx="4038600" cy="2786598"/>
          </a:xfrm>
          <a:effectLst>
            <a:softEdge rad="25400"/>
          </a:effectLst>
        </p:spPr>
      </p:pic>
      <p:sp>
        <p:nvSpPr>
          <p:cNvPr id="29700" name="Text Placeholder 6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4191000" cy="4055140"/>
          </a:xfrm>
        </p:spPr>
        <p:txBody>
          <a:bodyPr/>
          <a:lstStyle/>
          <a:p>
            <a:r>
              <a:rPr lang="en-US" dirty="0" smtClean="0"/>
              <a:t>4 ships with SM-3 missile interceptors based in Spain</a:t>
            </a:r>
          </a:p>
          <a:p>
            <a:r>
              <a:rPr lang="en-US" dirty="0" smtClean="0"/>
              <a:t>Supporting radar deployed in Turkey</a:t>
            </a:r>
          </a:p>
          <a:p>
            <a:r>
              <a:rPr lang="en-US" dirty="0" smtClean="0"/>
              <a:t>SM-3s deployed on land (“Aegis Ashore”)</a:t>
            </a:r>
          </a:p>
          <a:p>
            <a:pPr lvl="1"/>
            <a:r>
              <a:rPr lang="en-US" dirty="0" smtClean="0"/>
              <a:t>Romania (2015)</a:t>
            </a:r>
          </a:p>
          <a:p>
            <a:pPr lvl="1"/>
            <a:r>
              <a:rPr lang="en-US" dirty="0" smtClean="0"/>
              <a:t>Poland (planned, 2018)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Missile Defense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Russians link further nuclear reductions to resolution of missile defense concerns</a:t>
            </a:r>
          </a:p>
          <a:p>
            <a:pPr lvl="1"/>
            <a:r>
              <a:rPr lang="en-US" dirty="0" smtClean="0"/>
              <a:t>Claim U.S. missile defense in Europe directed against Russia</a:t>
            </a:r>
          </a:p>
          <a:p>
            <a:r>
              <a:rPr lang="en-US" dirty="0" smtClean="0"/>
              <a:t>U.S. says its missile defense directed against rogue states such as Iran and poses no threat to Russia’s strategic missiles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Non-Strategic Nuclear Weapons (NSNW) in Europe</a:t>
            </a:r>
          </a:p>
        </p:txBody>
      </p:sp>
      <p:sp>
        <p:nvSpPr>
          <p:cNvPr id="20483" name="Content Placeholder 11"/>
          <p:cNvSpPr>
            <a:spLocks noGrp="1"/>
          </p:cNvSpPr>
          <p:nvPr>
            <p:ph sz="half" idx="1"/>
          </p:nvPr>
        </p:nvSpPr>
        <p:spPr>
          <a:xfrm>
            <a:off x="299482" y="1981200"/>
            <a:ext cx="4288465" cy="3981893"/>
          </a:xfrm>
        </p:spPr>
        <p:txBody>
          <a:bodyPr/>
          <a:lstStyle/>
          <a:p>
            <a:r>
              <a:rPr lang="en-US" dirty="0" smtClean="0"/>
              <a:t>U.S. believed to deploy some 200 B61 nuclear bombs in Europe</a:t>
            </a:r>
          </a:p>
          <a:p>
            <a:pPr lvl="1"/>
            <a:r>
              <a:rPr lang="en-US" dirty="0" smtClean="0"/>
              <a:t>At 6 air bases in Italy, Belgium, Germany, Netherlands &amp; Turkey</a:t>
            </a:r>
          </a:p>
          <a:p>
            <a:r>
              <a:rPr lang="en-US" dirty="0" smtClean="0"/>
              <a:t>Russians say B61s must be withdrawn before NSNW negotiations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20484" name="Content Placeholder 5" descr="political_map_of_europ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7314" y="1973262"/>
            <a:ext cx="4335463" cy="3894138"/>
          </a:xfr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66777"/>
            <a:ext cx="8229600" cy="40814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What the Obama Administration has Achieved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99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Bilateral vs Multilateral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believes there should be one more round of bilateral U.S.-Russia nuclear arms reductions</a:t>
            </a:r>
          </a:p>
          <a:p>
            <a:pPr lvl="1"/>
            <a:r>
              <a:rPr lang="en-US" dirty="0" smtClean="0"/>
              <a:t>U.S. and Russian nuclear arsenals many times larger than any that of any third state</a:t>
            </a:r>
          </a:p>
          <a:p>
            <a:r>
              <a:rPr lang="en-US" dirty="0" smtClean="0"/>
              <a:t>Russia says next negotiation should bring in other nuclear weapons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42381"/>
              </p:ext>
            </p:extLst>
          </p:nvPr>
        </p:nvGraphicFramePr>
        <p:xfrm>
          <a:off x="1524000" y="1600200"/>
          <a:ext cx="64008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290"/>
                <a:gridCol w="4080510"/>
              </a:tblGrid>
              <a:tr h="5858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Country</a:t>
                      </a:r>
                      <a:endParaRPr lang="en-US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Military Stockpile*</a:t>
                      </a:r>
                      <a:endParaRPr lang="en-US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U.S.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4700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Russia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4500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UK	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Israel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Pakistan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120-130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110-120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1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North Korea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World’s Nuclear Powers,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ln w="0"/>
        </p:spPr>
        <p:txBody>
          <a:bodyPr/>
          <a:lstStyle/>
          <a:p>
            <a:pPr>
              <a:buNone/>
            </a:pPr>
            <a:r>
              <a:rPr lang="en-US" dirty="0" smtClean="0"/>
              <a:t>				 </a:t>
            </a:r>
            <a:r>
              <a:rPr lang="en-US" sz="2400" dirty="0" smtClean="0"/>
              <a:t>	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None/>
            </a:pPr>
            <a:r>
              <a:rPr lang="en-US" sz="1200" dirty="0" smtClean="0"/>
              <a:t>                                                          </a:t>
            </a:r>
          </a:p>
          <a:p>
            <a:pPr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                        </a:t>
            </a: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Issues for Future Negotiations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Potential Items for Negotiation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Further reductions in nuclear </a:t>
            </a:r>
            <a:r>
              <a:rPr lang="en-US" dirty="0">
                <a:hlinkClick r:id="rId2" action="ppaction://hlinksldjump"/>
              </a:rPr>
              <a:t>forces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INF </a:t>
            </a:r>
            <a:r>
              <a:rPr lang="en-US" dirty="0">
                <a:hlinkClick r:id="rId3" action="ppaction://hlinksldjump"/>
              </a:rPr>
              <a:t>T</a:t>
            </a:r>
            <a:r>
              <a:rPr lang="en-US" dirty="0" smtClean="0">
                <a:hlinkClick r:id="rId3" action="ppaction://hlinksldjump"/>
              </a:rPr>
              <a:t>reaty </a:t>
            </a:r>
            <a:r>
              <a:rPr lang="en-US" dirty="0">
                <a:hlinkClick r:id="rId3" action="ppaction://hlinksldjump"/>
              </a:rPr>
              <a:t>compliance</a:t>
            </a:r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Comprehensive Nuclear Test Ban Treaty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Resolving questions on missile defense</a:t>
            </a:r>
            <a:endParaRPr lang="en-US" dirty="0"/>
          </a:p>
          <a:p>
            <a:r>
              <a:rPr lang="en-US" dirty="0" smtClean="0">
                <a:hlinkClick r:id="rId6" action="ppaction://hlinksldjump"/>
              </a:rPr>
              <a:t>Advanced </a:t>
            </a:r>
            <a:r>
              <a:rPr lang="en-US" dirty="0">
                <a:hlinkClick r:id="rId6" action="ppaction://hlinksldjump"/>
              </a:rPr>
              <a:t>conventional weapons</a:t>
            </a:r>
            <a:endParaRPr lang="en-US" dirty="0"/>
          </a:p>
          <a:p>
            <a:r>
              <a:rPr lang="en-US" dirty="0" smtClean="0">
                <a:hlinkClick r:id="rId7" action="ppaction://hlinksldjump"/>
              </a:rPr>
              <a:t>Multilateralization of arms control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3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/>
              <a:t>Further Reductions 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/>
              <a:t>Nuclear Forces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19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Modernization Plans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525963"/>
          </a:xfrm>
        </p:spPr>
        <p:txBody>
          <a:bodyPr/>
          <a:lstStyle/>
          <a:p>
            <a:r>
              <a:rPr lang="en-US" dirty="0" smtClean="0"/>
              <a:t>Russia modernizing strategic nuclear forces, including ICBMs, SLBMs, bombers and submarines</a:t>
            </a:r>
          </a:p>
          <a:p>
            <a:pPr lvl="1"/>
            <a:r>
              <a:rPr lang="en-US" dirty="0" smtClean="0"/>
              <a:t>Now midway through program</a:t>
            </a:r>
          </a:p>
          <a:p>
            <a:r>
              <a:rPr lang="en-US" dirty="0" smtClean="0"/>
              <a:t>U.S. planning modernization, including submarines, ICBMs and bombers</a:t>
            </a:r>
          </a:p>
          <a:p>
            <a:pPr lvl="1"/>
            <a:r>
              <a:rPr lang="en-US" dirty="0" smtClean="0"/>
              <a:t>U.S. modernization begins in earnest in 2020s; spending at highest levels 2021-2035</a:t>
            </a:r>
          </a:p>
        </p:txBody>
      </p:sp>
    </p:spTree>
    <p:extLst>
      <p:ext uri="{BB962C8B-B14F-4D97-AF65-F5344CB8AC3E}">
        <p14:creationId xmlns:p14="http://schemas.microsoft.com/office/powerpoint/2010/main" val="277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Bilateral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Negotiations Possible?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4525963"/>
          </a:xfrm>
        </p:spPr>
        <p:txBody>
          <a:bodyPr/>
          <a:lstStyle/>
          <a:p>
            <a:r>
              <a:rPr lang="en-US" dirty="0" smtClean="0"/>
              <a:t>Downturn in U.S.-Russia relations makes further bilateral negotiations difficult</a:t>
            </a:r>
          </a:p>
          <a:p>
            <a:r>
              <a:rPr lang="en-US" dirty="0" smtClean="0"/>
              <a:t>Some analysts believe Russia will seek new talks before New START expires in 2021</a:t>
            </a:r>
          </a:p>
          <a:p>
            <a:pPr lvl="1"/>
            <a:r>
              <a:rPr lang="en-US" dirty="0" smtClean="0"/>
              <a:t>Will tight defense budgets in one or both create incentive to negotiate?</a:t>
            </a:r>
          </a:p>
          <a:p>
            <a:r>
              <a:rPr lang="en-US" dirty="0" smtClean="0"/>
              <a:t>Many issues if negotiations resume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Strategic Nuclear Reductions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Should sides go beyond New START limits?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Obama in 2013 proposed one-third cut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Revisit bomber weapon counting rule?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Bombers can carry more than one weapon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Limit reserve strategic warheads?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U.S. willing if Russia ready to limit non-strategic nuclear weapons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Time to Include All Weapons?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376"/>
            <a:ext cx="8229600" cy="4525963"/>
          </a:xfrm>
        </p:spPr>
        <p:txBody>
          <a:bodyPr/>
          <a:lstStyle/>
          <a:p>
            <a:r>
              <a:rPr lang="en-US" dirty="0" smtClean="0"/>
              <a:t>Many analysts believe next round should include all U.S., Russian nuclear weapons:</a:t>
            </a:r>
          </a:p>
          <a:p>
            <a:pPr lvl="1"/>
            <a:r>
              <a:rPr lang="en-US" dirty="0" smtClean="0"/>
              <a:t>Deployed strategic warheads</a:t>
            </a:r>
          </a:p>
          <a:p>
            <a:pPr lvl="1"/>
            <a:r>
              <a:rPr lang="en-US" dirty="0" smtClean="0"/>
              <a:t>Non-deployed (reserve) strategic warheads</a:t>
            </a:r>
          </a:p>
          <a:p>
            <a:pPr lvl="1"/>
            <a:r>
              <a:rPr lang="en-US" dirty="0" smtClean="0"/>
              <a:t>Non-strategic (tactical) nuclear weapons </a:t>
            </a:r>
          </a:p>
          <a:p>
            <a:r>
              <a:rPr lang="en-US" dirty="0" smtClean="0"/>
              <a:t>U.S. allies, Congress want non-strategic nuclear weapons constrained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Estimated U.S., Russia Nuclear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Warhead Levels, 2015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800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dirty="0" smtClean="0"/>
              <a:t>							  </a:t>
            </a:r>
            <a:r>
              <a:rPr lang="en-US" sz="2800" dirty="0" smtClean="0"/>
              <a:t>   </a:t>
            </a:r>
            <a:r>
              <a:rPr lang="en-US" sz="2800" u="sng" dirty="0" smtClean="0"/>
              <a:t>U.S.</a:t>
            </a:r>
            <a:r>
              <a:rPr lang="en-US" sz="2800" dirty="0" smtClean="0"/>
              <a:t>        </a:t>
            </a:r>
            <a:r>
              <a:rPr lang="en-US" sz="2800" u="sng" dirty="0" smtClean="0"/>
              <a:t>Russia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dirty="0"/>
              <a:t>(Stockpile)</a:t>
            </a:r>
            <a:r>
              <a:rPr lang="en-US" sz="2800" dirty="0">
                <a:solidFill>
                  <a:srgbClr val="FFFF00"/>
                </a:solidFill>
              </a:rPr>
              <a:t>				       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/>
              <a:t>(~</a:t>
            </a:r>
            <a:r>
              <a:rPr lang="en-US" sz="2800" dirty="0" smtClean="0"/>
              <a:t>4700)   </a:t>
            </a:r>
            <a:r>
              <a:rPr lang="en-US" sz="2800" dirty="0"/>
              <a:t>(~4500)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dirty="0" smtClean="0"/>
              <a:t>Deployed strategic *        	            ~1900      ~1780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dirty="0" smtClean="0"/>
              <a:t>Non-deployed (reserve) strategic	 ~2620        ~700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dirty="0" smtClean="0"/>
              <a:t>Non-strategic (total)			   ~500      ~2000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dirty="0" smtClean="0"/>
              <a:t>Retired warheads **		           ~</a:t>
            </a:r>
            <a:r>
              <a:rPr lang="en-US" sz="2800" u="sng" dirty="0" smtClean="0"/>
              <a:t>2200</a:t>
            </a:r>
            <a:r>
              <a:rPr lang="en-US" sz="2800" dirty="0" smtClean="0"/>
              <a:t>      ~</a:t>
            </a:r>
            <a:r>
              <a:rPr lang="en-US" sz="2800" u="sng" dirty="0" smtClean="0"/>
              <a:t>3000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dirty="0" smtClean="0"/>
              <a:t>Total	warheads		                      ~7200      ~7500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>
              <a:spcBef>
                <a:spcPct val="0"/>
              </a:spcBef>
              <a:buNone/>
            </a:pPr>
            <a:r>
              <a:rPr lang="en-US" sz="1200" dirty="0" smtClean="0"/>
              <a:t>*	Estimated actual number, not New START accountable number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/>
              <a:t>**	Retired warheads have been removed from stockpile and await dismantlement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Achievements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New START signing and implementation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Nuclear Security Summit process</a:t>
            </a:r>
            <a:endParaRPr lang="en-US" dirty="0" smtClean="0"/>
          </a:p>
          <a:p>
            <a:pPr marL="342900" lvl="1" indent="-342900"/>
            <a:r>
              <a:rPr lang="en-US" sz="3200" dirty="0" smtClean="0">
                <a:hlinkClick r:id="rId4" action="ppaction://hlinksldjump"/>
              </a:rPr>
              <a:t>Joint Comprehensive Plan of Action regarding Iran nuclear program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NSNW Arms Control Issues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5105400" cy="4525963"/>
          </a:xfrm>
        </p:spPr>
        <p:txBody>
          <a:bodyPr/>
          <a:lstStyle/>
          <a:p>
            <a:r>
              <a:rPr lang="en-US" dirty="0" smtClean="0"/>
              <a:t>Reduce/limit warheads or delivery systems?</a:t>
            </a:r>
          </a:p>
          <a:p>
            <a:pPr lvl="1"/>
            <a:r>
              <a:rPr lang="en-US" dirty="0" smtClean="0"/>
              <a:t>Delivery systems have conventional roles</a:t>
            </a:r>
          </a:p>
          <a:p>
            <a:r>
              <a:rPr lang="en-US" dirty="0" smtClean="0"/>
              <a:t>Seek to apply global or regional limits?</a:t>
            </a:r>
          </a:p>
          <a:p>
            <a:pPr lvl="1"/>
            <a:r>
              <a:rPr lang="en-US" dirty="0" smtClean="0"/>
              <a:t>NSNW portability an argument for global limits</a:t>
            </a:r>
          </a:p>
          <a:p>
            <a:r>
              <a:rPr lang="en-US" dirty="0" smtClean="0"/>
              <a:t>Verification challenges</a:t>
            </a:r>
          </a:p>
        </p:txBody>
      </p:sp>
      <p:pic>
        <p:nvPicPr>
          <p:cNvPr id="22532" name="Content Placeholder 8" descr="B-61s.jpe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 l="-4877" r="-4877"/>
          <a:stretch>
            <a:fillRect/>
          </a:stretch>
        </p:blipFill>
        <p:spPr>
          <a:xfrm>
            <a:off x="5252482" y="4157330"/>
            <a:ext cx="3678730" cy="1992645"/>
          </a:xfrm>
          <a:effectLst>
            <a:softEdge rad="25400"/>
          </a:effectLst>
        </p:spPr>
      </p:pic>
      <p:pic>
        <p:nvPicPr>
          <p:cNvPr id="22533" name="Content Placeholder 6" descr="F-16 2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600200"/>
            <a:ext cx="3354388" cy="2185988"/>
          </a:xfr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Possible Confidence-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Building Measures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25949"/>
          </a:xfrm>
        </p:spPr>
        <p:txBody>
          <a:bodyPr/>
          <a:lstStyle/>
          <a:p>
            <a:r>
              <a:rPr lang="en-US" dirty="0" smtClean="0"/>
              <a:t>Transparency regarding numbers, types, locations and status of NSNW</a:t>
            </a:r>
          </a:p>
          <a:p>
            <a:r>
              <a:rPr lang="en-US" dirty="0" smtClean="0"/>
              <a:t>Codify “demating” (separation) of warheads from delivery systems</a:t>
            </a:r>
          </a:p>
          <a:p>
            <a:r>
              <a:rPr lang="en-US" dirty="0" smtClean="0"/>
              <a:t>Relocate/consolidate NSNW to sites away from NATO-Russia border</a:t>
            </a:r>
          </a:p>
          <a:p>
            <a:pPr lvl="1"/>
            <a:r>
              <a:rPr lang="en-US" dirty="0" smtClean="0"/>
              <a:t>Asian states want no NSNW relocation to Asia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Single Limit on All Nukes?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suggest next treaty limit </a:t>
            </a:r>
            <a:r>
              <a:rPr lang="en-US" u="sng" dirty="0" smtClean="0"/>
              <a:t>all</a:t>
            </a:r>
            <a:r>
              <a:rPr lang="en-US" dirty="0" smtClean="0"/>
              <a:t> U.S. and Russian nuclear weapons</a:t>
            </a:r>
          </a:p>
          <a:p>
            <a:pPr lvl="1"/>
            <a:r>
              <a:rPr lang="en-US" dirty="0" smtClean="0"/>
              <a:t>Could have sub-limit on deployed strategic warheads, the most readily usable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etired </a:t>
            </a:r>
            <a:r>
              <a:rPr lang="en-US" dirty="0"/>
              <a:t>weapons to be treated </a:t>
            </a:r>
            <a:r>
              <a:rPr lang="en-US" dirty="0" smtClean="0"/>
              <a:t>separately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Overall limit of 2500 nuclear warheads</a:t>
            </a:r>
          </a:p>
          <a:p>
            <a:pPr lvl="1"/>
            <a:r>
              <a:rPr lang="en-US" dirty="0" smtClean="0"/>
              <a:t>Sub-limit of 1000 deployed strategic warheads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057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INF Treaty Compliance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0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 Treaty 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1987 Intermediate-Range Nuclear Forces (INF) Treaty bans U.S., Russian land-based missiles with ranges of 500-5500 km </a:t>
            </a:r>
          </a:p>
          <a:p>
            <a:r>
              <a:rPr lang="en-US" dirty="0" smtClean="0"/>
              <a:t>U.S. says Russia violating treaty by testing prohibited ground-launched cruise missile</a:t>
            </a:r>
          </a:p>
          <a:p>
            <a:pPr lvl="1"/>
            <a:r>
              <a:rPr lang="en-US" dirty="0" smtClean="0"/>
              <a:t>Few details made public</a:t>
            </a:r>
          </a:p>
          <a:p>
            <a:pPr lvl="1"/>
            <a:r>
              <a:rPr lang="en-US" dirty="0" smtClean="0"/>
              <a:t>Russia denies any violation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Russian INF Counter-Charges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U.S. using INF missiles as missile defense test targets</a:t>
            </a:r>
          </a:p>
          <a:p>
            <a:pPr lvl="1"/>
            <a:r>
              <a:rPr lang="en-US" dirty="0" smtClean="0"/>
              <a:t>U.S. says treaty permits this</a:t>
            </a:r>
          </a:p>
          <a:p>
            <a:r>
              <a:rPr lang="en-US" sz="2800" dirty="0" smtClean="0"/>
              <a:t>U.S. arming unmanned </a:t>
            </a:r>
            <a:r>
              <a:rPr lang="en-US" sz="2800" dirty="0"/>
              <a:t>aerial </a:t>
            </a:r>
            <a:r>
              <a:rPr lang="en-US" sz="2800" dirty="0" smtClean="0"/>
              <a:t>vehicles (UAVs)</a:t>
            </a:r>
          </a:p>
          <a:p>
            <a:pPr lvl="1"/>
            <a:r>
              <a:rPr lang="en-US" sz="2400" dirty="0" smtClean="0"/>
              <a:t>U.S.</a:t>
            </a:r>
            <a:r>
              <a:rPr lang="en-US" dirty="0" smtClean="0"/>
              <a:t> says UAVs different from cruise missiles</a:t>
            </a:r>
          </a:p>
          <a:p>
            <a:r>
              <a:rPr lang="en-US" sz="2800" dirty="0" smtClean="0"/>
              <a:t>Putting Aegis Ashore in Romania, which could launch ground-launched cruise missiles</a:t>
            </a:r>
          </a:p>
          <a:p>
            <a:pPr lvl="1"/>
            <a:r>
              <a:rPr lang="en-US" sz="2400" dirty="0" smtClean="0"/>
              <a:t>U.S. says not possible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 Treaty Compliance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Critical to bring Russia back into full compliance with INF Treaty</a:t>
            </a:r>
          </a:p>
          <a:p>
            <a:pPr lvl="1"/>
            <a:r>
              <a:rPr lang="en-US" dirty="0" smtClean="0"/>
              <a:t>U.S. preparing countermeasures</a:t>
            </a:r>
          </a:p>
          <a:p>
            <a:pPr lvl="1"/>
            <a:r>
              <a:rPr lang="en-US" dirty="0" smtClean="0"/>
              <a:t>If Russia remains non-compliant, little chance Senate would ratify any new treaty</a:t>
            </a:r>
          </a:p>
          <a:p>
            <a:r>
              <a:rPr lang="en-US" dirty="0" smtClean="0"/>
              <a:t>New Russian INF missile, if deployed, would target Europe and Asia, not U.S.</a:t>
            </a:r>
          </a:p>
        </p:txBody>
      </p:sp>
    </p:spTree>
    <p:extLst>
      <p:ext uri="{BB962C8B-B14F-4D97-AF65-F5344CB8AC3E}">
        <p14:creationId xmlns:p14="http://schemas.microsoft.com/office/powerpoint/2010/main" val="9640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Possible INF Solution?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Sides agree INF missiles can be used as missile defense targets and that UAVs are not cruise missiles</a:t>
            </a:r>
          </a:p>
          <a:p>
            <a:pPr lvl="1"/>
            <a:r>
              <a:rPr lang="en-US" dirty="0" smtClean="0"/>
              <a:t>Would be attractive to both militaries</a:t>
            </a:r>
          </a:p>
          <a:p>
            <a:r>
              <a:rPr lang="en-US" dirty="0" smtClean="0"/>
              <a:t>U.S. offers transparency to show Aegis Ashore can not launch cruise missiles in return for Russian transparency to assure that Russia back in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Comprehensive Nuclear Test Ban Treaty (CTBT)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58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CTBT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CTBT, signed in 1996, would ban all nuclear tests worldwide</a:t>
            </a:r>
          </a:p>
          <a:p>
            <a:r>
              <a:rPr lang="en-US" dirty="0" smtClean="0"/>
              <a:t>Entry into force requires ratification by 44 “nuclear-capable” states</a:t>
            </a:r>
          </a:p>
          <a:p>
            <a:pPr lvl="1"/>
            <a:r>
              <a:rPr lang="en-US" dirty="0" smtClean="0"/>
              <a:t>Only 36 have done so; 8 others, including U.S. and China, have not yet ratified</a:t>
            </a:r>
          </a:p>
          <a:p>
            <a:pPr lvl="1"/>
            <a:r>
              <a:rPr lang="en-US" dirty="0" smtClean="0"/>
              <a:t>Little prospect Senate will ratify in near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New Strategic Arms Reduction Treaty (New START)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Reasons to Ratify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Senate did not ratify CTBT in 1999 due to concerns about verifiability and reliability of U.S. nuclear stockpile </a:t>
            </a:r>
          </a:p>
          <a:p>
            <a:r>
              <a:rPr lang="en-US" dirty="0" smtClean="0"/>
              <a:t>Since then:</a:t>
            </a:r>
          </a:p>
          <a:p>
            <a:pPr lvl="1"/>
            <a:r>
              <a:rPr lang="en-US" dirty="0" smtClean="0"/>
              <a:t>Verification means improved, including with International Monitoring System</a:t>
            </a:r>
          </a:p>
          <a:p>
            <a:pPr lvl="1"/>
            <a:r>
              <a:rPr lang="en-US" dirty="0" smtClean="0"/>
              <a:t>Stockpile Stewardship Program provides confidence in U.S. weapons without testing</a:t>
            </a:r>
          </a:p>
          <a:p>
            <a:r>
              <a:rPr lang="en-US" dirty="0" smtClean="0"/>
              <a:t>CTBT would lock in U.S. nuclear knowledge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Interim Steps on CTBT?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25963"/>
          </a:xfrm>
        </p:spPr>
        <p:txBody>
          <a:bodyPr/>
          <a:lstStyle/>
          <a:p>
            <a:r>
              <a:rPr lang="en-US" dirty="0" smtClean="0"/>
              <a:t>Sept 24, 2016 is CTBT’s 20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</a:p>
          <a:p>
            <a:r>
              <a:rPr lang="en-US" dirty="0" smtClean="0"/>
              <a:t>Some suggest UN Security Council urge CTBT entry into force, make International Monitoring System permanent</a:t>
            </a:r>
          </a:p>
          <a:p>
            <a:r>
              <a:rPr lang="en-US" dirty="0" smtClean="0"/>
              <a:t>Others suggest U.S., Russia</a:t>
            </a:r>
            <a:r>
              <a:rPr lang="en-US" dirty="0"/>
              <a:t>, </a:t>
            </a:r>
            <a:r>
              <a:rPr lang="en-US" dirty="0" smtClean="0"/>
              <a:t>UK, </a:t>
            </a:r>
            <a:r>
              <a:rPr lang="en-US" dirty="0"/>
              <a:t>France, China, India and Pakistan </a:t>
            </a:r>
            <a:r>
              <a:rPr lang="en-US" dirty="0" smtClean="0"/>
              <a:t>affirm commitment not to test</a:t>
            </a:r>
          </a:p>
          <a:p>
            <a:pPr lvl="1"/>
            <a:r>
              <a:rPr lang="en-US" dirty="0" smtClean="0"/>
              <a:t>Only North Korea has tested since 1998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Missile Defense (MD)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Missile Defense Dilemma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MD deployments over next decade will not threaten Russian strategic missiles</a:t>
            </a:r>
          </a:p>
          <a:p>
            <a:pPr lvl="1"/>
            <a:r>
              <a:rPr lang="en-US" dirty="0" smtClean="0"/>
              <a:t>Number of interceptors with velocity to engage strategic missile warheads too low</a:t>
            </a:r>
          </a:p>
          <a:p>
            <a:pPr lvl="1"/>
            <a:r>
              <a:rPr lang="en-US" dirty="0" smtClean="0"/>
              <a:t>SM-3 interceptors too slow</a:t>
            </a:r>
          </a:p>
          <a:p>
            <a:r>
              <a:rPr lang="en-US" dirty="0" smtClean="0"/>
              <a:t>But Russia insists on treaty to limit MD</a:t>
            </a:r>
          </a:p>
          <a:p>
            <a:pPr lvl="1"/>
            <a:r>
              <a:rPr lang="en-US" dirty="0" smtClean="0"/>
              <a:t>Non-starter for U.S., Senate would not ratify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Transparency Agreement?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transparency agreement, U.S. and Russia would exchange data on:</a:t>
            </a:r>
          </a:p>
          <a:p>
            <a:pPr lvl="1"/>
            <a:r>
              <a:rPr lang="en-US" dirty="0" smtClean="0"/>
              <a:t>Current numbers of missile interceptors, launchers, radars, etc.</a:t>
            </a:r>
          </a:p>
          <a:p>
            <a:pPr lvl="1"/>
            <a:r>
              <a:rPr lang="en-US" dirty="0" smtClean="0"/>
              <a:t>Projected numbers for next 10 years</a:t>
            </a:r>
          </a:p>
          <a:p>
            <a:r>
              <a:rPr lang="en-US" dirty="0" smtClean="0"/>
              <a:t>Would allow each to judge whether other’s missile defense posed problem</a:t>
            </a:r>
          </a:p>
          <a:p>
            <a:r>
              <a:rPr lang="en-US" dirty="0" smtClean="0"/>
              <a:t>Russia thus far not interested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Advanced Conventional Weapons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39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Limiting Advanced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onventional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eapons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/>
          <a:lstStyle/>
          <a:p>
            <a:r>
              <a:rPr lang="en-US" dirty="0" smtClean="0"/>
              <a:t>New START limits cover all warheads on ICBMs, SLBMs</a:t>
            </a:r>
          </a:p>
          <a:p>
            <a:pPr lvl="1"/>
            <a:r>
              <a:rPr lang="en-US" dirty="0" smtClean="0"/>
              <a:t>Any future conventional warheads would thus be captured by treaty</a:t>
            </a:r>
          </a:p>
          <a:p>
            <a:r>
              <a:rPr lang="en-US" dirty="0" smtClean="0"/>
              <a:t>If either side develops hypersonic glide vehicle, numbers would be modest</a:t>
            </a:r>
          </a:p>
          <a:p>
            <a:pPr lvl="1"/>
            <a:r>
              <a:rPr lang="en-US" dirty="0" smtClean="0"/>
              <a:t>Hypersonic glide vehicles might be limited in side agreement</a:t>
            </a:r>
          </a:p>
        </p:txBody>
      </p:sp>
    </p:spTree>
    <p:extLst>
      <p:ext uri="{BB962C8B-B14F-4D97-AF65-F5344CB8AC3E}">
        <p14:creationId xmlns:p14="http://schemas.microsoft.com/office/powerpoint/2010/main" val="1833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Cruise Missiles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727200"/>
            <a:ext cx="8229600" cy="4525963"/>
          </a:xfrm>
        </p:spPr>
        <p:txBody>
          <a:bodyPr/>
          <a:lstStyle/>
          <a:p>
            <a:r>
              <a:rPr lang="en-US" dirty="0" smtClean="0"/>
              <a:t>Conventionally armed cruise missiles pose more difficult question</a:t>
            </a:r>
          </a:p>
          <a:p>
            <a:pPr lvl="1"/>
            <a:r>
              <a:rPr lang="en-US" dirty="0" smtClean="0"/>
              <a:t>Key element of U.S. force projection</a:t>
            </a:r>
          </a:p>
          <a:p>
            <a:pPr lvl="1"/>
            <a:r>
              <a:rPr lang="en-US" dirty="0" smtClean="0"/>
              <a:t>Russia catching up (Syria, 2015)</a:t>
            </a:r>
          </a:p>
          <a:p>
            <a:pPr lvl="1"/>
            <a:r>
              <a:rPr lang="en-US" dirty="0" smtClean="0"/>
              <a:t>Verification challenges</a:t>
            </a:r>
          </a:p>
          <a:p>
            <a:r>
              <a:rPr lang="en-US" dirty="0" smtClean="0"/>
              <a:t>Start with U.S.-Russia discussion of cruise missiles’ impact on strategic balance?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Multilateralization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6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U.S., Russia and the 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arms reductions should not forever remain just a U.S.-Russia process</a:t>
            </a:r>
          </a:p>
          <a:p>
            <a:pPr lvl="1"/>
            <a:r>
              <a:rPr lang="en-US" dirty="0" smtClean="0"/>
              <a:t>As U.S., Russian numbers come down, third countries will need to join in reducing</a:t>
            </a:r>
          </a:p>
          <a:p>
            <a:r>
              <a:rPr lang="en-US" dirty="0" smtClean="0"/>
              <a:t>But third countries now resist, noting U.S., Russian nuclear stockpiles much larger than any third-country arsenal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START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Signed in April 2010 in Prague</a:t>
            </a:r>
          </a:p>
          <a:p>
            <a:r>
              <a:rPr lang="en-US" dirty="0" smtClean="0"/>
              <a:t>Entered into force in February 2011</a:t>
            </a:r>
          </a:p>
        </p:txBody>
      </p:sp>
      <p:pic>
        <p:nvPicPr>
          <p:cNvPr id="5124" name="Content Placeholder 5" descr="ob-med lower 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3200400"/>
            <a:ext cx="3657600" cy="2778125"/>
          </a:xfr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Involving Others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50"/>
            <a:ext cx="8229600" cy="4525963"/>
          </a:xfrm>
        </p:spPr>
        <p:txBody>
          <a:bodyPr/>
          <a:lstStyle/>
          <a:p>
            <a:r>
              <a:rPr lang="en-US" dirty="0" smtClean="0"/>
              <a:t>Given differences in arsenal sizes, hard to negotiate limits</a:t>
            </a:r>
          </a:p>
          <a:p>
            <a:pPr lvl="1"/>
            <a:r>
              <a:rPr lang="en-US" dirty="0" smtClean="0"/>
              <a:t>Russia, U.S. unready for equality with others</a:t>
            </a:r>
          </a:p>
          <a:p>
            <a:r>
              <a:rPr lang="en-US" dirty="0" smtClean="0"/>
              <a:t>Explore readiness of others (at least China, UK and France) to commit to no build-up as long as U.S. and Russia are reducing?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ight also provide basic data on arsenals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516563"/>
          </a:xfrm>
        </p:spPr>
        <p:txBody>
          <a:bodyPr/>
          <a:lstStyle/>
          <a:p>
            <a:pPr marL="57150" indent="0">
              <a:buNone/>
            </a:pPr>
            <a:r>
              <a:rPr lang="en-US" sz="1100" dirty="0" smtClean="0"/>
              <a:t>Slide 11:	“</a:t>
            </a:r>
            <a:r>
              <a:rPr lang="en-US" sz="1100" dirty="0"/>
              <a:t>Latest New START Data Shows Nuclear Posture—and Nuclear Posturing,” </a:t>
            </a:r>
            <a:r>
              <a:rPr lang="en-US" sz="1100" dirty="0" smtClean="0"/>
              <a:t>ACA, 2015 	https</a:t>
            </a:r>
            <a:r>
              <a:rPr lang="en-US" sz="1100" dirty="0"/>
              <a:t>://</a:t>
            </a:r>
            <a:r>
              <a:rPr lang="en-US" sz="1100" dirty="0" smtClean="0"/>
              <a:t>www.armscontrol.org/blog/ArmsControlNow/2015-10-13/Latest-New-START-Data-Shows-Nuclear-	Posture%E2%80%94and-Nuclear-Posturing</a:t>
            </a:r>
          </a:p>
          <a:p>
            <a:pPr marL="57150" indent="0">
              <a:buNone/>
            </a:pPr>
            <a:r>
              <a:rPr lang="en-US" sz="1100" dirty="0" smtClean="0"/>
              <a:t>Slide 11:	U.S. Department of State, “New START,” 2016 http://www.state.gov/t/avc/newstart/index.htm</a:t>
            </a:r>
          </a:p>
          <a:p>
            <a:pPr marL="57150" indent="0">
              <a:buNone/>
            </a:pPr>
            <a:r>
              <a:rPr lang="en-US" sz="1100" dirty="0" smtClean="0"/>
              <a:t>Slide 12:	U.S</a:t>
            </a:r>
            <a:r>
              <a:rPr lang="en-US" sz="1100" dirty="0"/>
              <a:t>. Department of State, “New START Treaty Aggregate Numbers of Strategic Offensive Arms,” 2016 </a:t>
            </a:r>
            <a:r>
              <a:rPr lang="en-US" sz="1100" dirty="0" smtClean="0"/>
              <a:t>	http</a:t>
            </a:r>
            <a:r>
              <a:rPr lang="en-US" sz="1100" dirty="0"/>
              <a:t>://</a:t>
            </a:r>
            <a:r>
              <a:rPr lang="en-US" sz="1100" dirty="0" smtClean="0"/>
              <a:t>www.state.gov/t/avc/rls/250940.htm</a:t>
            </a:r>
          </a:p>
          <a:p>
            <a:pPr marL="57150" indent="0">
              <a:buNone/>
            </a:pPr>
            <a:r>
              <a:rPr lang="en-US" sz="1100" dirty="0" smtClean="0"/>
              <a:t>Slide 13:	Woolf</a:t>
            </a:r>
            <a:r>
              <a:rPr lang="en-US" sz="1100" dirty="0"/>
              <a:t>, Amy, “U.S. Strategic Nuclear Forces: Background, Developments, and Issues,” </a:t>
            </a:r>
            <a:r>
              <a:rPr lang="en-US" sz="1100" dirty="0" smtClean="0"/>
              <a:t>CRS, November 	2015</a:t>
            </a:r>
            <a:r>
              <a:rPr lang="en-US" sz="1100" dirty="0"/>
              <a:t>, p. 12, </a:t>
            </a:r>
            <a:r>
              <a:rPr lang="en-US" sz="1100" dirty="0" smtClean="0"/>
              <a:t>	https</a:t>
            </a:r>
            <a:r>
              <a:rPr lang="en-US" sz="1100" dirty="0"/>
              <a:t>://</a:t>
            </a:r>
            <a:r>
              <a:rPr lang="en-US" sz="1100" dirty="0" smtClean="0"/>
              <a:t>www.fas.org/sgp/crs/nuke/RL33640.pdf</a:t>
            </a:r>
          </a:p>
          <a:p>
            <a:pPr marL="57150" indent="0">
              <a:buNone/>
            </a:pPr>
            <a:r>
              <a:rPr lang="en-US" sz="1100" dirty="0"/>
              <a:t>Slides 15-7:	</a:t>
            </a:r>
            <a:r>
              <a:rPr lang="en-US" sz="1100" dirty="0" smtClean="0"/>
              <a:t> “</a:t>
            </a:r>
            <a:r>
              <a:rPr lang="en-US" sz="1100" dirty="0"/>
              <a:t>Nuclear Security Summit at a Glance,” </a:t>
            </a:r>
            <a:r>
              <a:rPr lang="en-US" sz="1100" dirty="0" smtClean="0"/>
              <a:t>ACA, 2014 	https</a:t>
            </a:r>
            <a:r>
              <a:rPr lang="en-US" sz="1100" dirty="0"/>
              <a:t>://</a:t>
            </a:r>
            <a:r>
              <a:rPr lang="en-US" sz="1100" dirty="0" smtClean="0"/>
              <a:t>www.armscontrol.org/factsheets/NuclearSecuritySummit</a:t>
            </a:r>
          </a:p>
          <a:p>
            <a:pPr marL="57150" indent="0">
              <a:buNone/>
            </a:pPr>
            <a:r>
              <a:rPr lang="en-US" sz="1100" dirty="0" smtClean="0"/>
              <a:t>Slide 20:	</a:t>
            </a:r>
            <a:r>
              <a:rPr lang="de-DE" sz="1100" dirty="0"/>
              <a:t>Bundesministerium für Europa, Integration und Äusseres</a:t>
            </a:r>
            <a:r>
              <a:rPr lang="en-US" sz="1100" dirty="0" smtClean="0"/>
              <a:t>, "Iran </a:t>
            </a:r>
            <a:r>
              <a:rPr lang="en-US" sz="1100" dirty="0"/>
              <a:t>Talks Vienna 14 July 2015</a:t>
            </a:r>
            <a:r>
              <a:rPr lang="en-US" sz="1100" dirty="0" smtClean="0"/>
              <a:t>” (19067069963), 2015 	https</a:t>
            </a:r>
            <a:r>
              <a:rPr lang="en-US" sz="1100" dirty="0"/>
              <a:t>://commons.wikimedia.org/wiki/File:Iran_Talks_Vienna_14_July_2015_(19067069963).</a:t>
            </a:r>
            <a:r>
              <a:rPr lang="en-US" sz="1100" dirty="0" smtClean="0"/>
              <a:t>jpg </a:t>
            </a:r>
          </a:p>
          <a:p>
            <a:pPr marL="57150" indent="0">
              <a:buNone/>
            </a:pPr>
            <a:r>
              <a:rPr lang="en-US" sz="1100" dirty="0" smtClean="0"/>
              <a:t>Slide 29:	</a:t>
            </a:r>
            <a:r>
              <a:rPr lang="en-US" sz="1100" dirty="0" smtClean="0">
                <a:cs typeface="Times New Roman" panose="02020603050405020304" pitchFamily="18" charset="0"/>
              </a:rPr>
              <a:t>Kristensen</a:t>
            </a:r>
            <a:r>
              <a:rPr lang="en-US" sz="1100" dirty="0">
                <a:cs typeface="Times New Roman" panose="02020603050405020304" pitchFamily="18" charset="0"/>
              </a:rPr>
              <a:t>, Hans M., “Non-Strategic Nuclear Weapons,” </a:t>
            </a:r>
            <a:r>
              <a:rPr lang="en-US" sz="1100" dirty="0" smtClean="0">
                <a:cs typeface="Times New Roman" panose="02020603050405020304" pitchFamily="18" charset="0"/>
              </a:rPr>
              <a:t>FAS Special Report</a:t>
            </a:r>
            <a:r>
              <a:rPr lang="en-US" sz="1100" dirty="0">
                <a:cs typeface="Times New Roman" panose="02020603050405020304" pitchFamily="18" charset="0"/>
              </a:rPr>
              <a:t>, May </a:t>
            </a:r>
            <a:r>
              <a:rPr lang="en-US" sz="1100" dirty="0" smtClean="0">
                <a:cs typeface="Times New Roman" panose="02020603050405020304" pitchFamily="18" charset="0"/>
              </a:rPr>
              <a:t> 2012 	https</a:t>
            </a:r>
            <a:r>
              <a:rPr lang="en-US" sz="1100" dirty="0">
                <a:cs typeface="Times New Roman" panose="02020603050405020304" pitchFamily="18" charset="0"/>
              </a:rPr>
              <a:t>://fas.org/_</a:t>
            </a:r>
            <a:r>
              <a:rPr lang="en-US" sz="1100" dirty="0" smtClean="0">
                <a:cs typeface="Times New Roman" panose="02020603050405020304" pitchFamily="18" charset="0"/>
              </a:rPr>
              <a:t>docs/Non_Strategic_Nuclear_Weapons.pdf</a:t>
            </a:r>
          </a:p>
          <a:p>
            <a:pPr marL="57150" indent="0">
              <a:buNone/>
            </a:pPr>
            <a:r>
              <a:rPr lang="en-US" sz="1100" dirty="0" smtClean="0">
                <a:cs typeface="Times New Roman" panose="02020603050405020304" pitchFamily="18" charset="0"/>
              </a:rPr>
              <a:t>Slide 29:	Kristensen</a:t>
            </a:r>
            <a:r>
              <a:rPr lang="en-US" sz="1100" dirty="0">
                <a:cs typeface="Times New Roman" panose="02020603050405020304" pitchFamily="18" charset="0"/>
              </a:rPr>
              <a:t>, Hans M., “Estimated Nuclear Weapons Locations 2009,” </a:t>
            </a:r>
            <a:r>
              <a:rPr lang="en-US" sz="1100" dirty="0" smtClean="0">
                <a:cs typeface="Times New Roman" panose="02020603050405020304" pitchFamily="18" charset="0"/>
              </a:rPr>
              <a:t>FAS, November 2009</a:t>
            </a:r>
            <a:r>
              <a:rPr lang="en-US" sz="1100" dirty="0"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cs typeface="Times New Roman" panose="02020603050405020304" pitchFamily="18" charset="0"/>
              </a:rPr>
              <a:t>	http</a:t>
            </a:r>
            <a:r>
              <a:rPr lang="en-US" sz="1100" dirty="0">
                <a:cs typeface="Times New Roman" panose="02020603050405020304" pitchFamily="18" charset="0"/>
              </a:rPr>
              <a:t>://</a:t>
            </a:r>
            <a:r>
              <a:rPr lang="en-US" sz="1100" dirty="0" smtClean="0">
                <a:cs typeface="Times New Roman" panose="02020603050405020304" pitchFamily="18" charset="0"/>
              </a:rPr>
              <a:t>www.fas.org/blog/ssp/2009/11/locations.php</a:t>
            </a:r>
            <a:endParaRPr lang="en-US" sz="11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r>
              <a:rPr lang="en-US" sz="1100" dirty="0" smtClean="0"/>
              <a:t>Slide 31:	“</a:t>
            </a:r>
            <a:r>
              <a:rPr lang="en-US" sz="1100" dirty="0"/>
              <a:t>Status of World Nuclear Forces,” Federation of American Scientists, </a:t>
            </a:r>
            <a:r>
              <a:rPr lang="en-US" sz="1100" dirty="0" smtClean="0"/>
              <a:t>2015  	https</a:t>
            </a:r>
            <a:r>
              <a:rPr lang="en-US" sz="1100" dirty="0"/>
              <a:t>://</a:t>
            </a:r>
            <a:r>
              <a:rPr lang="en-US" sz="1100" dirty="0" smtClean="0"/>
              <a:t>fas.org/issues/nuclear-weapons/status-world-nuclear-forces/</a:t>
            </a:r>
            <a:endParaRPr lang="en-US" sz="1100" dirty="0"/>
          </a:p>
          <a:p>
            <a:pPr marL="57150" lvl="1" indent="0">
              <a:buNone/>
            </a:pPr>
            <a:r>
              <a:rPr lang="en-US" sz="1100" dirty="0" smtClean="0"/>
              <a:t>Slide 35:	</a:t>
            </a:r>
            <a:r>
              <a:rPr lang="en-US" sz="1100" dirty="0"/>
              <a:t>“Russia to spend $34.8 bln on Armed Forces in 2016 — draft budget ,” ITAR-TASS, </a:t>
            </a:r>
            <a:r>
              <a:rPr lang="en-US" sz="1100" dirty="0" smtClean="0"/>
              <a:t>2015 	http</a:t>
            </a:r>
            <a:r>
              <a:rPr lang="en-US" sz="1100" dirty="0"/>
              <a:t>://</a:t>
            </a:r>
            <a:r>
              <a:rPr lang="en-US" sz="1100" dirty="0" smtClean="0"/>
              <a:t>tass.ru/en/defense/832892\</a:t>
            </a:r>
          </a:p>
          <a:p>
            <a:pPr marL="57150" lvl="1" indent="0">
              <a:buNone/>
            </a:pPr>
            <a:r>
              <a:rPr lang="en-US" sz="1100" dirty="0"/>
              <a:t>Slide 39:	</a:t>
            </a:r>
            <a:r>
              <a:rPr lang="en-US" sz="1100" dirty="0" smtClean="0"/>
              <a:t>Kristensen, Hans M., “Obama </a:t>
            </a:r>
            <a:r>
              <a:rPr lang="en-US" sz="1100" dirty="0"/>
              <a:t>Administration Releases New Nuclear Warhead </a:t>
            </a:r>
            <a:r>
              <a:rPr lang="en-US" sz="1100" dirty="0" smtClean="0"/>
              <a:t>Numbers,” FAS, April 2015 	https</a:t>
            </a:r>
            <a:r>
              <a:rPr lang="en-US" sz="1100" dirty="0"/>
              <a:t>://fas.org/blogs/security/2015/04/nukenumbers2015</a:t>
            </a:r>
            <a:r>
              <a:rPr lang="en-US" sz="1100" dirty="0" smtClean="0"/>
              <a:t>/</a:t>
            </a:r>
          </a:p>
          <a:p>
            <a:pPr marL="57150" lvl="1" indent="0">
              <a:buNone/>
            </a:pPr>
            <a:r>
              <a:rPr lang="en-US" sz="1100" dirty="0" smtClean="0"/>
              <a:t>Slide 39:	“Status of World Nuclear Forces,” FAS</a:t>
            </a:r>
            <a:r>
              <a:rPr lang="en-US" sz="1100" dirty="0"/>
              <a:t>, September 2015 http://</a:t>
            </a:r>
            <a:r>
              <a:rPr lang="en-US" sz="1100" dirty="0" smtClean="0"/>
              <a:t>fas.org/issues/nuclear-weapons/status-	world-	nuclear-forces/</a:t>
            </a:r>
          </a:p>
          <a:p>
            <a:pPr marL="57150" indent="0">
              <a:buNone/>
            </a:pPr>
            <a:r>
              <a:rPr lang="en-US" sz="1100" dirty="0" smtClean="0"/>
              <a:t>Slides 49-51:“</a:t>
            </a:r>
            <a:r>
              <a:rPr lang="en-US" sz="1100" dirty="0"/>
              <a:t>Comprehensive Test Ban Treaty (CTBT</a:t>
            </a:r>
            <a:r>
              <a:rPr lang="en-US" sz="1100" dirty="0" smtClean="0"/>
              <a:t>),” ACA, 2015 http</a:t>
            </a:r>
            <a:r>
              <a:rPr lang="en-US" sz="1100" dirty="0"/>
              <a:t>://www.armscontrol.org/taxonomy/term/45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endParaRPr lang="en-US" sz="1000" dirty="0" smtClean="0"/>
          </a:p>
          <a:p>
            <a:pPr marL="57150" indent="0">
              <a:buNone/>
            </a:pPr>
            <a:r>
              <a:rPr lang="en-US" sz="1000" dirty="0" smtClean="0"/>
              <a:t> 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5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Treaty Provisions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04800" y="1778000"/>
            <a:ext cx="8534400" cy="4525963"/>
          </a:xfrm>
        </p:spPr>
        <p:txBody>
          <a:bodyPr/>
          <a:lstStyle/>
          <a:p>
            <a:r>
              <a:rPr lang="en-US" dirty="0" smtClean="0"/>
              <a:t>U.S. and Russia limited to no more than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700</a:t>
            </a:r>
            <a:r>
              <a:rPr lang="en-US" dirty="0" smtClean="0"/>
              <a:t> deployed strategic delivery vehicles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800</a:t>
            </a:r>
            <a:r>
              <a:rPr lang="en-US" dirty="0" smtClean="0"/>
              <a:t> deployed and non-deployed launchers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1550</a:t>
            </a:r>
            <a:r>
              <a:rPr lang="en-US" dirty="0" smtClean="0"/>
              <a:t> deployed strategic warheads</a:t>
            </a:r>
          </a:p>
          <a:p>
            <a:r>
              <a:rPr lang="en-US" dirty="0" smtClean="0"/>
              <a:t>Limits to be implemented by February 2018</a:t>
            </a:r>
          </a:p>
          <a:p>
            <a:r>
              <a:rPr lang="en-US" dirty="0" smtClean="0"/>
              <a:t>Verification measures include data exchanges, notifications, on-site inspections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Deployed Strategic Delivery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Vehicle (SDV) Limit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933" y="1917109"/>
            <a:ext cx="4648200" cy="3962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700</a:t>
            </a:r>
            <a:r>
              <a:rPr lang="en-US" dirty="0" smtClean="0"/>
              <a:t> deployed SDVs</a:t>
            </a:r>
          </a:p>
          <a:p>
            <a:pPr lvl="1"/>
            <a:r>
              <a:rPr lang="en-US" sz="2400" dirty="0" smtClean="0"/>
              <a:t>Intercontinental ballistic missiles  (ICBMs)</a:t>
            </a:r>
          </a:p>
          <a:p>
            <a:pPr lvl="1"/>
            <a:r>
              <a:rPr lang="en-US" sz="2400" dirty="0" smtClean="0"/>
              <a:t>Submarine-launched ballistic missiles  (SLBMs)</a:t>
            </a:r>
          </a:p>
          <a:p>
            <a:pPr lvl="1"/>
            <a:r>
              <a:rPr lang="en-US" sz="2400" dirty="0" smtClean="0"/>
              <a:t>Nuclear-capable bombers</a:t>
            </a:r>
          </a:p>
          <a:p>
            <a:r>
              <a:rPr lang="en-US" dirty="0" smtClean="0"/>
              <a:t>“Deployed” missiles are in silos or launch tubes on submarines</a:t>
            </a:r>
          </a:p>
        </p:txBody>
      </p:sp>
      <p:pic>
        <p:nvPicPr>
          <p:cNvPr id="7172" name="Content Placeholder 6" descr="MM III in Silo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05000"/>
            <a:ext cx="3165475" cy="2185988"/>
          </a:xfrm>
          <a:effectLst>
            <a:softEdge rad="25400"/>
          </a:effectLst>
        </p:spPr>
      </p:pic>
      <p:pic>
        <p:nvPicPr>
          <p:cNvPr id="7173" name="Content Placeholder 10" descr="B-2 1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4267200"/>
            <a:ext cx="3286125" cy="2187575"/>
          </a:xfrm>
          <a:ln>
            <a:solidFill>
              <a:schemeClr val="accent1"/>
            </a:solidFill>
          </a:ln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Deployed/Non-Deployed Limit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939067" y="1882258"/>
            <a:ext cx="4800600" cy="4038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800</a:t>
            </a:r>
            <a:r>
              <a:rPr lang="en-US" dirty="0" smtClean="0"/>
              <a:t> deployed and non-deployed ICBM/SLBM launchers and bombers</a:t>
            </a:r>
          </a:p>
          <a:p>
            <a:r>
              <a:rPr lang="en-US" dirty="0" smtClean="0"/>
              <a:t>“Non-deployed” launchers are ICBM silos or launch tubes on submarines that contain </a:t>
            </a:r>
            <a:r>
              <a:rPr lang="en-US" i="1" dirty="0" smtClean="0"/>
              <a:t>no</a:t>
            </a:r>
            <a:r>
              <a:rPr lang="en-US" dirty="0" smtClean="0"/>
              <a:t> missile</a:t>
            </a:r>
          </a:p>
          <a:p>
            <a:pPr lvl="1"/>
            <a:endParaRPr lang="en-US" dirty="0" smtClean="0"/>
          </a:p>
        </p:txBody>
      </p:sp>
      <p:pic>
        <p:nvPicPr>
          <p:cNvPr id="8196" name="Content Placeholder 6" descr="Trident Sub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4191000"/>
            <a:ext cx="3292475" cy="2187575"/>
          </a:xfrm>
          <a:effectLst>
            <a:softEdge rad="25400"/>
          </a:effectLst>
        </p:spPr>
      </p:pic>
      <p:pic>
        <p:nvPicPr>
          <p:cNvPr id="8197" name="Content Placeholder 6" descr="MM II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711837"/>
            <a:ext cx="2913063" cy="2185988"/>
          </a:xfrm>
          <a:effectLst>
            <a:softEdge rad="254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12840</TotalTime>
  <Words>1964</Words>
  <Application>Microsoft Office PowerPoint</Application>
  <PresentationFormat>On-screen Show (4:3)</PresentationFormat>
  <Paragraphs>369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Default Design</vt:lpstr>
      <vt:lpstr>Nuclear Arms Control in 2016</vt:lpstr>
      <vt:lpstr>Introduction</vt:lpstr>
      <vt:lpstr> </vt:lpstr>
      <vt:lpstr>Main Achievements</vt:lpstr>
      <vt:lpstr> </vt:lpstr>
      <vt:lpstr>New START</vt:lpstr>
      <vt:lpstr>Main Treaty Provisions</vt:lpstr>
      <vt:lpstr>Deployed Strategic Delivery Vehicle (SDV) Limit</vt:lpstr>
      <vt:lpstr>Deployed/Non-Deployed Limit</vt:lpstr>
      <vt:lpstr>Deployed Warhead Limit</vt:lpstr>
      <vt:lpstr>Treaty Implementation</vt:lpstr>
      <vt:lpstr>New START Numbers, October 2015</vt:lpstr>
      <vt:lpstr>Expected U.S. Force When New START Fully Implemented</vt:lpstr>
      <vt:lpstr> </vt:lpstr>
      <vt:lpstr>History</vt:lpstr>
      <vt:lpstr>NSS Goals</vt:lpstr>
      <vt:lpstr>Achievements</vt:lpstr>
      <vt:lpstr>What’s Next for NSS Process?</vt:lpstr>
      <vt:lpstr> </vt:lpstr>
      <vt:lpstr>JCPOA</vt:lpstr>
      <vt:lpstr>Main Iranian Commitments</vt:lpstr>
      <vt:lpstr>Impact of JCPOA</vt:lpstr>
      <vt:lpstr>U.S. Commitments</vt:lpstr>
      <vt:lpstr> </vt:lpstr>
      <vt:lpstr>U.S. Views on Next Steps</vt:lpstr>
      <vt:lpstr>Russian Views</vt:lpstr>
      <vt:lpstr>U.S. Missile Defense in Europe</vt:lpstr>
      <vt:lpstr>Missile Defense</vt:lpstr>
      <vt:lpstr>U.S. Non-Strategic Nuclear Weapons (NSNW) in Europe</vt:lpstr>
      <vt:lpstr>Bilateral vs Multilateral</vt:lpstr>
      <vt:lpstr>World’s Nuclear Powers, 2015</vt:lpstr>
      <vt:lpstr> </vt:lpstr>
      <vt:lpstr>Potential Items for Negotiation</vt:lpstr>
      <vt:lpstr> </vt:lpstr>
      <vt:lpstr>Modernization Plans</vt:lpstr>
      <vt:lpstr>New Bilateral Negotiations Possible?</vt:lpstr>
      <vt:lpstr>Strategic Nuclear Reductions</vt:lpstr>
      <vt:lpstr>Time to Include All Weapons?</vt:lpstr>
      <vt:lpstr>Estimated U.S., Russia Nuclear Warhead Levels, 2015</vt:lpstr>
      <vt:lpstr>Key NSNW Arms Control Issues</vt:lpstr>
      <vt:lpstr>Possible Confidence- Building Measures</vt:lpstr>
      <vt:lpstr>Single Limit on All Nukes?</vt:lpstr>
      <vt:lpstr> </vt:lpstr>
      <vt:lpstr>INF Treaty Issues</vt:lpstr>
      <vt:lpstr>Russian INF Counter-Charges</vt:lpstr>
      <vt:lpstr>INF Treaty Compliance</vt:lpstr>
      <vt:lpstr>Possible INF Solution?</vt:lpstr>
      <vt:lpstr> </vt:lpstr>
      <vt:lpstr>CTBT Status</vt:lpstr>
      <vt:lpstr>Reasons to Ratify</vt:lpstr>
      <vt:lpstr>Interim Steps on CTBT?</vt:lpstr>
      <vt:lpstr> </vt:lpstr>
      <vt:lpstr>Missile Defense Dilemma</vt:lpstr>
      <vt:lpstr>Transparency Agreement?</vt:lpstr>
      <vt:lpstr> </vt:lpstr>
      <vt:lpstr>Limiting Advanced Conventional Weapons</vt:lpstr>
      <vt:lpstr>Cruise Missiles</vt:lpstr>
      <vt:lpstr> </vt:lpstr>
      <vt:lpstr>U.S., Russia and the Rest</vt:lpstr>
      <vt:lpstr>Involving Others</vt:lpstr>
      <vt:lpstr>Sources</vt:lpstr>
    </vt:vector>
  </TitlesOfParts>
  <Company>The Brookings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Strategic Arms Control?  What is it Trying to Accomplish?</dc:title>
  <dc:creator>Steven Pifer</dc:creator>
  <cp:lastModifiedBy>James Tyson</cp:lastModifiedBy>
  <cp:revision>860</cp:revision>
  <cp:lastPrinted>2016-01-27T22:30:53Z</cp:lastPrinted>
  <dcterms:created xsi:type="dcterms:W3CDTF">2013-06-30T16:46:39Z</dcterms:created>
  <dcterms:modified xsi:type="dcterms:W3CDTF">2016-02-03T19:47:35Z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