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charts/chart13.xml" ContentType="application/vnd.openxmlformats-officedocument.drawingml.chart+xml"/>
  <Override PartName="/ppt/charts/chart14.xml" ContentType="application/vnd.openxmlformats-officedocument.drawingml.chart+xml"/>
  <Override PartName="/ppt/charts/chart15.xml" ContentType="application/vnd.openxmlformats-officedocument.drawingml.chart+xml"/>
  <Override PartName="/ppt/charts/chart16.xml" ContentType="application/vnd.openxmlformats-officedocument.drawingml.chart+xml"/>
  <Override PartName="/ppt/charts/chart17.xml" ContentType="application/vnd.openxmlformats-officedocument.drawingml.chart+xml"/>
  <Override PartName="/ppt/charts/chart18.xml" ContentType="application/vnd.openxmlformats-officedocument.drawingml.chart+xml"/>
  <Override PartName="/ppt/charts/chart19.xml" ContentType="application/vnd.openxmlformats-officedocument.drawingml.chart+xml"/>
  <Override PartName="/ppt/charts/chart20.xml" ContentType="application/vnd.openxmlformats-officedocument.drawingml.chart+xml"/>
  <Override PartName="/ppt/charts/chart21.xml" ContentType="application/vnd.openxmlformats-officedocument.drawingml.chart+xml"/>
  <Override PartName="/ppt/charts/chart22.xml" ContentType="application/vnd.openxmlformats-officedocument.drawingml.chart+xml"/>
  <Override PartName="/ppt/charts/chart23.xml" ContentType="application/vnd.openxmlformats-officedocument.drawingml.chart+xml"/>
  <Override PartName="/ppt/charts/chart24.xml" ContentType="application/vnd.openxmlformats-officedocument.drawingml.chart+xml"/>
  <Override PartName="/ppt/charts/chart25.xml" ContentType="application/vnd.openxmlformats-officedocument.drawingml.chart+xml"/>
  <Override PartName="/ppt/charts/chart26.xml" ContentType="application/vnd.openxmlformats-officedocument.drawingml.chart+xml"/>
  <Override PartName="/ppt/charts/chart27.xml" ContentType="application/vnd.openxmlformats-officedocument.drawingml.chart+xml"/>
  <Override PartName="/ppt/charts/chart28.xml" ContentType="application/vnd.openxmlformats-officedocument.drawingml.chart+xml"/>
  <Override PartName="/ppt/charts/chart29.xml" ContentType="application/vnd.openxmlformats-officedocument.drawingml.chart+xml"/>
  <Override PartName="/ppt/charts/chart30.xml" ContentType="application/vnd.openxmlformats-officedocument.drawingml.chart+xml"/>
  <Override PartName="/ppt/charts/chart31.xml" ContentType="application/vnd.openxmlformats-officedocument.drawingml.chart+xml"/>
  <Override PartName="/ppt/charts/chart32.xml" ContentType="application/vnd.openxmlformats-officedocument.drawingml.chart+xml"/>
  <Override PartName="/ppt/charts/chart33.xml" ContentType="application/vnd.openxmlformats-officedocument.drawingml.chart+xml"/>
  <Override PartName="/ppt/charts/chart34.xml" ContentType="application/vnd.openxmlformats-officedocument.drawingml.chart+xml"/>
  <Override PartName="/ppt/charts/chart35.xml" ContentType="application/vnd.openxmlformats-officedocument.drawingml.chart+xml"/>
  <Override PartName="/ppt/charts/chart36.xml" ContentType="application/vnd.openxmlformats-officedocument.drawingml.chart+xml"/>
  <Override PartName="/ppt/charts/chart37.xml" ContentType="application/vnd.openxmlformats-officedocument.drawingml.chart+xml"/>
  <Override PartName="/ppt/charts/chart38.xml" ContentType="application/vnd.openxmlformats-officedocument.drawingml.chart+xml"/>
  <Override PartName="/ppt/charts/chart39.xml" ContentType="application/vnd.openxmlformats-officedocument.drawingml.chart+xml"/>
  <Override PartName="/ppt/charts/chart40.xml" ContentType="application/vnd.openxmlformats-officedocument.drawingml.chart+xml"/>
  <Override PartName="/ppt/charts/chart41.xml" ContentType="application/vnd.openxmlformats-officedocument.drawingml.chart+xml"/>
  <Override PartName="/ppt/charts/chart42.xml" ContentType="application/vnd.openxmlformats-officedocument.drawingml.chart+xml"/>
  <Override PartName="/ppt/charts/chart43.xml" ContentType="application/vnd.openxmlformats-officedocument.drawingml.chart+xml"/>
  <Override PartName="/ppt/charts/chart44.xml" ContentType="application/vnd.openxmlformats-officedocument.drawingml.chart+xml"/>
  <Override PartName="/docProps/core.xml" ContentType="application/vnd.openxmlformats-package.core-properties+xml"/>
  <Override PartName="/docProps/app.xml" ContentType="application/vnd.openxmlformats-officedocument.extended-properties+xml"/>
  <Override PartName="/ppt/charts/colors1.xml" ContentType="application/vnd.ms-office.chartcolorstyle+xml"/>
  <Override PartName="/ppt/charts/style1.xml" ContentType="application/vnd.ms-office.chartstyle+xml"/>
  <Override PartName="/ppt/charts/colors2.xml" ContentType="application/vnd.ms-office.chartcolorstyle+xml"/>
  <Override PartName="/ppt/charts/style2.xml" ContentType="application/vnd.ms-office.chartstyle+xml"/>
  <Override PartName="/ppt/charts/colors3.xml" ContentType="application/vnd.ms-office.chartcolorstyle+xml"/>
  <Override PartName="/ppt/charts/style3.xml" ContentType="application/vnd.ms-office.chartstyle+xml"/>
  <Override PartName="/ppt/charts/colors4.xml" ContentType="application/vnd.ms-office.chartcolorstyle+xml"/>
  <Override PartName="/ppt/charts/style4.xml" ContentType="application/vnd.ms-office.chartstyle+xml"/>
  <Override PartName="/ppt/charts/colors5.xml" ContentType="application/vnd.ms-office.chartcolorstyle+xml"/>
  <Override PartName="/ppt/charts/style5.xml" ContentType="application/vnd.ms-office.chartstyle+xml"/>
  <Override PartName="/ppt/charts/colors6.xml" ContentType="application/vnd.ms-office.chartcolorstyle+xml"/>
  <Override PartName="/ppt/charts/style6.xml" ContentType="application/vnd.ms-office.chartstyle+xml"/>
  <Override PartName="/ppt/charts/colors7.xml" ContentType="application/vnd.ms-office.chartcolorstyle+xml"/>
  <Override PartName="/ppt/charts/style7.xml" ContentType="application/vnd.ms-office.chartstyle+xml"/>
  <Override PartName="/ppt/charts/colors8.xml" ContentType="application/vnd.ms-office.chartcolorstyle+xml"/>
  <Override PartName="/ppt/charts/style8.xml" ContentType="application/vnd.ms-office.chartstyle+xml"/>
  <Override PartName="/ppt/charts/colors9.xml" ContentType="application/vnd.ms-office.chartcolorstyle+xml"/>
  <Override PartName="/ppt/charts/style9.xml" ContentType="application/vnd.ms-office.chartstyle+xml"/>
  <Override PartName="/ppt/charts/colors10.xml" ContentType="application/vnd.ms-office.chartcolorstyle+xml"/>
  <Override PartName="/ppt/charts/style10.xml" ContentType="application/vnd.ms-office.chartstyle+xml"/>
  <Override PartName="/ppt/charts/colors11.xml" ContentType="application/vnd.ms-office.chartcolorstyle+xml"/>
  <Override PartName="/ppt/charts/style11.xml" ContentType="application/vnd.ms-office.chartstyle+xml"/>
  <Override PartName="/ppt/charts/colors12.xml" ContentType="application/vnd.ms-office.chartcolorstyle+xml"/>
  <Override PartName="/ppt/charts/style12.xml" ContentType="application/vnd.ms-office.chartstyle+xml"/>
  <Override PartName="/ppt/charts/colors13.xml" ContentType="application/vnd.ms-office.chartcolorstyle+xml"/>
  <Override PartName="/ppt/charts/style13.xml" ContentType="application/vnd.ms-office.chartstyle+xml"/>
  <Override PartName="/ppt/charts/colors14.xml" ContentType="application/vnd.ms-office.chartcolorstyle+xml"/>
  <Override PartName="/ppt/charts/style14.xml" ContentType="application/vnd.ms-office.chartstyle+xml"/>
  <Override PartName="/ppt/charts/colors15.xml" ContentType="application/vnd.ms-office.chartcolorstyle+xml"/>
  <Override PartName="/ppt/charts/style15.xml" ContentType="application/vnd.ms-office.chartstyle+xml"/>
  <Override PartName="/ppt/charts/colors17.xml" ContentType="application/vnd.ms-office.chartcolorstyle+xml"/>
  <Override PartName="/ppt/charts/style17.xml" ContentType="application/vnd.ms-office.chartstyle+xml"/>
  <Override PartName="/ppt/charts/colors18.xml" ContentType="application/vnd.ms-office.chartcolorstyle+xml"/>
  <Override PartName="/ppt/charts/style18.xml" ContentType="application/vnd.ms-office.chartstyle+xml"/>
  <Override PartName="/ppt/charts/colors19.xml" ContentType="application/vnd.ms-office.chartcolorstyle+xml"/>
  <Override PartName="/ppt/charts/style19.xml" ContentType="application/vnd.ms-office.chartstyle+xml"/>
  <Override PartName="/ppt/charts/colors20.xml" ContentType="application/vnd.ms-office.chartcolorstyle+xml"/>
  <Override PartName="/ppt/charts/style20.xml" ContentType="application/vnd.ms-office.chartstyle+xml"/>
  <Override PartName="/ppt/charts/colors21.xml" ContentType="application/vnd.ms-office.chartcolorstyle+xml"/>
  <Override PartName="/ppt/charts/style21.xml" ContentType="application/vnd.ms-office.chartstyle+xml"/>
  <Override PartName="/ppt/charts/colors22.xml" ContentType="application/vnd.ms-office.chartcolorstyle+xml"/>
  <Override PartName="/ppt/charts/style22.xml" ContentType="application/vnd.ms-office.chartstyle+xml"/>
  <Override PartName="/ppt/charts/colors23.xml" ContentType="application/vnd.ms-office.chartcolorstyle+xml"/>
  <Override PartName="/ppt/charts/style23.xml" ContentType="application/vnd.ms-office.chartstyle+xml"/>
  <Override PartName="/ppt/charts/colors24.xml" ContentType="application/vnd.ms-office.chartcolorstyle+xml"/>
  <Override PartName="/ppt/charts/style24.xml" ContentType="application/vnd.ms-office.chartstyle+xml"/>
  <Override PartName="/ppt/charts/colors25.xml" ContentType="application/vnd.ms-office.chartcolorstyle+xml"/>
  <Override PartName="/ppt/charts/style25.xml" ContentType="application/vnd.ms-office.chartstyle+xml"/>
  <Override PartName="/ppt/charts/colors26.xml" ContentType="application/vnd.ms-office.chartcolorstyle+xml"/>
  <Override PartName="/ppt/charts/style26.xml" ContentType="application/vnd.ms-office.chartstyle+xml"/>
  <Override PartName="/ppt/charts/colors27.xml" ContentType="application/vnd.ms-office.chartcolorstyle+xml"/>
  <Override PartName="/ppt/charts/style27.xml" ContentType="application/vnd.ms-office.chartstyle+xml"/>
  <Override PartName="/ppt/charts/colors28.xml" ContentType="application/vnd.ms-office.chartcolorstyle+xml"/>
  <Override PartName="/ppt/charts/style28.xml" ContentType="application/vnd.ms-office.chartstyle+xml"/>
  <Override PartName="/ppt/charts/colors29.xml" ContentType="application/vnd.ms-office.chartcolorstyle+xml"/>
  <Override PartName="/ppt/charts/style29.xml" ContentType="application/vnd.ms-office.chartstyle+xml"/>
  <Override PartName="/ppt/charts/colors30.xml" ContentType="application/vnd.ms-office.chartcolorstyle+xml"/>
  <Override PartName="/ppt/charts/style30.xml" ContentType="application/vnd.ms-office.chartstyle+xml"/>
  <Override PartName="/ppt/charts/colors31.xml" ContentType="application/vnd.ms-office.chartcolorstyle+xml"/>
  <Override PartName="/ppt/charts/style31.xml" ContentType="application/vnd.ms-office.chartstyle+xml"/>
  <Override PartName="/ppt/charts/colors32.xml" ContentType="application/vnd.ms-office.chartcolorstyle+xml"/>
  <Override PartName="/ppt/charts/style32.xml" ContentType="application/vnd.ms-office.chartstyle+xml"/>
  <Override PartName="/ppt/charts/colors33.xml" ContentType="application/vnd.ms-office.chartcolorstyle+xml"/>
  <Override PartName="/ppt/charts/style33.xml" ContentType="application/vnd.ms-office.chartstyle+xml"/>
  <Override PartName="/ppt/charts/colors34.xml" ContentType="application/vnd.ms-office.chartcolorstyle+xml"/>
  <Override PartName="/ppt/charts/style34.xml" ContentType="application/vnd.ms-office.chartstyle+xml"/>
  <Override PartName="/ppt/charts/colors35.xml" ContentType="application/vnd.ms-office.chartcolorstyle+xml"/>
  <Override PartName="/ppt/charts/style35.xml" ContentType="application/vnd.ms-office.chartstyle+xml"/>
  <Override PartName="/ppt/charts/colors36.xml" ContentType="application/vnd.ms-office.chartcolorstyle+xml"/>
  <Override PartName="/ppt/charts/style36.xml" ContentType="application/vnd.ms-office.chartstyle+xml"/>
  <Override PartName="/ppt/charts/colors37.xml" ContentType="application/vnd.ms-office.chartcolorstyle+xml"/>
  <Override PartName="/ppt/charts/style37.xml" ContentType="application/vnd.ms-office.chartstyle+xml"/>
  <Override PartName="/ppt/charts/colors38.xml" ContentType="application/vnd.ms-office.chartcolorstyle+xml"/>
  <Override PartName="/ppt/charts/style38.xml" ContentType="application/vnd.ms-office.chartstyle+xml"/>
  <Override PartName="/ppt/charts/colors39.xml" ContentType="application/vnd.ms-office.chartcolorstyle+xml"/>
  <Override PartName="/ppt/charts/style39.xml" ContentType="application/vnd.ms-office.chartstyle+xml"/>
  <Override PartName="/ppt/charts/colors40.xml" ContentType="application/vnd.ms-office.chartcolorstyle+xml"/>
  <Override PartName="/ppt/charts/style40.xml" ContentType="application/vnd.ms-office.chartstyle+xml"/>
  <Override PartName="/ppt/charts/colors41.xml" ContentType="application/vnd.ms-office.chartcolorstyle+xml"/>
  <Override PartName="/ppt/charts/style41.xml" ContentType="application/vnd.ms-office.chartstyle+xml"/>
  <Override PartName="/ppt/charts/colors42.xml" ContentType="application/vnd.ms-office.chartcolorstyle+xml"/>
  <Override PartName="/ppt/charts/style42.xml" ContentType="application/vnd.ms-office.chartstyle+xml"/>
  <Override PartName="/ppt/charts/colors43.xml" ContentType="application/vnd.ms-office.chartcolorstyle+xml"/>
  <Override PartName="/ppt/charts/style43.xml" ContentType="application/vnd.ms-office.chartstyle+xml"/>
  <Override PartName="/ppt/charts/colors44.xml" ContentType="application/vnd.ms-office.chartcolorstyle+xml"/>
  <Override PartName="/ppt/charts/style44.xml" ContentType="application/vnd.ms-office.chart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02" r:id="rId2"/>
    <p:sldId id="303" r:id="rId3"/>
    <p:sldId id="257" r:id="rId4"/>
    <p:sldId id="260" r:id="rId5"/>
    <p:sldId id="258" r:id="rId6"/>
    <p:sldId id="261" r:id="rId7"/>
    <p:sldId id="263" r:id="rId8"/>
    <p:sldId id="262" r:id="rId9"/>
    <p:sldId id="264" r:id="rId10"/>
    <p:sldId id="265" r:id="rId11"/>
    <p:sldId id="266" r:id="rId12"/>
    <p:sldId id="267" r:id="rId13"/>
    <p:sldId id="268" r:id="rId14"/>
    <p:sldId id="269" r:id="rId15"/>
    <p:sldId id="270" r:id="rId16"/>
    <p:sldId id="271" r:id="rId17"/>
    <p:sldId id="272" r:id="rId18"/>
    <p:sldId id="304"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2CC"/>
    <a:srgbClr val="FF0000"/>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7" autoAdjust="0"/>
    <p:restoredTop sz="94660"/>
  </p:normalViewPr>
  <p:slideViewPr>
    <p:cSldViewPr snapToGrid="0">
      <p:cViewPr>
        <p:scale>
          <a:sx n="96" d="100"/>
          <a:sy n="96" d="100"/>
        </p:scale>
        <p:origin x="-72" y="-33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microsoft.com/office/2011/relationships/chartColorStyle" Target="colors1.xml"/><Relationship Id="rId2" Type="http://schemas.microsoft.com/office/2011/relationships/chartStyle" Target="style1.xml"/><Relationship Id="rId1" Type="http://schemas.openxmlformats.org/officeDocument/2006/relationships/oleObject" Target="Book1" TargetMode="External"/></Relationships>
</file>

<file path=ppt/charts/_rels/chart10.xml.rels><?xml version="1.0" encoding="UTF-8" standalone="yes"?>
<Relationships xmlns="http://schemas.openxmlformats.org/package/2006/relationships"><Relationship Id="rId3" Type="http://schemas.microsoft.com/office/2011/relationships/chartColorStyle" Target="colors10.xml"/><Relationship Id="rId2" Type="http://schemas.microsoft.com/office/2011/relationships/chartStyle" Target="style10.xml"/><Relationship Id="rId1" Type="http://schemas.openxmlformats.org/officeDocument/2006/relationships/oleObject" Target="file:///C:\Users\Katayoun%20Kishi\Dropbox\Assistantships\Telhami%20-%20RA\Fall%202014\PIPA%20Data\Slides\Freq%20by%20Party.xlsx" TargetMode="External"/></Relationships>
</file>

<file path=ppt/charts/_rels/chart11.xml.rels><?xml version="1.0" encoding="UTF-8" standalone="yes"?>
<Relationships xmlns="http://schemas.openxmlformats.org/package/2006/relationships"><Relationship Id="rId3" Type="http://schemas.microsoft.com/office/2011/relationships/chartColorStyle" Target="colors11.xml"/><Relationship Id="rId2" Type="http://schemas.microsoft.com/office/2011/relationships/chartStyle" Target="style11.xml"/><Relationship Id="rId1" Type="http://schemas.openxmlformats.org/officeDocument/2006/relationships/oleObject" Target="file:///C:\Users\Katayoun%20Kishi\Dropbox\Assistantships\Telhami%20-%20RA\Fall%202014\PIPA%20Data\Slides\Freq%20by%20Party.xlsx" TargetMode="External"/></Relationships>
</file>

<file path=ppt/charts/_rels/chart12.xml.rels><?xml version="1.0" encoding="UTF-8" standalone="yes"?>
<Relationships xmlns="http://schemas.openxmlformats.org/package/2006/relationships"><Relationship Id="rId3" Type="http://schemas.microsoft.com/office/2011/relationships/chartColorStyle" Target="colors12.xml"/><Relationship Id="rId2" Type="http://schemas.microsoft.com/office/2011/relationships/chartStyle" Target="style12.xml"/><Relationship Id="rId1" Type="http://schemas.openxmlformats.org/officeDocument/2006/relationships/oleObject" Target="file:///C:\Users\Katayoun%20Kishi\Dropbox\Assistantships\Telhami%20-%20RA\Fall%202014\PIPA%20Data\Slides\Freq%20by%20Party.xlsx" TargetMode="External"/></Relationships>
</file>

<file path=ppt/charts/_rels/chart13.xml.rels><?xml version="1.0" encoding="UTF-8" standalone="yes"?>
<Relationships xmlns="http://schemas.openxmlformats.org/package/2006/relationships"><Relationship Id="rId3" Type="http://schemas.microsoft.com/office/2011/relationships/chartColorStyle" Target="colors13.xml"/><Relationship Id="rId2" Type="http://schemas.microsoft.com/office/2011/relationships/chartStyle" Target="style13.xml"/><Relationship Id="rId1" Type="http://schemas.openxmlformats.org/officeDocument/2006/relationships/oleObject" Target="file:///C:\Users\Katayoun%20Kishi\Dropbox\Assistantships\Telhami%20-%20RA\Fall%202014\PIPA%20Data\Slides\Freq%20by%20Party.xlsx" TargetMode="External"/></Relationships>
</file>

<file path=ppt/charts/_rels/chart14.xml.rels><?xml version="1.0" encoding="UTF-8" standalone="yes"?>
<Relationships xmlns="http://schemas.openxmlformats.org/package/2006/relationships"><Relationship Id="rId3" Type="http://schemas.microsoft.com/office/2011/relationships/chartColorStyle" Target="colors14.xml"/><Relationship Id="rId2" Type="http://schemas.microsoft.com/office/2011/relationships/chartStyle" Target="style14.xml"/><Relationship Id="rId1" Type="http://schemas.openxmlformats.org/officeDocument/2006/relationships/oleObject" Target="file:///C:\Users\Katayoun%20Kishi\Dropbox\Assistantships\Telhami%20-%20RA\Fall%202014\PIPA%20Data\Slides\Freq%20by%20Party.xlsx" TargetMode="External"/></Relationships>
</file>

<file path=ppt/charts/_rels/chart15.xml.rels><?xml version="1.0" encoding="UTF-8" standalone="yes"?>
<Relationships xmlns="http://schemas.openxmlformats.org/package/2006/relationships"><Relationship Id="rId3" Type="http://schemas.microsoft.com/office/2011/relationships/chartColorStyle" Target="colors15.xml"/><Relationship Id="rId2" Type="http://schemas.microsoft.com/office/2011/relationships/chartStyle" Target="style15.xml"/><Relationship Id="rId1" Type="http://schemas.openxmlformats.org/officeDocument/2006/relationships/oleObject" Target="file:///C:\Users\Katayoun%20Kishi\Dropbox\Assistantships\Telhami%20-%20RA\Fall%202014\PIPA%20Data\Slides\Freq%20by%20Party.xlsx" TargetMode="External"/></Relationships>
</file>

<file path=ppt/charts/_rels/chart16.xml.rels><?xml version="1.0" encoding="UTF-8" standalone="yes"?>
<Relationships xmlns="http://schemas.openxmlformats.org/package/2006/relationships"><Relationship Id="rId1" Type="http://schemas.openxmlformats.org/officeDocument/2006/relationships/oleObject" Target="file:///C:\Users\Katayoun%20Kishi\Dropbox\Assistantships\Telhami%20-%20RA\Fall%202014\PIPA%20Data\Slides\Freq%20by%20Party.xlsx" TargetMode="External"/></Relationships>
</file>

<file path=ppt/charts/_rels/chart17.xml.rels><?xml version="1.0" encoding="UTF-8" standalone="yes"?>
<Relationships xmlns="http://schemas.openxmlformats.org/package/2006/relationships"><Relationship Id="rId3" Type="http://schemas.microsoft.com/office/2011/relationships/chartColorStyle" Target="colors17.xml"/><Relationship Id="rId2" Type="http://schemas.microsoft.com/office/2011/relationships/chartStyle" Target="style17.xml"/><Relationship Id="rId1" Type="http://schemas.openxmlformats.org/officeDocument/2006/relationships/oleObject" Target="file:///C:\Users\Katayoun%20Kishi\Dropbox\Assistantships\Telhami%20-%20RA\Fall%202014\PIPA%20Data\Slides\Freq%20by%20Party.xlsx" TargetMode="External"/></Relationships>
</file>

<file path=ppt/charts/_rels/chart18.xml.rels><?xml version="1.0" encoding="UTF-8" standalone="yes"?>
<Relationships xmlns="http://schemas.openxmlformats.org/package/2006/relationships"><Relationship Id="rId3" Type="http://schemas.microsoft.com/office/2011/relationships/chartColorStyle" Target="colors18.xml"/><Relationship Id="rId2" Type="http://schemas.microsoft.com/office/2011/relationships/chartStyle" Target="style18.xml"/><Relationship Id="rId1" Type="http://schemas.openxmlformats.org/officeDocument/2006/relationships/oleObject" Target="file:///C:\Users\Katayoun%20Kishi\Dropbox\Assistantships\Telhami%20-%20RA\Fall%202014\PIPA%20Data\Slides\Freq%20by%20Party.xlsx" TargetMode="External"/></Relationships>
</file>

<file path=ppt/charts/_rels/chart19.xml.rels><?xml version="1.0" encoding="UTF-8" standalone="yes"?>
<Relationships xmlns="http://schemas.openxmlformats.org/package/2006/relationships"><Relationship Id="rId3" Type="http://schemas.microsoft.com/office/2011/relationships/chartColorStyle" Target="colors19.xml"/><Relationship Id="rId2" Type="http://schemas.microsoft.com/office/2011/relationships/chartStyle" Target="style19.xml"/><Relationship Id="rId1" Type="http://schemas.openxmlformats.org/officeDocument/2006/relationships/oleObject" Target="file:///C:\Users\Katayoun%20Kishi\Dropbox\Assistantships\Telhami%20-%20RA\Fall%202014\PIPA%20Data\Slides\Freq%20by%20Party.xlsx" TargetMode="External"/></Relationships>
</file>

<file path=ppt/charts/_rels/chart2.xml.rels><?xml version="1.0" encoding="UTF-8" standalone="yes"?>
<Relationships xmlns="http://schemas.openxmlformats.org/package/2006/relationships"><Relationship Id="rId3" Type="http://schemas.microsoft.com/office/2011/relationships/chartColorStyle" Target="colors2.xml"/><Relationship Id="rId2" Type="http://schemas.microsoft.com/office/2011/relationships/chartStyle" Target="style2.xml"/><Relationship Id="rId1" Type="http://schemas.openxmlformats.org/officeDocument/2006/relationships/oleObject" Target="Book1" TargetMode="External"/></Relationships>
</file>

<file path=ppt/charts/_rels/chart20.xml.rels><?xml version="1.0" encoding="UTF-8" standalone="yes"?>
<Relationships xmlns="http://schemas.openxmlformats.org/package/2006/relationships"><Relationship Id="rId3" Type="http://schemas.microsoft.com/office/2011/relationships/chartColorStyle" Target="colors20.xml"/><Relationship Id="rId2" Type="http://schemas.microsoft.com/office/2011/relationships/chartStyle" Target="style20.xml"/><Relationship Id="rId1" Type="http://schemas.openxmlformats.org/officeDocument/2006/relationships/oleObject" Target="file:///C:\Users\Katayoun%20Kishi\Dropbox\Assistantships\Telhami%20-%20RA\Fall%202014\PIPA%20Data\Slides\Freq%20by%20Party.xlsx" TargetMode="External"/></Relationships>
</file>

<file path=ppt/charts/_rels/chart21.xml.rels><?xml version="1.0" encoding="UTF-8" standalone="yes"?>
<Relationships xmlns="http://schemas.openxmlformats.org/package/2006/relationships"><Relationship Id="rId3" Type="http://schemas.microsoft.com/office/2011/relationships/chartColorStyle" Target="colors21.xml"/><Relationship Id="rId2" Type="http://schemas.microsoft.com/office/2011/relationships/chartStyle" Target="style21.xml"/><Relationship Id="rId1" Type="http://schemas.openxmlformats.org/officeDocument/2006/relationships/oleObject" Target="file:///C:\Users\Katayoun%20Kishi\Dropbox\Assistantships\Telhami%20-%20RA\Fall%202014\PIPA%20Data\Slides\Freq%20by%20Party.xlsx" TargetMode="External"/></Relationships>
</file>

<file path=ppt/charts/_rels/chart22.xml.rels><?xml version="1.0" encoding="UTF-8" standalone="yes"?>
<Relationships xmlns="http://schemas.openxmlformats.org/package/2006/relationships"><Relationship Id="rId3" Type="http://schemas.microsoft.com/office/2011/relationships/chartColorStyle" Target="colors22.xml"/><Relationship Id="rId2" Type="http://schemas.microsoft.com/office/2011/relationships/chartStyle" Target="style22.xml"/><Relationship Id="rId1" Type="http://schemas.openxmlformats.org/officeDocument/2006/relationships/oleObject" Target="file:///C:\Users\Katayoun%20Kishi\Dropbox\Assistantships\Telhami%20-%20RA\Fall%202014\PIPA%20Data\Slides\Freq%20by%20Party.xlsx" TargetMode="External"/></Relationships>
</file>

<file path=ppt/charts/_rels/chart23.xml.rels><?xml version="1.0" encoding="UTF-8" standalone="yes"?>
<Relationships xmlns="http://schemas.openxmlformats.org/package/2006/relationships"><Relationship Id="rId3" Type="http://schemas.microsoft.com/office/2011/relationships/chartColorStyle" Target="colors23.xml"/><Relationship Id="rId2" Type="http://schemas.microsoft.com/office/2011/relationships/chartStyle" Target="style23.xml"/><Relationship Id="rId1" Type="http://schemas.openxmlformats.org/officeDocument/2006/relationships/oleObject" Target="file:///C:\Users\Katayoun%20Kishi\Dropbox\Assistantships\Telhami%20-%20RA\Fall%202014\PIPA%20Data\Slides\Freq%20by%20Party.xlsx" TargetMode="External"/></Relationships>
</file>

<file path=ppt/charts/_rels/chart24.xml.rels><?xml version="1.0" encoding="UTF-8" standalone="yes"?>
<Relationships xmlns="http://schemas.openxmlformats.org/package/2006/relationships"><Relationship Id="rId3" Type="http://schemas.microsoft.com/office/2011/relationships/chartColorStyle" Target="colors24.xml"/><Relationship Id="rId2" Type="http://schemas.microsoft.com/office/2011/relationships/chartStyle" Target="style24.xml"/><Relationship Id="rId1" Type="http://schemas.openxmlformats.org/officeDocument/2006/relationships/oleObject" Target="file:///C:\Users\Katayoun%20Kishi\Dropbox\Assistantships\Telhami%20-%20RA\Fall%202014\PIPA%20Data\Slides\Freq%20by%20Party.xlsx" TargetMode="External"/></Relationships>
</file>

<file path=ppt/charts/_rels/chart25.xml.rels><?xml version="1.0" encoding="UTF-8" standalone="yes"?>
<Relationships xmlns="http://schemas.openxmlformats.org/package/2006/relationships"><Relationship Id="rId3" Type="http://schemas.microsoft.com/office/2011/relationships/chartColorStyle" Target="colors25.xml"/><Relationship Id="rId2" Type="http://schemas.microsoft.com/office/2011/relationships/chartStyle" Target="style25.xml"/><Relationship Id="rId1" Type="http://schemas.openxmlformats.org/officeDocument/2006/relationships/oleObject" Target="file:///C:\Users\Katayoun%20Kishi\Dropbox\Assistantships\Telhami%20-%20RA\Fall%202014\PIPA%20Data\Slides\Freq%20by%20Party.xlsx" TargetMode="External"/></Relationships>
</file>

<file path=ppt/charts/_rels/chart26.xml.rels><?xml version="1.0" encoding="UTF-8" standalone="yes"?>
<Relationships xmlns="http://schemas.openxmlformats.org/package/2006/relationships"><Relationship Id="rId3" Type="http://schemas.microsoft.com/office/2011/relationships/chartColorStyle" Target="colors26.xml"/><Relationship Id="rId2" Type="http://schemas.microsoft.com/office/2011/relationships/chartStyle" Target="style26.xml"/><Relationship Id="rId1" Type="http://schemas.openxmlformats.org/officeDocument/2006/relationships/oleObject" Target="file:///C:\Users\Katayoun%20Kishi\Dropbox\Assistantships\Telhami%20-%20RA\Fall%202014\PIPA%20Data\Slides\Freq%20by%20Party.xlsx" TargetMode="External"/></Relationships>
</file>

<file path=ppt/charts/_rels/chart27.xml.rels><?xml version="1.0" encoding="UTF-8" standalone="yes"?>
<Relationships xmlns="http://schemas.openxmlformats.org/package/2006/relationships"><Relationship Id="rId3" Type="http://schemas.microsoft.com/office/2011/relationships/chartColorStyle" Target="colors27.xml"/><Relationship Id="rId2" Type="http://schemas.microsoft.com/office/2011/relationships/chartStyle" Target="style27.xml"/><Relationship Id="rId1" Type="http://schemas.openxmlformats.org/officeDocument/2006/relationships/oleObject" Target="file:///C:\Users\Katayoun%20Kishi\Dropbox\Assistantships\Telhami%20-%20RA\Fall%202014\PIPA%20Data\Slides\Freq%20by%20Party.xlsx" TargetMode="External"/></Relationships>
</file>

<file path=ppt/charts/_rels/chart28.xml.rels><?xml version="1.0" encoding="UTF-8" standalone="yes"?>
<Relationships xmlns="http://schemas.openxmlformats.org/package/2006/relationships"><Relationship Id="rId3" Type="http://schemas.microsoft.com/office/2011/relationships/chartColorStyle" Target="colors28.xml"/><Relationship Id="rId2" Type="http://schemas.microsoft.com/office/2011/relationships/chartStyle" Target="style28.xml"/><Relationship Id="rId1" Type="http://schemas.openxmlformats.org/officeDocument/2006/relationships/oleObject" Target="file:///C:\Users\Katayoun%20Kishi\Dropbox\Assistantships\Telhami%20-%20RA\Fall%202014\PIPA%20Data\Slides\Freq%20by%20Party.xlsx" TargetMode="External"/></Relationships>
</file>

<file path=ppt/charts/_rels/chart29.xml.rels><?xml version="1.0" encoding="UTF-8" standalone="yes"?>
<Relationships xmlns="http://schemas.openxmlformats.org/package/2006/relationships"><Relationship Id="rId3" Type="http://schemas.microsoft.com/office/2011/relationships/chartColorStyle" Target="colors29.xml"/><Relationship Id="rId2" Type="http://schemas.microsoft.com/office/2011/relationships/chartStyle" Target="style29.xml"/><Relationship Id="rId1" Type="http://schemas.openxmlformats.org/officeDocument/2006/relationships/oleObject" Target="file:///C:\Users\Katayoun%20Kishi\Dropbox\Assistantships\Telhami%20-%20RA\Fall%202014\PIPA%20Data\Slides\Freq%20by%20Party.xlsx" TargetMode="External"/></Relationships>
</file>

<file path=ppt/charts/_rels/chart3.xml.rels><?xml version="1.0" encoding="UTF-8" standalone="yes"?>
<Relationships xmlns="http://schemas.openxmlformats.org/package/2006/relationships"><Relationship Id="rId3" Type="http://schemas.microsoft.com/office/2011/relationships/chartColorStyle" Target="colors3.xml"/><Relationship Id="rId2" Type="http://schemas.microsoft.com/office/2011/relationships/chartStyle" Target="style3.xml"/><Relationship Id="rId1" Type="http://schemas.openxmlformats.org/officeDocument/2006/relationships/oleObject" Target="Book1" TargetMode="External"/></Relationships>
</file>

<file path=ppt/charts/_rels/chart30.xml.rels><?xml version="1.0" encoding="UTF-8" standalone="yes"?>
<Relationships xmlns="http://schemas.openxmlformats.org/package/2006/relationships"><Relationship Id="rId3" Type="http://schemas.microsoft.com/office/2011/relationships/chartColorStyle" Target="colors30.xml"/><Relationship Id="rId2" Type="http://schemas.microsoft.com/office/2011/relationships/chartStyle" Target="style30.xml"/><Relationship Id="rId1" Type="http://schemas.openxmlformats.org/officeDocument/2006/relationships/oleObject" Target="file:///C:\Users\Katayoun%20Kishi\Dropbox\Assistantships\Telhami%20-%20RA\Fall%202014\PIPA%20Data\Slides\Freq%20by%20Party.xlsx" TargetMode="External"/></Relationships>
</file>

<file path=ppt/charts/_rels/chart31.xml.rels><?xml version="1.0" encoding="UTF-8" standalone="yes"?>
<Relationships xmlns="http://schemas.openxmlformats.org/package/2006/relationships"><Relationship Id="rId3" Type="http://schemas.microsoft.com/office/2011/relationships/chartColorStyle" Target="colors31.xml"/><Relationship Id="rId2" Type="http://schemas.microsoft.com/office/2011/relationships/chartStyle" Target="style31.xml"/><Relationship Id="rId1" Type="http://schemas.openxmlformats.org/officeDocument/2006/relationships/oleObject" Target="file:///C:\Users\Katayoun%20Kishi\Dropbox\Assistantships\Telhami%20-%20RA\Fall%202014\PIPA%20Data\Slides\Freq%20by%20Party.xlsx" TargetMode="External"/></Relationships>
</file>

<file path=ppt/charts/_rels/chart32.xml.rels><?xml version="1.0" encoding="UTF-8" standalone="yes"?>
<Relationships xmlns="http://schemas.openxmlformats.org/package/2006/relationships"><Relationship Id="rId3" Type="http://schemas.microsoft.com/office/2011/relationships/chartColorStyle" Target="colors32.xml"/><Relationship Id="rId2" Type="http://schemas.microsoft.com/office/2011/relationships/chartStyle" Target="style32.xml"/><Relationship Id="rId1" Type="http://schemas.openxmlformats.org/officeDocument/2006/relationships/oleObject" Target="file:///C:\Users\Katayoun%20Kishi\Dropbox\Assistantships\Telhami%20-%20RA\Fall%202014\PIPA%20Data\Slides\Freq%20by%20Party.xlsx" TargetMode="External"/></Relationships>
</file>

<file path=ppt/charts/_rels/chart33.xml.rels><?xml version="1.0" encoding="UTF-8" standalone="yes"?>
<Relationships xmlns="http://schemas.openxmlformats.org/package/2006/relationships"><Relationship Id="rId3" Type="http://schemas.microsoft.com/office/2011/relationships/chartColorStyle" Target="colors33.xml"/><Relationship Id="rId2" Type="http://schemas.microsoft.com/office/2011/relationships/chartStyle" Target="style33.xml"/><Relationship Id="rId1" Type="http://schemas.openxmlformats.org/officeDocument/2006/relationships/oleObject" Target="file:///C:\Users\Katayoun%20Kishi\Dropbox\Assistantships\Telhami%20-%20RA\Fall%202014\PIPA%20Data\Slides\Freq%20by%20Party.xlsx" TargetMode="External"/></Relationships>
</file>

<file path=ppt/charts/_rels/chart34.xml.rels><?xml version="1.0" encoding="UTF-8" standalone="yes"?>
<Relationships xmlns="http://schemas.openxmlformats.org/package/2006/relationships"><Relationship Id="rId3" Type="http://schemas.microsoft.com/office/2011/relationships/chartColorStyle" Target="colors34.xml"/><Relationship Id="rId2" Type="http://schemas.microsoft.com/office/2011/relationships/chartStyle" Target="style34.xml"/><Relationship Id="rId1" Type="http://schemas.openxmlformats.org/officeDocument/2006/relationships/oleObject" Target="file:///C:\Users\Katayoun%20Kishi\Dropbox\Assistantships\Telhami%20-%20RA\Fall%202014\PIPA%20Data\Slides\Freq%20by%20Party.xlsx" TargetMode="External"/></Relationships>
</file>

<file path=ppt/charts/_rels/chart35.xml.rels><?xml version="1.0" encoding="UTF-8" standalone="yes"?>
<Relationships xmlns="http://schemas.openxmlformats.org/package/2006/relationships"><Relationship Id="rId3" Type="http://schemas.microsoft.com/office/2011/relationships/chartColorStyle" Target="colors35.xml"/><Relationship Id="rId2" Type="http://schemas.microsoft.com/office/2011/relationships/chartStyle" Target="style35.xml"/><Relationship Id="rId1" Type="http://schemas.openxmlformats.org/officeDocument/2006/relationships/oleObject" Target="file:///C:\Users\Katayoun%20Kishi\Dropbox\Assistantships\Telhami%20-%20RA\Fall%202014\PIPA%20Data\Slides\Freq%20by%20Party.xlsx" TargetMode="External"/></Relationships>
</file>

<file path=ppt/charts/_rels/chart36.xml.rels><?xml version="1.0" encoding="UTF-8" standalone="yes"?>
<Relationships xmlns="http://schemas.openxmlformats.org/package/2006/relationships"><Relationship Id="rId3" Type="http://schemas.microsoft.com/office/2011/relationships/chartColorStyle" Target="colors36.xml"/><Relationship Id="rId2" Type="http://schemas.microsoft.com/office/2011/relationships/chartStyle" Target="style36.xml"/><Relationship Id="rId1" Type="http://schemas.openxmlformats.org/officeDocument/2006/relationships/oleObject" Target="file:///C:\Users\Katayoun%20Kishi\Dropbox\Assistantships\Telhami%20-%20RA\Fall%202014\PIPA%20Data\Slides\Freq%20by%20Party.xlsx" TargetMode="External"/></Relationships>
</file>

<file path=ppt/charts/_rels/chart37.xml.rels><?xml version="1.0" encoding="UTF-8" standalone="yes"?>
<Relationships xmlns="http://schemas.openxmlformats.org/package/2006/relationships"><Relationship Id="rId3" Type="http://schemas.microsoft.com/office/2011/relationships/chartColorStyle" Target="colors37.xml"/><Relationship Id="rId2" Type="http://schemas.microsoft.com/office/2011/relationships/chartStyle" Target="style37.xml"/><Relationship Id="rId1" Type="http://schemas.openxmlformats.org/officeDocument/2006/relationships/oleObject" Target="file:///C:\Users\Katayoun%20Kishi\Dropbox\Assistantships\Telhami%20-%20RA\Fall%202014\PIPA%20Data\Slides\Freq%20by%20Party.xlsx" TargetMode="External"/></Relationships>
</file>

<file path=ppt/charts/_rels/chart38.xml.rels><?xml version="1.0" encoding="UTF-8" standalone="yes"?>
<Relationships xmlns="http://schemas.openxmlformats.org/package/2006/relationships"><Relationship Id="rId3" Type="http://schemas.microsoft.com/office/2011/relationships/chartColorStyle" Target="colors38.xml"/><Relationship Id="rId2" Type="http://schemas.microsoft.com/office/2011/relationships/chartStyle" Target="style38.xml"/><Relationship Id="rId1" Type="http://schemas.openxmlformats.org/officeDocument/2006/relationships/oleObject" Target="file:///C:\Users\Katayoun%20Kishi\Dropbox\Assistantships\Telhami%20-%20RA\Fall%202014\PIPA%20Data\Slides\Freq%20by%20Party.xlsx" TargetMode="External"/></Relationships>
</file>

<file path=ppt/charts/_rels/chart39.xml.rels><?xml version="1.0" encoding="UTF-8" standalone="yes"?>
<Relationships xmlns="http://schemas.openxmlformats.org/package/2006/relationships"><Relationship Id="rId3" Type="http://schemas.microsoft.com/office/2011/relationships/chartColorStyle" Target="colors39.xml"/><Relationship Id="rId2" Type="http://schemas.microsoft.com/office/2011/relationships/chartStyle" Target="style39.xml"/><Relationship Id="rId1" Type="http://schemas.openxmlformats.org/officeDocument/2006/relationships/oleObject" Target="file:///C:\Users\Katayoun%20Kishi\Dropbox\Assistantships\Telhami%20-%20RA\Fall%202014\PIPA%20Data\Slides\Freq%20by%20Party.xlsx" TargetMode="External"/></Relationships>
</file>

<file path=ppt/charts/_rels/chart4.xml.rels><?xml version="1.0" encoding="UTF-8" standalone="yes"?>
<Relationships xmlns="http://schemas.openxmlformats.org/package/2006/relationships"><Relationship Id="rId3" Type="http://schemas.microsoft.com/office/2011/relationships/chartColorStyle" Target="colors4.xml"/><Relationship Id="rId2" Type="http://schemas.microsoft.com/office/2011/relationships/chartStyle" Target="style4.xml"/><Relationship Id="rId1" Type="http://schemas.openxmlformats.org/officeDocument/2006/relationships/oleObject" Target="Book1" TargetMode="External"/></Relationships>
</file>

<file path=ppt/charts/_rels/chart40.xml.rels><?xml version="1.0" encoding="UTF-8" standalone="yes"?>
<Relationships xmlns="http://schemas.openxmlformats.org/package/2006/relationships"><Relationship Id="rId3" Type="http://schemas.microsoft.com/office/2011/relationships/chartColorStyle" Target="colors40.xml"/><Relationship Id="rId2" Type="http://schemas.microsoft.com/office/2011/relationships/chartStyle" Target="style40.xml"/><Relationship Id="rId1" Type="http://schemas.openxmlformats.org/officeDocument/2006/relationships/oleObject" Target="file:///C:\Users\Katayoun%20Kishi\Dropbox\Assistantships\Telhami%20-%20RA\Fall%202014\PIPA%20Data\Slides\Freq%20by%20Party.xlsx" TargetMode="External"/></Relationships>
</file>

<file path=ppt/charts/_rels/chart41.xml.rels><?xml version="1.0" encoding="UTF-8" standalone="yes"?>
<Relationships xmlns="http://schemas.openxmlformats.org/package/2006/relationships"><Relationship Id="rId3" Type="http://schemas.microsoft.com/office/2011/relationships/chartColorStyle" Target="colors41.xml"/><Relationship Id="rId2" Type="http://schemas.microsoft.com/office/2011/relationships/chartStyle" Target="style41.xml"/><Relationship Id="rId1" Type="http://schemas.openxmlformats.org/officeDocument/2006/relationships/oleObject" Target="file:///C:\Users\Katayoun%20Kishi\Dropbox\Assistantships\Telhami%20-%20RA\Fall%202014\PIPA%20Data\Slides\Freq%20by%20Party.xlsx" TargetMode="External"/></Relationships>
</file>

<file path=ppt/charts/_rels/chart42.xml.rels><?xml version="1.0" encoding="UTF-8" standalone="yes"?>
<Relationships xmlns="http://schemas.openxmlformats.org/package/2006/relationships"><Relationship Id="rId3" Type="http://schemas.microsoft.com/office/2011/relationships/chartColorStyle" Target="colors42.xml"/><Relationship Id="rId2" Type="http://schemas.microsoft.com/office/2011/relationships/chartStyle" Target="style42.xml"/><Relationship Id="rId1" Type="http://schemas.openxmlformats.org/officeDocument/2006/relationships/oleObject" Target="file:///C:\Users\Katayoun%20Kishi\Dropbox\Assistantships\Telhami%20-%20RA\Fall%202014\PIPA%20Data\Slides\Freq%20by%20Party.xlsx" TargetMode="External"/></Relationships>
</file>

<file path=ppt/charts/_rels/chart43.xml.rels><?xml version="1.0" encoding="UTF-8" standalone="yes"?>
<Relationships xmlns="http://schemas.openxmlformats.org/package/2006/relationships"><Relationship Id="rId3" Type="http://schemas.microsoft.com/office/2011/relationships/chartColorStyle" Target="colors43.xml"/><Relationship Id="rId2" Type="http://schemas.microsoft.com/office/2011/relationships/chartStyle" Target="style43.xml"/><Relationship Id="rId1" Type="http://schemas.openxmlformats.org/officeDocument/2006/relationships/oleObject" Target="file:///C:\Users\Katayoun%20Kishi\Dropbox\Assistantships\Telhami%20-%20RA\Fall%202014\PIPA%20Data\Slides\Freq%20by%20Party.xlsx" TargetMode="External"/></Relationships>
</file>

<file path=ppt/charts/_rels/chart44.xml.rels><?xml version="1.0" encoding="UTF-8" standalone="yes"?>
<Relationships xmlns="http://schemas.openxmlformats.org/package/2006/relationships"><Relationship Id="rId3" Type="http://schemas.microsoft.com/office/2011/relationships/chartColorStyle" Target="colors44.xml"/><Relationship Id="rId2" Type="http://schemas.microsoft.com/office/2011/relationships/chartStyle" Target="style44.xml"/><Relationship Id="rId1" Type="http://schemas.openxmlformats.org/officeDocument/2006/relationships/oleObject" Target="file:///C:\Users\Katayoun%20Kishi\Dropbox\Assistantships\Telhami%20-%20RA\Fall%202014\PIPA%20Data\Slides\Freq%20by%20Party.xlsx" TargetMode="External"/></Relationships>
</file>

<file path=ppt/charts/_rels/chart5.xml.rels><?xml version="1.0" encoding="UTF-8" standalone="yes"?>
<Relationships xmlns="http://schemas.openxmlformats.org/package/2006/relationships"><Relationship Id="rId3" Type="http://schemas.microsoft.com/office/2011/relationships/chartColorStyle" Target="colors5.xml"/><Relationship Id="rId2" Type="http://schemas.microsoft.com/office/2011/relationships/chartStyle" Target="style5.xml"/><Relationship Id="rId1" Type="http://schemas.openxmlformats.org/officeDocument/2006/relationships/oleObject" Target="file:///C:\Users\Katayoun%20Kishi\Dropbox\Assistantships\Telhami%20-%20RA\Fall%202014\PIPA%20Data\Slides\Freq%20by%20Party.xlsx" TargetMode="External"/></Relationships>
</file>

<file path=ppt/charts/_rels/chart6.xml.rels><?xml version="1.0" encoding="UTF-8" standalone="yes"?>
<Relationships xmlns="http://schemas.openxmlformats.org/package/2006/relationships"><Relationship Id="rId3" Type="http://schemas.microsoft.com/office/2011/relationships/chartColorStyle" Target="colors6.xml"/><Relationship Id="rId2" Type="http://schemas.microsoft.com/office/2011/relationships/chartStyle" Target="style6.xml"/><Relationship Id="rId1" Type="http://schemas.openxmlformats.org/officeDocument/2006/relationships/oleObject" Target="file:///C:\Users\Katayoun%20Kishi\Dropbox\Assistantships\Telhami%20-%20RA\Fall%202014\PIPA%20Data\Slides\Freq%20by%20Party.xlsx" TargetMode="External"/></Relationships>
</file>

<file path=ppt/charts/_rels/chart7.xml.rels><?xml version="1.0" encoding="UTF-8" standalone="yes"?>
<Relationships xmlns="http://schemas.openxmlformats.org/package/2006/relationships"><Relationship Id="rId3" Type="http://schemas.microsoft.com/office/2011/relationships/chartColorStyle" Target="colors7.xml"/><Relationship Id="rId2" Type="http://schemas.microsoft.com/office/2011/relationships/chartStyle" Target="style7.xml"/><Relationship Id="rId1" Type="http://schemas.openxmlformats.org/officeDocument/2006/relationships/oleObject" Target="file:///C:\Users\Katayoun%20Kishi\Dropbox\Assistantships\Telhami%20-%20RA\Fall%202014\PIPA%20Data\Slides\Freq%20by%20Party.xlsx" TargetMode="External"/></Relationships>
</file>

<file path=ppt/charts/_rels/chart8.xml.rels><?xml version="1.0" encoding="UTF-8" standalone="yes"?>
<Relationships xmlns="http://schemas.openxmlformats.org/package/2006/relationships"><Relationship Id="rId3" Type="http://schemas.microsoft.com/office/2011/relationships/chartColorStyle" Target="colors8.xml"/><Relationship Id="rId2" Type="http://schemas.microsoft.com/office/2011/relationships/chartStyle" Target="style8.xml"/><Relationship Id="rId1" Type="http://schemas.openxmlformats.org/officeDocument/2006/relationships/oleObject" Target="file:///C:\Users\Katayoun%20Kishi\Dropbox\Assistantships\Telhami%20-%20RA\Fall%202014\PIPA%20Data\Slides\Freq%20by%20Party.xlsx" TargetMode="External"/></Relationships>
</file>

<file path=ppt/charts/_rels/chart9.xml.rels><?xml version="1.0" encoding="UTF-8" standalone="yes"?>
<Relationships xmlns="http://schemas.openxmlformats.org/package/2006/relationships"><Relationship Id="rId3" Type="http://schemas.microsoft.com/office/2011/relationships/chartColorStyle" Target="colors9.xml"/><Relationship Id="rId2" Type="http://schemas.microsoft.com/office/2011/relationships/chartStyle" Target="style9.xml"/><Relationship Id="rId1" Type="http://schemas.openxmlformats.org/officeDocument/2006/relationships/oleObject" Target="file:///C:\Users\Katayoun%20Kishi\Dropbox\Assistantships\Telhami%20-%20RA\Fall%202014\PIPA%20Data\Slides\Freq%20by%20Party.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400" b="0" i="0" baseline="0">
                <a:effectLst/>
              </a:rPr>
              <a:t>Q1. Please select the one you think the US should support.</a:t>
            </a:r>
            <a:endParaRPr lang="en-US" sz="1100">
              <a:effectLst/>
            </a:endParaRPr>
          </a:p>
        </c:rich>
      </c:tx>
      <c:layout/>
      <c:overlay val="0"/>
      <c:spPr>
        <a:noFill/>
        <a:ln>
          <a:noFill/>
        </a:ln>
        <a:effectLst/>
      </c:spPr>
    </c:title>
    <c:autoTitleDeleted val="0"/>
    <c:plotArea>
      <c:layout/>
      <c:barChart>
        <c:barDir val="bar"/>
        <c:grouping val="clustered"/>
        <c:varyColors val="0"/>
        <c:ser>
          <c:idx val="0"/>
          <c:order val="0"/>
          <c:spPr>
            <a:solidFill>
              <a:schemeClr val="accent1"/>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Sheet1!$I$15:$I$19</c:f>
              <c:strCache>
                <c:ptCount val="5"/>
                <c:pt idx="0">
                  <c:v>Refused</c:v>
                </c:pt>
                <c:pt idx="1">
                  <c:v>A two-state solution: Israel and a Palestinian state side by side.  The Palestinian state would be established on the territories that Israel has occupied since 1967.</c:v>
                </c:pt>
                <c:pt idx="2">
                  <c:v> A one-state solution: A single democratic state in which both Jews and Arabs 2. A one-state solution: A single democratic state in which both Jews and Arabs are full and equal citizens, covering all of what is now Israel and the Palestinian Territories.</c:v>
                </c:pt>
                <c:pt idx="3">
                  <c:v>Annexation without equal citizenship: Israel would annex the Palestinian territories, but keep a majority-Jewish state in the expanded territories by restricting citizenship rights of Palestinians.</c:v>
                </c:pt>
                <c:pt idx="4">
                  <c:v>Maintain occupation of both the territories Israel has captured in 1967 and the Palestinians inhabiting them indefinitely. </c:v>
                </c:pt>
              </c:strCache>
            </c:strRef>
          </c:cat>
          <c:val>
            <c:numRef>
              <c:f>Sheet1!$J$15:$J$19</c:f>
              <c:numCache>
                <c:formatCode>###0.0%</c:formatCode>
                <c:ptCount val="5"/>
                <c:pt idx="0">
                  <c:v>4.2574257425742598E-2</c:v>
                </c:pt>
                <c:pt idx="1">
                  <c:v>0.39306930693069297</c:v>
                </c:pt>
                <c:pt idx="2">
                  <c:v>0.33861386138613903</c:v>
                </c:pt>
                <c:pt idx="3">
                  <c:v>8.3168316831683201E-2</c:v>
                </c:pt>
                <c:pt idx="4">
                  <c:v>0.14257425742574301</c:v>
                </c:pt>
              </c:numCache>
            </c:numRef>
          </c:val>
        </c:ser>
        <c:dLbls>
          <c:showLegendKey val="0"/>
          <c:showVal val="0"/>
          <c:showCatName val="0"/>
          <c:showSerName val="0"/>
          <c:showPercent val="0"/>
          <c:showBubbleSize val="0"/>
        </c:dLbls>
        <c:gapWidth val="182"/>
        <c:axId val="169975168"/>
        <c:axId val="70337664"/>
      </c:barChart>
      <c:catAx>
        <c:axId val="16997516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70337664"/>
        <c:crosses val="autoZero"/>
        <c:auto val="1"/>
        <c:lblAlgn val="ctr"/>
        <c:lblOffset val="100"/>
        <c:noMultiLvlLbl val="0"/>
      </c:catAx>
      <c:valAx>
        <c:axId val="70337664"/>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6997516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Q5. When you say you want the US to lean toward Israel, which one of the following reasons is closest to your view?</a:t>
            </a:r>
          </a:p>
        </c:rich>
      </c:tx>
      <c:layout/>
      <c:overlay val="0"/>
      <c:spPr>
        <a:noFill/>
        <a:ln>
          <a:noFill/>
        </a:ln>
        <a:effectLst/>
      </c:spPr>
    </c:title>
    <c:autoTitleDeleted val="0"/>
    <c:plotArea>
      <c:layout/>
      <c:barChart>
        <c:barDir val="bar"/>
        <c:grouping val="clustered"/>
        <c:varyColors val="0"/>
        <c:ser>
          <c:idx val="0"/>
          <c:order val="0"/>
          <c:spPr>
            <a:solidFill>
              <a:schemeClr val="accent1"/>
            </a:solidFill>
            <a:ln>
              <a:noFill/>
            </a:ln>
            <a:effectLst/>
          </c:spPr>
          <c:invertIfNegative val="0"/>
          <c:dPt>
            <c:idx val="0"/>
            <c:invertIfNegative val="0"/>
            <c:bubble3D val="0"/>
            <c:spPr>
              <a:solidFill>
                <a:srgbClr val="FF0000"/>
              </a:solidFill>
              <a:ln>
                <a:noFill/>
              </a:ln>
              <a:effectLst/>
            </c:spPr>
          </c:dPt>
          <c:dPt>
            <c:idx val="1"/>
            <c:invertIfNegative val="0"/>
            <c:bubble3D val="0"/>
            <c:spPr>
              <a:solidFill>
                <a:srgbClr val="FF0000"/>
              </a:solidFill>
              <a:ln>
                <a:noFill/>
              </a:ln>
              <a:effectLst/>
            </c:spPr>
          </c:dPt>
          <c:dPt>
            <c:idx val="2"/>
            <c:invertIfNegative val="0"/>
            <c:bubble3D val="0"/>
            <c:spPr>
              <a:solidFill>
                <a:srgbClr val="FF0000"/>
              </a:solidFill>
              <a:ln>
                <a:noFill/>
              </a:ln>
              <a:effectLst/>
            </c:spPr>
          </c:dPt>
          <c:dPt>
            <c:idx val="3"/>
            <c:invertIfNegative val="0"/>
            <c:bubble3D val="0"/>
            <c:spPr>
              <a:solidFill>
                <a:srgbClr val="FF0000"/>
              </a:solidFill>
              <a:ln>
                <a:noFill/>
              </a:ln>
              <a:effectLst/>
            </c:spPr>
          </c:dPt>
          <c:dPt>
            <c:idx val="4"/>
            <c:invertIfNegative val="0"/>
            <c:bubble3D val="0"/>
            <c:spPr>
              <a:solidFill>
                <a:schemeClr val="accent4">
                  <a:lumMod val="20000"/>
                  <a:lumOff val="80000"/>
                </a:schemeClr>
              </a:solidFill>
              <a:ln>
                <a:noFill/>
              </a:ln>
              <a:effectLst/>
            </c:spPr>
          </c:dPt>
          <c:dPt>
            <c:idx val="5"/>
            <c:invertIfNegative val="0"/>
            <c:bubble3D val="0"/>
            <c:spPr>
              <a:solidFill>
                <a:schemeClr val="accent4">
                  <a:lumMod val="20000"/>
                  <a:lumOff val="80000"/>
                </a:schemeClr>
              </a:solidFill>
              <a:ln>
                <a:noFill/>
              </a:ln>
              <a:effectLst/>
            </c:spPr>
          </c:dPt>
          <c:dPt>
            <c:idx val="6"/>
            <c:invertIfNegative val="0"/>
            <c:bubble3D val="0"/>
            <c:spPr>
              <a:solidFill>
                <a:schemeClr val="accent4">
                  <a:lumMod val="20000"/>
                  <a:lumOff val="80000"/>
                </a:schemeClr>
              </a:solidFill>
              <a:ln>
                <a:noFill/>
              </a:ln>
              <a:effectLst/>
            </c:spPr>
          </c:dPt>
          <c:dPt>
            <c:idx val="7"/>
            <c:invertIfNegative val="0"/>
            <c:bubble3D val="0"/>
            <c:spPr>
              <a:solidFill>
                <a:schemeClr val="accent4">
                  <a:lumMod val="20000"/>
                  <a:lumOff val="80000"/>
                </a:schemeClr>
              </a:solidFill>
              <a:ln>
                <a:noFill/>
              </a:ln>
              <a:effectLst/>
            </c:spPr>
          </c:dPt>
          <c:dPt>
            <c:idx val="8"/>
            <c:invertIfNegative val="0"/>
            <c:bubble3D val="0"/>
            <c:spPr>
              <a:solidFill>
                <a:schemeClr val="accent4">
                  <a:lumMod val="20000"/>
                  <a:lumOff val="80000"/>
                </a:schemeClr>
              </a:solidFill>
              <a:ln>
                <a:noFill/>
              </a:ln>
              <a:effectLst/>
            </c:spPr>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multiLvlStrRef>
              <c:f>Sheet8!$A$3:$B$15</c:f>
              <c:multiLvlStrCache>
                <c:ptCount val="13"/>
                <c:lvl>
                  <c:pt idx="0">
                    <c:v>Other</c:v>
                  </c:pt>
                  <c:pt idx="1">
                    <c:v>I feel Israel and the US have shared values</c:v>
                  </c:pt>
                  <c:pt idx="2">
                    <c:v>I feel that supporting Israel serves the interests of the United States</c:v>
                  </c:pt>
                  <c:pt idx="3">
                    <c:v>I feel it's my religious or ethnic duty to support Israel</c:v>
                  </c:pt>
                  <c:pt idx="4">
                    <c:v>Refused</c:v>
                  </c:pt>
                  <c:pt idx="5">
                    <c:v>Other</c:v>
                  </c:pt>
                  <c:pt idx="6">
                    <c:v>I feel Israel and the US have shared values</c:v>
                  </c:pt>
                  <c:pt idx="7">
                    <c:v>I feel that supporting Israel serves the interests of the United States</c:v>
                  </c:pt>
                  <c:pt idx="8">
                    <c:v>I feel it's my religious or ethnic duty to support Israel</c:v>
                  </c:pt>
                  <c:pt idx="9">
                    <c:v>Other</c:v>
                  </c:pt>
                  <c:pt idx="10">
                    <c:v>I feel Israel and the US have shared values</c:v>
                  </c:pt>
                  <c:pt idx="11">
                    <c:v>I feel that supporting Israel serves the interests of the United States</c:v>
                  </c:pt>
                  <c:pt idx="12">
                    <c:v>I feel it's my religious or ethnic duty to support Israel</c:v>
                  </c:pt>
                </c:lvl>
                <c:lvl>
                  <c:pt idx="0">
                    <c:v>Republican</c:v>
                  </c:pt>
                  <c:pt idx="4">
                    <c:v>Independent</c:v>
                  </c:pt>
                  <c:pt idx="9">
                    <c:v>Democrat</c:v>
                  </c:pt>
                </c:lvl>
              </c:multiLvlStrCache>
            </c:multiLvlStrRef>
          </c:cat>
          <c:val>
            <c:numRef>
              <c:f>Sheet8!$C$3:$C$15</c:f>
              <c:numCache>
                <c:formatCode>0.00%</c:formatCode>
                <c:ptCount val="13"/>
                <c:pt idx="0">
                  <c:v>4.4999999999999998E-2</c:v>
                </c:pt>
                <c:pt idx="1">
                  <c:v>0.30299999999999999</c:v>
                </c:pt>
                <c:pt idx="2">
                  <c:v>0.379</c:v>
                </c:pt>
                <c:pt idx="3">
                  <c:v>0.27100000000000002</c:v>
                </c:pt>
                <c:pt idx="4">
                  <c:v>1.2999999999999999E-2</c:v>
                </c:pt>
                <c:pt idx="5">
                  <c:v>0.16200000000000001</c:v>
                </c:pt>
                <c:pt idx="6">
                  <c:v>0.33200000000000002</c:v>
                </c:pt>
                <c:pt idx="7">
                  <c:v>0.374</c:v>
                </c:pt>
                <c:pt idx="8">
                  <c:v>0.11899999999999999</c:v>
                </c:pt>
                <c:pt idx="9">
                  <c:v>8.7999999999999995E-2</c:v>
                </c:pt>
                <c:pt idx="10">
                  <c:v>0.53600000000000003</c:v>
                </c:pt>
                <c:pt idx="11">
                  <c:v>0.27900000000000003</c:v>
                </c:pt>
                <c:pt idx="12">
                  <c:v>9.7000000000000003E-2</c:v>
                </c:pt>
              </c:numCache>
            </c:numRef>
          </c:val>
        </c:ser>
        <c:dLbls>
          <c:showLegendKey val="0"/>
          <c:showVal val="0"/>
          <c:showCatName val="0"/>
          <c:showSerName val="0"/>
          <c:showPercent val="0"/>
          <c:showBubbleSize val="0"/>
        </c:dLbls>
        <c:gapWidth val="182"/>
        <c:axId val="70829568"/>
        <c:axId val="70831104"/>
      </c:barChart>
      <c:catAx>
        <c:axId val="7082956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70831104"/>
        <c:crosses val="autoZero"/>
        <c:auto val="1"/>
        <c:lblAlgn val="ctr"/>
        <c:lblOffset val="100"/>
        <c:noMultiLvlLbl val="0"/>
      </c:catAx>
      <c:valAx>
        <c:axId val="70831104"/>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082956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Q6. Thinking about US interests, how important an issue is the Israeli-Palestinian conflict</a:t>
            </a:r>
          </a:p>
        </c:rich>
      </c:tx>
      <c:layout/>
      <c:overlay val="0"/>
      <c:spPr>
        <a:noFill/>
        <a:ln>
          <a:noFill/>
        </a:ln>
        <a:effectLst/>
      </c:spPr>
    </c:title>
    <c:autoTitleDeleted val="0"/>
    <c:plotArea>
      <c:layout/>
      <c:barChart>
        <c:barDir val="bar"/>
        <c:grouping val="clustered"/>
        <c:varyColors val="0"/>
        <c:ser>
          <c:idx val="0"/>
          <c:order val="0"/>
          <c:spPr>
            <a:solidFill>
              <a:schemeClr val="accent1"/>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Sheet9!$A$3:$A$7</c:f>
              <c:strCache>
                <c:ptCount val="5"/>
                <c:pt idx="0">
                  <c:v>Refused</c:v>
                </c:pt>
                <c:pt idx="1">
                  <c:v>The single most important issue for the US</c:v>
                </c:pt>
                <c:pt idx="2">
                  <c:v>Among the top three issues</c:v>
                </c:pt>
                <c:pt idx="3">
                  <c:v>Among the top five issues</c:v>
                </c:pt>
                <c:pt idx="4">
                  <c:v>Not among the top five issues</c:v>
                </c:pt>
              </c:strCache>
            </c:strRef>
          </c:cat>
          <c:val>
            <c:numRef>
              <c:f>Sheet9!$B$3:$B$7</c:f>
              <c:numCache>
                <c:formatCode>0.00%</c:formatCode>
                <c:ptCount val="5"/>
                <c:pt idx="0">
                  <c:v>8.9999999999999993E-3</c:v>
                </c:pt>
                <c:pt idx="1">
                  <c:v>5.3999999999999999E-2</c:v>
                </c:pt>
                <c:pt idx="2">
                  <c:v>0.157</c:v>
                </c:pt>
                <c:pt idx="3">
                  <c:v>0.371</c:v>
                </c:pt>
                <c:pt idx="4" formatCode="0%">
                  <c:v>0.41</c:v>
                </c:pt>
              </c:numCache>
            </c:numRef>
          </c:val>
        </c:ser>
        <c:dLbls>
          <c:showLegendKey val="0"/>
          <c:showVal val="0"/>
          <c:showCatName val="0"/>
          <c:showSerName val="0"/>
          <c:showPercent val="0"/>
          <c:showBubbleSize val="0"/>
        </c:dLbls>
        <c:gapWidth val="182"/>
        <c:axId val="70532480"/>
        <c:axId val="70542464"/>
      </c:barChart>
      <c:catAx>
        <c:axId val="7053248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70542464"/>
        <c:crosses val="autoZero"/>
        <c:auto val="1"/>
        <c:lblAlgn val="ctr"/>
        <c:lblOffset val="100"/>
        <c:noMultiLvlLbl val="0"/>
      </c:catAx>
      <c:valAx>
        <c:axId val="70542464"/>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053248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en-US" sz="1600" b="0" i="0" baseline="0">
                <a:effectLst/>
              </a:rPr>
              <a:t>Q6. Thinking about US interests, how important an issue is the Israeli-Palestinian conflict</a:t>
            </a:r>
            <a:endParaRPr lang="en-US" sz="1600">
              <a:effectLst/>
            </a:endParaRPr>
          </a:p>
        </c:rich>
      </c:tx>
      <c:layout/>
      <c:overlay val="0"/>
      <c:spPr>
        <a:noFill/>
        <a:ln>
          <a:noFill/>
        </a:ln>
        <a:effectLst/>
      </c:spPr>
    </c:title>
    <c:autoTitleDeleted val="0"/>
    <c:plotArea>
      <c:layout/>
      <c:barChart>
        <c:barDir val="bar"/>
        <c:grouping val="clustered"/>
        <c:varyColors val="0"/>
        <c:ser>
          <c:idx val="0"/>
          <c:order val="0"/>
          <c:spPr>
            <a:solidFill>
              <a:schemeClr val="accent1"/>
            </a:solidFill>
            <a:ln>
              <a:noFill/>
            </a:ln>
            <a:effectLst/>
          </c:spPr>
          <c:invertIfNegative val="0"/>
          <c:dPt>
            <c:idx val="0"/>
            <c:invertIfNegative val="0"/>
            <c:bubble3D val="0"/>
            <c:spPr>
              <a:solidFill>
                <a:srgbClr val="FF0000"/>
              </a:solidFill>
              <a:ln>
                <a:noFill/>
              </a:ln>
              <a:effectLst/>
            </c:spPr>
          </c:dPt>
          <c:dPt>
            <c:idx val="1"/>
            <c:invertIfNegative val="0"/>
            <c:bubble3D val="0"/>
            <c:spPr>
              <a:solidFill>
                <a:srgbClr val="FF0000"/>
              </a:solidFill>
              <a:ln>
                <a:noFill/>
              </a:ln>
              <a:effectLst/>
            </c:spPr>
          </c:dPt>
          <c:dPt>
            <c:idx val="2"/>
            <c:invertIfNegative val="0"/>
            <c:bubble3D val="0"/>
            <c:spPr>
              <a:solidFill>
                <a:srgbClr val="FF0000"/>
              </a:solidFill>
              <a:ln>
                <a:noFill/>
              </a:ln>
              <a:effectLst/>
            </c:spPr>
          </c:dPt>
          <c:dPt>
            <c:idx val="3"/>
            <c:invertIfNegative val="0"/>
            <c:bubble3D val="0"/>
            <c:spPr>
              <a:solidFill>
                <a:srgbClr val="FF0000"/>
              </a:solidFill>
              <a:ln>
                <a:noFill/>
              </a:ln>
              <a:effectLst/>
            </c:spPr>
          </c:dPt>
          <c:dPt>
            <c:idx val="4"/>
            <c:invertIfNegative val="0"/>
            <c:bubble3D val="0"/>
            <c:spPr>
              <a:solidFill>
                <a:srgbClr val="FF0000"/>
              </a:solidFill>
              <a:ln>
                <a:noFill/>
              </a:ln>
              <a:effectLst/>
            </c:spPr>
          </c:dPt>
          <c:dPt>
            <c:idx val="5"/>
            <c:invertIfNegative val="0"/>
            <c:bubble3D val="0"/>
            <c:spPr>
              <a:solidFill>
                <a:schemeClr val="accent4">
                  <a:lumMod val="20000"/>
                  <a:lumOff val="80000"/>
                </a:schemeClr>
              </a:solidFill>
              <a:ln>
                <a:noFill/>
              </a:ln>
              <a:effectLst/>
            </c:spPr>
          </c:dPt>
          <c:dPt>
            <c:idx val="6"/>
            <c:invertIfNegative val="0"/>
            <c:bubble3D val="0"/>
            <c:spPr>
              <a:solidFill>
                <a:schemeClr val="accent4">
                  <a:lumMod val="20000"/>
                  <a:lumOff val="80000"/>
                </a:schemeClr>
              </a:solidFill>
              <a:ln>
                <a:noFill/>
              </a:ln>
              <a:effectLst/>
            </c:spPr>
          </c:dPt>
          <c:dPt>
            <c:idx val="7"/>
            <c:invertIfNegative val="0"/>
            <c:bubble3D val="0"/>
            <c:spPr>
              <a:solidFill>
                <a:schemeClr val="accent4">
                  <a:lumMod val="20000"/>
                  <a:lumOff val="80000"/>
                </a:schemeClr>
              </a:solidFill>
              <a:ln>
                <a:noFill/>
              </a:ln>
              <a:effectLst/>
            </c:spPr>
          </c:dPt>
          <c:dPt>
            <c:idx val="8"/>
            <c:invertIfNegative val="0"/>
            <c:bubble3D val="0"/>
            <c:spPr>
              <a:solidFill>
                <a:schemeClr val="accent4">
                  <a:lumMod val="20000"/>
                  <a:lumOff val="80000"/>
                </a:schemeClr>
              </a:solidFill>
              <a:ln>
                <a:noFill/>
              </a:ln>
              <a:effectLst/>
            </c:spPr>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multiLvlStrRef>
              <c:f>Sheet9!$F$11:$G$24</c:f>
              <c:multiLvlStrCache>
                <c:ptCount val="14"/>
                <c:lvl>
                  <c:pt idx="0">
                    <c:v>Refused</c:v>
                  </c:pt>
                  <c:pt idx="1">
                    <c:v>The single most important issue for the US</c:v>
                  </c:pt>
                  <c:pt idx="2">
                    <c:v>Among the top three issues</c:v>
                  </c:pt>
                  <c:pt idx="3">
                    <c:v>Among the top five issues</c:v>
                  </c:pt>
                  <c:pt idx="4">
                    <c:v>Not among the top five issues</c:v>
                  </c:pt>
                  <c:pt idx="5">
                    <c:v>The single most important issue for the US</c:v>
                  </c:pt>
                  <c:pt idx="6">
                    <c:v>Among the top three issues</c:v>
                  </c:pt>
                  <c:pt idx="7">
                    <c:v>Among the top five issues</c:v>
                  </c:pt>
                  <c:pt idx="8">
                    <c:v>Not among the top five issues</c:v>
                  </c:pt>
                  <c:pt idx="9">
                    <c:v>Refused</c:v>
                  </c:pt>
                  <c:pt idx="10">
                    <c:v>The single most important issue for the US</c:v>
                  </c:pt>
                  <c:pt idx="11">
                    <c:v>Among the top three issues</c:v>
                  </c:pt>
                  <c:pt idx="12">
                    <c:v>Among the top five issues</c:v>
                  </c:pt>
                  <c:pt idx="13">
                    <c:v>Not among the top five issues</c:v>
                  </c:pt>
                </c:lvl>
                <c:lvl>
                  <c:pt idx="0">
                    <c:v>Republican</c:v>
                  </c:pt>
                  <c:pt idx="5">
                    <c:v>Independent</c:v>
                  </c:pt>
                  <c:pt idx="9">
                    <c:v>Democrat</c:v>
                  </c:pt>
                </c:lvl>
              </c:multiLvlStrCache>
            </c:multiLvlStrRef>
          </c:cat>
          <c:val>
            <c:numRef>
              <c:f>Sheet9!$H$11:$H$24</c:f>
              <c:numCache>
                <c:formatCode>0%</c:formatCode>
                <c:ptCount val="14"/>
                <c:pt idx="0" formatCode="0.00%">
                  <c:v>1.0999999999999999E-2</c:v>
                </c:pt>
                <c:pt idx="1">
                  <c:v>0.05</c:v>
                </c:pt>
                <c:pt idx="2" formatCode="0.00%">
                  <c:v>0.20699999999999999</c:v>
                </c:pt>
                <c:pt idx="3" formatCode="0.00%">
                  <c:v>0.38400000000000001</c:v>
                </c:pt>
                <c:pt idx="4" formatCode="0.00%">
                  <c:v>0.34799999999999998</c:v>
                </c:pt>
                <c:pt idx="5" formatCode="0.00%">
                  <c:v>5.1999999999999998E-2</c:v>
                </c:pt>
                <c:pt idx="6" formatCode="0.00%">
                  <c:v>0.107</c:v>
                </c:pt>
                <c:pt idx="7">
                  <c:v>0.3</c:v>
                </c:pt>
                <c:pt idx="8" formatCode="0.00%">
                  <c:v>0.53700000000000003</c:v>
                </c:pt>
                <c:pt idx="9" formatCode="0.00%">
                  <c:v>8.9999999999999993E-3</c:v>
                </c:pt>
                <c:pt idx="10" formatCode="0.00%">
                  <c:v>5.8000000000000003E-2</c:v>
                </c:pt>
                <c:pt idx="11" formatCode="0.00%">
                  <c:v>0.13500000000000001</c:v>
                </c:pt>
                <c:pt idx="12" formatCode="0.00%">
                  <c:v>0.39600000000000002</c:v>
                </c:pt>
                <c:pt idx="13" formatCode="0.00%">
                  <c:v>0.40100000000000002</c:v>
                </c:pt>
              </c:numCache>
            </c:numRef>
          </c:val>
        </c:ser>
        <c:dLbls>
          <c:showLegendKey val="0"/>
          <c:showVal val="0"/>
          <c:showCatName val="0"/>
          <c:showSerName val="0"/>
          <c:showPercent val="0"/>
          <c:showBubbleSize val="0"/>
        </c:dLbls>
        <c:gapWidth val="182"/>
        <c:axId val="70600192"/>
        <c:axId val="70601728"/>
      </c:barChart>
      <c:catAx>
        <c:axId val="7060019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70601728"/>
        <c:crosses val="autoZero"/>
        <c:auto val="1"/>
        <c:lblAlgn val="ctr"/>
        <c:lblOffset val="100"/>
        <c:noMultiLvlLbl val="0"/>
      </c:catAx>
      <c:valAx>
        <c:axId val="70601728"/>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060019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en-US" sz="1600"/>
              <a:t>Q7. How important is the Israeli-Palestinian issue for you personally?</a:t>
            </a:r>
          </a:p>
        </c:rich>
      </c:tx>
      <c:layout/>
      <c:overlay val="0"/>
      <c:spPr>
        <a:noFill/>
        <a:ln>
          <a:noFill/>
        </a:ln>
        <a:effectLst/>
      </c:spPr>
    </c:title>
    <c:autoTitleDeleted val="0"/>
    <c:plotArea>
      <c:layout/>
      <c:barChart>
        <c:barDir val="bar"/>
        <c:grouping val="clustered"/>
        <c:varyColors val="0"/>
        <c:ser>
          <c:idx val="0"/>
          <c:order val="0"/>
          <c:spPr>
            <a:solidFill>
              <a:schemeClr val="accent1"/>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Sheet10!$B$3:$B$7</c:f>
              <c:strCache>
                <c:ptCount val="5"/>
                <c:pt idx="0">
                  <c:v>Refused</c:v>
                </c:pt>
                <c:pt idx="1">
                  <c:v>The single most important issue</c:v>
                </c:pt>
                <c:pt idx="2">
                  <c:v>Among the top three issues</c:v>
                </c:pt>
                <c:pt idx="3">
                  <c:v>Among the top five issues</c:v>
                </c:pt>
                <c:pt idx="4">
                  <c:v>Not among the top five issues</c:v>
                </c:pt>
              </c:strCache>
            </c:strRef>
          </c:cat>
          <c:val>
            <c:numRef>
              <c:f>Sheet10!$C$3:$C$7</c:f>
              <c:numCache>
                <c:formatCode>0.00%</c:formatCode>
                <c:ptCount val="5"/>
                <c:pt idx="0">
                  <c:v>8.1028793956982297E-3</c:v>
                </c:pt>
                <c:pt idx="1">
                  <c:v>3.9305567253640997E-2</c:v>
                </c:pt>
                <c:pt idx="2">
                  <c:v>8.6503795586447094E-2</c:v>
                </c:pt>
                <c:pt idx="3">
                  <c:v>0.177754914014359</c:v>
                </c:pt>
                <c:pt idx="4">
                  <c:v>0.68833284374985404</c:v>
                </c:pt>
              </c:numCache>
            </c:numRef>
          </c:val>
        </c:ser>
        <c:dLbls>
          <c:showLegendKey val="0"/>
          <c:showVal val="0"/>
          <c:showCatName val="0"/>
          <c:showSerName val="0"/>
          <c:showPercent val="0"/>
          <c:showBubbleSize val="0"/>
        </c:dLbls>
        <c:gapWidth val="182"/>
        <c:axId val="70618112"/>
        <c:axId val="70652672"/>
      </c:barChart>
      <c:catAx>
        <c:axId val="7061811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70652672"/>
        <c:crosses val="autoZero"/>
        <c:auto val="1"/>
        <c:lblAlgn val="ctr"/>
        <c:lblOffset val="100"/>
        <c:noMultiLvlLbl val="0"/>
      </c:catAx>
      <c:valAx>
        <c:axId val="70652672"/>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061811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en-US" sz="1600"/>
              <a:t>Q7. How important is the Israeli-Palestinian issue for you personally?</a:t>
            </a:r>
          </a:p>
        </c:rich>
      </c:tx>
      <c:layout/>
      <c:overlay val="0"/>
      <c:spPr>
        <a:noFill/>
        <a:ln>
          <a:noFill/>
        </a:ln>
        <a:effectLst/>
      </c:spPr>
    </c:title>
    <c:autoTitleDeleted val="0"/>
    <c:plotArea>
      <c:layout/>
      <c:barChart>
        <c:barDir val="bar"/>
        <c:grouping val="clustered"/>
        <c:varyColors val="0"/>
        <c:ser>
          <c:idx val="0"/>
          <c:order val="0"/>
          <c:spPr>
            <a:solidFill>
              <a:schemeClr val="accent1"/>
            </a:solidFill>
            <a:ln>
              <a:noFill/>
            </a:ln>
            <a:effectLst/>
          </c:spPr>
          <c:invertIfNegative val="0"/>
          <c:dPt>
            <c:idx val="0"/>
            <c:invertIfNegative val="0"/>
            <c:bubble3D val="0"/>
            <c:spPr>
              <a:solidFill>
                <a:srgbClr val="FF0000"/>
              </a:solidFill>
              <a:ln>
                <a:noFill/>
              </a:ln>
              <a:effectLst/>
            </c:spPr>
          </c:dPt>
          <c:dPt>
            <c:idx val="1"/>
            <c:invertIfNegative val="0"/>
            <c:bubble3D val="0"/>
            <c:spPr>
              <a:solidFill>
                <a:srgbClr val="FF0000"/>
              </a:solidFill>
              <a:ln>
                <a:noFill/>
              </a:ln>
              <a:effectLst/>
            </c:spPr>
          </c:dPt>
          <c:dPt>
            <c:idx val="2"/>
            <c:invertIfNegative val="0"/>
            <c:bubble3D val="0"/>
            <c:spPr>
              <a:solidFill>
                <a:srgbClr val="FF0000"/>
              </a:solidFill>
              <a:ln>
                <a:noFill/>
              </a:ln>
              <a:effectLst/>
            </c:spPr>
          </c:dPt>
          <c:dPt>
            <c:idx val="3"/>
            <c:invertIfNegative val="0"/>
            <c:bubble3D val="0"/>
            <c:spPr>
              <a:solidFill>
                <a:srgbClr val="FF0000"/>
              </a:solidFill>
              <a:ln>
                <a:noFill/>
              </a:ln>
              <a:effectLst/>
            </c:spPr>
          </c:dPt>
          <c:dPt>
            <c:idx val="4"/>
            <c:invertIfNegative val="0"/>
            <c:bubble3D val="0"/>
            <c:spPr>
              <a:solidFill>
                <a:srgbClr val="FF0000"/>
              </a:solidFill>
              <a:ln>
                <a:noFill/>
              </a:ln>
              <a:effectLst/>
            </c:spPr>
          </c:dPt>
          <c:dPt>
            <c:idx val="5"/>
            <c:invertIfNegative val="0"/>
            <c:bubble3D val="0"/>
            <c:spPr>
              <a:solidFill>
                <a:schemeClr val="accent4">
                  <a:lumMod val="20000"/>
                  <a:lumOff val="80000"/>
                </a:schemeClr>
              </a:solidFill>
              <a:ln>
                <a:noFill/>
              </a:ln>
              <a:effectLst/>
            </c:spPr>
          </c:dPt>
          <c:dPt>
            <c:idx val="6"/>
            <c:invertIfNegative val="0"/>
            <c:bubble3D val="0"/>
            <c:spPr>
              <a:solidFill>
                <a:schemeClr val="accent4">
                  <a:lumMod val="20000"/>
                  <a:lumOff val="80000"/>
                </a:schemeClr>
              </a:solidFill>
              <a:ln>
                <a:noFill/>
              </a:ln>
              <a:effectLst/>
            </c:spPr>
          </c:dPt>
          <c:dPt>
            <c:idx val="7"/>
            <c:invertIfNegative val="0"/>
            <c:bubble3D val="0"/>
            <c:spPr>
              <a:solidFill>
                <a:schemeClr val="accent4">
                  <a:lumMod val="20000"/>
                  <a:lumOff val="80000"/>
                </a:schemeClr>
              </a:solidFill>
              <a:ln>
                <a:noFill/>
              </a:ln>
              <a:effectLst/>
            </c:spPr>
          </c:dPt>
          <c:dPt>
            <c:idx val="8"/>
            <c:invertIfNegative val="0"/>
            <c:bubble3D val="0"/>
            <c:spPr>
              <a:solidFill>
                <a:schemeClr val="accent4">
                  <a:lumMod val="20000"/>
                  <a:lumOff val="80000"/>
                </a:schemeClr>
              </a:solidFill>
              <a:ln>
                <a:noFill/>
              </a:ln>
              <a:effectLst/>
            </c:spPr>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multiLvlStrRef>
              <c:f>Sheet10!$F$12:$G$25</c:f>
              <c:multiLvlStrCache>
                <c:ptCount val="14"/>
                <c:lvl>
                  <c:pt idx="0">
                    <c:v>Refused</c:v>
                  </c:pt>
                  <c:pt idx="1">
                    <c:v>The single most important issue</c:v>
                  </c:pt>
                  <c:pt idx="2">
                    <c:v>Among the top three issues</c:v>
                  </c:pt>
                  <c:pt idx="3">
                    <c:v>Among the top five issues</c:v>
                  </c:pt>
                  <c:pt idx="4">
                    <c:v>Not among the top five issues</c:v>
                  </c:pt>
                  <c:pt idx="5">
                    <c:v>The single most important issue</c:v>
                  </c:pt>
                  <c:pt idx="6">
                    <c:v>Among the top three issues</c:v>
                  </c:pt>
                  <c:pt idx="7">
                    <c:v>Among the top five issues</c:v>
                  </c:pt>
                  <c:pt idx="8">
                    <c:v>Not among the top five issues</c:v>
                  </c:pt>
                  <c:pt idx="9">
                    <c:v>Refused</c:v>
                  </c:pt>
                  <c:pt idx="10">
                    <c:v>The single most important issue</c:v>
                  </c:pt>
                  <c:pt idx="11">
                    <c:v>Among the top three issues</c:v>
                  </c:pt>
                  <c:pt idx="12">
                    <c:v>Among the top five issues</c:v>
                  </c:pt>
                  <c:pt idx="13">
                    <c:v>Not among the top five issues</c:v>
                  </c:pt>
                </c:lvl>
                <c:lvl>
                  <c:pt idx="0">
                    <c:v>Republican</c:v>
                  </c:pt>
                  <c:pt idx="5">
                    <c:v>Independent</c:v>
                  </c:pt>
                  <c:pt idx="9">
                    <c:v>Democrat</c:v>
                  </c:pt>
                </c:lvl>
              </c:multiLvlStrCache>
            </c:multiLvlStrRef>
          </c:cat>
          <c:val>
            <c:numRef>
              <c:f>Sheet10!$H$12:$H$25</c:f>
              <c:numCache>
                <c:formatCode>0.00%</c:formatCode>
                <c:ptCount val="14"/>
                <c:pt idx="0">
                  <c:v>8.24262957579628E-3</c:v>
                </c:pt>
                <c:pt idx="1">
                  <c:v>5.3659009183099099E-2</c:v>
                </c:pt>
                <c:pt idx="2">
                  <c:v>0.108267677255657</c:v>
                </c:pt>
                <c:pt idx="3">
                  <c:v>0.20760798333095301</c:v>
                </c:pt>
                <c:pt idx="4">
                  <c:v>0.62222270065449503</c:v>
                </c:pt>
                <c:pt idx="5">
                  <c:v>3.7750427360186703E-2</c:v>
                </c:pt>
                <c:pt idx="6">
                  <c:v>6.7257192092516294E-2</c:v>
                </c:pt>
                <c:pt idx="7">
                  <c:v>0.153797332549265</c:v>
                </c:pt>
                <c:pt idx="8">
                  <c:v>0.73773905646292803</c:v>
                </c:pt>
                <c:pt idx="9">
                  <c:v>1.03177816301802E-2</c:v>
                </c:pt>
                <c:pt idx="10">
                  <c:v>2.6977716719224099E-2</c:v>
                </c:pt>
                <c:pt idx="11">
                  <c:v>7.6325057490231205E-2</c:v>
                </c:pt>
                <c:pt idx="12">
                  <c:v>0.162561603528946</c:v>
                </c:pt>
                <c:pt idx="13">
                  <c:v>0.72381784063141896</c:v>
                </c:pt>
              </c:numCache>
            </c:numRef>
          </c:val>
        </c:ser>
        <c:dLbls>
          <c:showLegendKey val="0"/>
          <c:showVal val="0"/>
          <c:showCatName val="0"/>
          <c:showSerName val="0"/>
          <c:showPercent val="0"/>
          <c:showBubbleSize val="0"/>
        </c:dLbls>
        <c:gapWidth val="182"/>
        <c:axId val="70694016"/>
        <c:axId val="70695552"/>
      </c:barChart>
      <c:catAx>
        <c:axId val="7069401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70695552"/>
        <c:crosses val="autoZero"/>
        <c:auto val="1"/>
        <c:lblAlgn val="ctr"/>
        <c:lblOffset val="100"/>
        <c:noMultiLvlLbl val="0"/>
      </c:catAx>
      <c:valAx>
        <c:axId val="70695552"/>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069401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en-US" sz="1600" b="0" i="0" baseline="0">
                <a:effectLst/>
              </a:rPr>
              <a:t>Q8. When it comes to the Israeli-Palestinian conflict would you say</a:t>
            </a:r>
            <a:endParaRPr lang="en-US" sz="1600">
              <a:effectLst/>
            </a:endParaRPr>
          </a:p>
        </c:rich>
      </c:tx>
      <c:overlay val="0"/>
      <c:spPr>
        <a:noFill/>
        <a:ln>
          <a:noFill/>
        </a:ln>
        <a:effectLst/>
      </c:spPr>
    </c:title>
    <c:autoTitleDeleted val="0"/>
    <c:plotArea>
      <c:layout/>
      <c:barChart>
        <c:barDir val="bar"/>
        <c:grouping val="clustered"/>
        <c:varyColors val="0"/>
        <c:ser>
          <c:idx val="0"/>
          <c:order val="0"/>
          <c:spPr>
            <a:solidFill>
              <a:schemeClr val="accent1"/>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Sheet11!$A$3:$A$9</c:f>
              <c:strCache>
                <c:ptCount val="7"/>
                <c:pt idx="0">
                  <c:v>Refused</c:v>
                </c:pt>
                <c:pt idx="1">
                  <c:v>I am mostly concerned about Israeli interests</c:v>
                </c:pt>
                <c:pt idx="2">
                  <c:v>I am mostly concerned about the consequences for American interests</c:v>
                </c:pt>
                <c:pt idx="3">
                  <c:v>I am mostly concerned about the Palestinian interests</c:v>
                </c:pt>
                <c:pt idx="4">
                  <c:v>I am mostly concerned about protecting human rights</c:v>
                </c:pt>
                <c:pt idx="5">
                  <c:v>I am mostly concerned about  maintaining international law</c:v>
                </c:pt>
                <c:pt idx="6">
                  <c:v>I am not concerned about the Palestinian-Israeli conflict</c:v>
                </c:pt>
              </c:strCache>
            </c:strRef>
          </c:cat>
          <c:val>
            <c:numRef>
              <c:f>Sheet11!$B$3:$B$9</c:f>
              <c:numCache>
                <c:formatCode>0.00%</c:formatCode>
                <c:ptCount val="7"/>
                <c:pt idx="0">
                  <c:v>6.4548630322012997E-3</c:v>
                </c:pt>
                <c:pt idx="1">
                  <c:v>0.13517444499239401</c:v>
                </c:pt>
                <c:pt idx="2">
                  <c:v>0.24267477460558801</c:v>
                </c:pt>
                <c:pt idx="3">
                  <c:v>1.35980199200456E-2</c:v>
                </c:pt>
                <c:pt idx="4">
                  <c:v>0.31218094608559899</c:v>
                </c:pt>
                <c:pt idx="5">
                  <c:v>7.9183158487051097E-2</c:v>
                </c:pt>
                <c:pt idx="6">
                  <c:v>0.21073379287712099</c:v>
                </c:pt>
              </c:numCache>
            </c:numRef>
          </c:val>
        </c:ser>
        <c:dLbls>
          <c:showLegendKey val="0"/>
          <c:showVal val="0"/>
          <c:showCatName val="0"/>
          <c:showSerName val="0"/>
          <c:showPercent val="0"/>
          <c:showBubbleSize val="0"/>
        </c:dLbls>
        <c:gapWidth val="182"/>
        <c:axId val="70732416"/>
        <c:axId val="70738304"/>
      </c:barChart>
      <c:catAx>
        <c:axId val="7073241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70738304"/>
        <c:crosses val="autoZero"/>
        <c:auto val="1"/>
        <c:lblAlgn val="ctr"/>
        <c:lblOffset val="100"/>
        <c:noMultiLvlLbl val="0"/>
      </c:catAx>
      <c:valAx>
        <c:axId val="70738304"/>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073241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600" dirty="0"/>
              <a:t>Q8. When it comes to the Israeli-Palestinian conflict would you say</a:t>
            </a:r>
          </a:p>
        </c:rich>
      </c:tx>
      <c:overlay val="0"/>
      <c:spPr>
        <a:noFill/>
        <a:ln>
          <a:noFill/>
        </a:ln>
        <a:effectLst/>
      </c:spPr>
    </c:title>
    <c:autoTitleDeleted val="0"/>
    <c:plotArea>
      <c:layout/>
      <c:barChart>
        <c:barDir val="bar"/>
        <c:grouping val="clustered"/>
        <c:varyColors val="0"/>
        <c:ser>
          <c:idx val="0"/>
          <c:order val="0"/>
          <c:spPr>
            <a:solidFill>
              <a:schemeClr val="accent1"/>
            </a:solidFill>
            <a:ln>
              <a:noFill/>
            </a:ln>
            <a:effectLst/>
          </c:spPr>
          <c:invertIfNegative val="0"/>
          <c:dPt>
            <c:idx val="0"/>
            <c:invertIfNegative val="0"/>
            <c:bubble3D val="0"/>
            <c:spPr>
              <a:solidFill>
                <a:srgbClr val="FF0000"/>
              </a:solidFill>
              <a:ln>
                <a:noFill/>
              </a:ln>
              <a:effectLst/>
            </c:spPr>
          </c:dPt>
          <c:dPt>
            <c:idx val="1"/>
            <c:invertIfNegative val="0"/>
            <c:bubble3D val="0"/>
            <c:spPr>
              <a:solidFill>
                <a:srgbClr val="FF0000"/>
              </a:solidFill>
              <a:ln>
                <a:noFill/>
              </a:ln>
              <a:effectLst/>
            </c:spPr>
          </c:dPt>
          <c:dPt>
            <c:idx val="2"/>
            <c:invertIfNegative val="0"/>
            <c:bubble3D val="0"/>
            <c:spPr>
              <a:solidFill>
                <a:srgbClr val="FF0000"/>
              </a:solidFill>
              <a:ln>
                <a:noFill/>
              </a:ln>
              <a:effectLst/>
            </c:spPr>
          </c:dPt>
          <c:dPt>
            <c:idx val="3"/>
            <c:invertIfNegative val="0"/>
            <c:bubble3D val="0"/>
            <c:spPr>
              <a:solidFill>
                <a:srgbClr val="FF0000"/>
              </a:solidFill>
              <a:ln>
                <a:noFill/>
              </a:ln>
              <a:effectLst/>
            </c:spPr>
          </c:dPt>
          <c:dPt>
            <c:idx val="4"/>
            <c:invertIfNegative val="0"/>
            <c:bubble3D val="0"/>
            <c:spPr>
              <a:solidFill>
                <a:srgbClr val="FF0000"/>
              </a:solidFill>
              <a:ln>
                <a:noFill/>
              </a:ln>
              <a:effectLst/>
            </c:spPr>
          </c:dPt>
          <c:dPt>
            <c:idx val="5"/>
            <c:invertIfNegative val="0"/>
            <c:bubble3D val="0"/>
            <c:spPr>
              <a:solidFill>
                <a:srgbClr val="FF0000"/>
              </a:solidFill>
              <a:ln>
                <a:noFill/>
              </a:ln>
              <a:effectLst/>
            </c:spPr>
          </c:dPt>
          <c:dPt>
            <c:idx val="6"/>
            <c:invertIfNegative val="0"/>
            <c:bubble3D val="0"/>
            <c:spPr>
              <a:solidFill>
                <a:schemeClr val="accent4">
                  <a:lumMod val="20000"/>
                  <a:lumOff val="80000"/>
                </a:schemeClr>
              </a:solidFill>
              <a:ln>
                <a:noFill/>
              </a:ln>
              <a:effectLst/>
            </c:spPr>
          </c:dPt>
          <c:dPt>
            <c:idx val="7"/>
            <c:invertIfNegative val="0"/>
            <c:bubble3D val="0"/>
            <c:spPr>
              <a:solidFill>
                <a:schemeClr val="accent4">
                  <a:lumMod val="20000"/>
                  <a:lumOff val="80000"/>
                </a:schemeClr>
              </a:solidFill>
              <a:ln>
                <a:noFill/>
              </a:ln>
              <a:effectLst/>
            </c:spPr>
          </c:dPt>
          <c:dPt>
            <c:idx val="8"/>
            <c:invertIfNegative val="0"/>
            <c:bubble3D val="0"/>
            <c:spPr>
              <a:solidFill>
                <a:schemeClr val="accent4">
                  <a:lumMod val="20000"/>
                  <a:lumOff val="80000"/>
                </a:schemeClr>
              </a:solidFill>
              <a:ln>
                <a:noFill/>
              </a:ln>
              <a:effectLst/>
            </c:spPr>
          </c:dPt>
          <c:dPt>
            <c:idx val="9"/>
            <c:invertIfNegative val="0"/>
            <c:bubble3D val="0"/>
            <c:spPr>
              <a:solidFill>
                <a:schemeClr val="accent4">
                  <a:lumMod val="20000"/>
                  <a:lumOff val="80000"/>
                </a:schemeClr>
              </a:solidFill>
              <a:ln>
                <a:noFill/>
              </a:ln>
              <a:effectLst/>
            </c:spPr>
          </c:dPt>
          <c:dPt>
            <c:idx val="10"/>
            <c:invertIfNegative val="0"/>
            <c:bubble3D val="0"/>
            <c:spPr>
              <a:solidFill>
                <a:schemeClr val="accent4">
                  <a:lumMod val="20000"/>
                  <a:lumOff val="80000"/>
                </a:schemeClr>
              </a:solidFill>
              <a:ln>
                <a:noFill/>
              </a:ln>
              <a:effectLst/>
            </c:spPr>
          </c:dPt>
          <c:dPt>
            <c:idx val="11"/>
            <c:invertIfNegative val="0"/>
            <c:bubble3D val="0"/>
            <c:spPr>
              <a:solidFill>
                <a:schemeClr val="accent4">
                  <a:lumMod val="20000"/>
                  <a:lumOff val="80000"/>
                </a:schemeClr>
              </a:solidFill>
              <a:ln>
                <a:noFill/>
              </a:ln>
              <a:effectLst/>
            </c:spPr>
          </c:dPt>
          <c:dPt>
            <c:idx val="12"/>
            <c:invertIfNegative val="0"/>
            <c:bubble3D val="0"/>
            <c:spPr>
              <a:solidFill>
                <a:schemeClr val="accent4">
                  <a:lumMod val="20000"/>
                  <a:lumOff val="80000"/>
                </a:schemeClr>
              </a:solidFill>
              <a:ln>
                <a:noFill/>
              </a:ln>
              <a:effectLst/>
            </c:spPr>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multiLvlStrRef>
              <c:f>Sheet11!$C$14:$D$33</c:f>
              <c:multiLvlStrCache>
                <c:ptCount val="20"/>
                <c:lvl>
                  <c:pt idx="0">
                    <c:v>I am mostly concerned about Israeli interests</c:v>
                  </c:pt>
                  <c:pt idx="1">
                    <c:v>I am mostly concerned about the consequences for American interests</c:v>
                  </c:pt>
                  <c:pt idx="2">
                    <c:v>I am mostly concerned about the Palestinian interests</c:v>
                  </c:pt>
                  <c:pt idx="3">
                    <c:v>I am mostly concerned about protecting human rights</c:v>
                  </c:pt>
                  <c:pt idx="4">
                    <c:v>I am mostly concerned about  maintaining international law</c:v>
                  </c:pt>
                  <c:pt idx="5">
                    <c:v>I am not concerned about the Palestinian-Israeli conflict</c:v>
                  </c:pt>
                  <c:pt idx="6">
                    <c:v>Refused</c:v>
                  </c:pt>
                  <c:pt idx="7">
                    <c:v>I am mostly concerned about Israeli interests</c:v>
                  </c:pt>
                  <c:pt idx="8">
                    <c:v>I am mostly concerned about the consequences for American interests</c:v>
                  </c:pt>
                  <c:pt idx="9">
                    <c:v>I am mostly concerned about the Palestinian interests</c:v>
                  </c:pt>
                  <c:pt idx="10">
                    <c:v>I am mostly concerned about protecting human rights</c:v>
                  </c:pt>
                  <c:pt idx="11">
                    <c:v>I am mostly concerned about  maintaining international law</c:v>
                  </c:pt>
                  <c:pt idx="12">
                    <c:v>I am not concerned about the Palestinian-Israeli conflict</c:v>
                  </c:pt>
                  <c:pt idx="13">
                    <c:v>Refused</c:v>
                  </c:pt>
                  <c:pt idx="14">
                    <c:v>I am mostly concerned about Israeli interests</c:v>
                  </c:pt>
                  <c:pt idx="15">
                    <c:v>I am mostly concerned about the consequences for American interests</c:v>
                  </c:pt>
                  <c:pt idx="16">
                    <c:v>I am mostly concerned about the Palestinian interests</c:v>
                  </c:pt>
                  <c:pt idx="17">
                    <c:v>I am mostly concerned about protecting human rights</c:v>
                  </c:pt>
                  <c:pt idx="18">
                    <c:v>I am mostly concerned about  maintaining international law</c:v>
                  </c:pt>
                  <c:pt idx="19">
                    <c:v>I am not concerned about the Palestinian-Israeli conflict</c:v>
                  </c:pt>
                </c:lvl>
                <c:lvl>
                  <c:pt idx="0">
                    <c:v>Republican</c:v>
                  </c:pt>
                  <c:pt idx="6">
                    <c:v>Independent</c:v>
                  </c:pt>
                  <c:pt idx="13">
                    <c:v>Democrat</c:v>
                  </c:pt>
                </c:lvl>
              </c:multiLvlStrCache>
            </c:multiLvlStrRef>
          </c:cat>
          <c:val>
            <c:numRef>
              <c:f>Sheet11!$E$14:$E$33</c:f>
              <c:numCache>
                <c:formatCode>0.00%</c:formatCode>
                <c:ptCount val="20"/>
                <c:pt idx="0">
                  <c:v>0.262354754963326</c:v>
                </c:pt>
                <c:pt idx="1">
                  <c:v>0.28766682699982399</c:v>
                </c:pt>
                <c:pt idx="2">
                  <c:v>7.4326495719314696E-3</c:v>
                </c:pt>
                <c:pt idx="3">
                  <c:v>0.21692656041269301</c:v>
                </c:pt>
                <c:pt idx="4">
                  <c:v>5.0030771363518002E-2</c:v>
                </c:pt>
                <c:pt idx="5">
                  <c:v>0.17205655629584199</c:v>
                </c:pt>
                <c:pt idx="6">
                  <c:v>1.08703874716501E-2</c:v>
                </c:pt>
                <c:pt idx="7">
                  <c:v>8.0828524490486303E-2</c:v>
                </c:pt>
                <c:pt idx="8">
                  <c:v>0.22344812230327801</c:v>
                </c:pt>
                <c:pt idx="9">
                  <c:v>1.2407599565527099E-2</c:v>
                </c:pt>
                <c:pt idx="10">
                  <c:v>0.27997813362183999</c:v>
                </c:pt>
                <c:pt idx="11">
                  <c:v>9.7004696323298903E-2</c:v>
                </c:pt>
                <c:pt idx="12">
                  <c:v>0.29546253622391999</c:v>
                </c:pt>
                <c:pt idx="13">
                  <c:v>6.89906758855702E-3</c:v>
                </c:pt>
                <c:pt idx="14">
                  <c:v>4.6392242152595402E-2</c:v>
                </c:pt>
                <c:pt idx="15">
                  <c:v>0.21126712594893701</c:v>
                </c:pt>
                <c:pt idx="16">
                  <c:v>1.9830172369959799E-2</c:v>
                </c:pt>
                <c:pt idx="17">
                  <c:v>0.41542939950170299</c:v>
                </c:pt>
                <c:pt idx="18">
                  <c:v>9.6829666782110899E-2</c:v>
                </c:pt>
                <c:pt idx="19">
                  <c:v>0.20335232565613701</c:v>
                </c:pt>
              </c:numCache>
            </c:numRef>
          </c:val>
        </c:ser>
        <c:dLbls>
          <c:showLegendKey val="0"/>
          <c:showVal val="0"/>
          <c:showCatName val="0"/>
          <c:showSerName val="0"/>
          <c:showPercent val="0"/>
          <c:showBubbleSize val="0"/>
        </c:dLbls>
        <c:gapWidth val="182"/>
        <c:axId val="71190400"/>
        <c:axId val="71191936"/>
      </c:barChart>
      <c:catAx>
        <c:axId val="7119040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71191936"/>
        <c:crosses val="autoZero"/>
        <c:auto val="1"/>
        <c:lblAlgn val="ctr"/>
        <c:lblOffset val="100"/>
        <c:noMultiLvlLbl val="0"/>
      </c:catAx>
      <c:valAx>
        <c:axId val="71191936"/>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119040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en-US" sz="1600"/>
              <a:t>Q9. When you think about your priorities for American foreign policy, how important is maintaining international law?</a:t>
            </a:r>
          </a:p>
        </c:rich>
      </c:tx>
      <c:overlay val="0"/>
      <c:spPr>
        <a:noFill/>
        <a:ln>
          <a:noFill/>
        </a:ln>
        <a:effectLst/>
      </c:spPr>
    </c:title>
    <c:autoTitleDeleted val="0"/>
    <c:plotArea>
      <c:layout/>
      <c:barChart>
        <c:barDir val="bar"/>
        <c:grouping val="clustered"/>
        <c:varyColors val="0"/>
        <c:ser>
          <c:idx val="0"/>
          <c:order val="0"/>
          <c:spPr>
            <a:solidFill>
              <a:schemeClr val="accent1"/>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Sheet12!$A$3:$A$7</c:f>
              <c:strCache>
                <c:ptCount val="5"/>
                <c:pt idx="0">
                  <c:v>Refused</c:v>
                </c:pt>
                <c:pt idx="1">
                  <c:v>At the top of my priorities</c:v>
                </c:pt>
                <c:pt idx="2">
                  <c:v>Among the top three issues for me</c:v>
                </c:pt>
                <c:pt idx="3">
                  <c:v>Among the top five issues</c:v>
                </c:pt>
                <c:pt idx="4">
                  <c:v>Not among the top five issues</c:v>
                </c:pt>
              </c:strCache>
            </c:strRef>
          </c:cat>
          <c:val>
            <c:numRef>
              <c:f>Sheet12!$B$3:$B$7</c:f>
              <c:numCache>
                <c:formatCode>0.00%</c:formatCode>
                <c:ptCount val="5"/>
                <c:pt idx="0">
                  <c:v>1.25179600747897E-2</c:v>
                </c:pt>
                <c:pt idx="1">
                  <c:v>9.1606078851015502E-2</c:v>
                </c:pt>
                <c:pt idx="2">
                  <c:v>0.18097138322560999</c:v>
                </c:pt>
                <c:pt idx="3">
                  <c:v>0.39251856920195499</c:v>
                </c:pt>
                <c:pt idx="4">
                  <c:v>0.32238600864662997</c:v>
                </c:pt>
              </c:numCache>
            </c:numRef>
          </c:val>
        </c:ser>
        <c:dLbls>
          <c:showLegendKey val="0"/>
          <c:showVal val="0"/>
          <c:showCatName val="0"/>
          <c:showSerName val="0"/>
          <c:showPercent val="0"/>
          <c:showBubbleSize val="0"/>
        </c:dLbls>
        <c:gapWidth val="182"/>
        <c:axId val="71229440"/>
        <c:axId val="71230976"/>
      </c:barChart>
      <c:catAx>
        <c:axId val="7122944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71230976"/>
        <c:crosses val="autoZero"/>
        <c:auto val="1"/>
        <c:lblAlgn val="ctr"/>
        <c:lblOffset val="100"/>
        <c:noMultiLvlLbl val="0"/>
      </c:catAx>
      <c:valAx>
        <c:axId val="71230976"/>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122944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marL="0" marR="0" indent="0" algn="ctr" defTabSz="914400" rtl="0" eaLnBrk="1" fontAlgn="auto" latinLnBrk="0" hangingPunct="1">
              <a:lnSpc>
                <a:spcPct val="100000"/>
              </a:lnSpc>
              <a:spcBef>
                <a:spcPts val="0"/>
              </a:spcBef>
              <a:spcAft>
                <a:spcPts val="0"/>
              </a:spcAft>
              <a:buClrTx/>
              <a:buSzTx/>
              <a:buFontTx/>
              <a:buNone/>
              <a:tabLst/>
              <a:defRPr sz="1600" b="0" i="0" u="none" strike="noStrike" kern="1200" spc="0" baseline="0">
                <a:solidFill>
                  <a:sysClr val="windowText" lastClr="000000">
                    <a:lumMod val="65000"/>
                    <a:lumOff val="35000"/>
                  </a:sysClr>
                </a:solidFill>
                <a:latin typeface="+mn-lt"/>
                <a:ea typeface="+mn-ea"/>
                <a:cs typeface="+mn-cs"/>
              </a:defRPr>
            </a:pPr>
            <a:r>
              <a:rPr lang="en-US" sz="1600" b="0" i="0" baseline="0">
                <a:effectLst/>
              </a:rPr>
              <a:t>Q9. When you think about your priorities for American foreign policy, how important is maintaining international law?</a:t>
            </a:r>
            <a:endParaRPr lang="en-US" sz="1600">
              <a:effectLst/>
            </a:endParaRPr>
          </a:p>
        </c:rich>
      </c:tx>
      <c:overlay val="0"/>
      <c:spPr>
        <a:noFill/>
        <a:ln>
          <a:noFill/>
        </a:ln>
        <a:effectLst/>
      </c:spPr>
    </c:title>
    <c:autoTitleDeleted val="0"/>
    <c:plotArea>
      <c:layout/>
      <c:barChart>
        <c:barDir val="bar"/>
        <c:grouping val="clustered"/>
        <c:varyColors val="0"/>
        <c:ser>
          <c:idx val="0"/>
          <c:order val="0"/>
          <c:spPr>
            <a:solidFill>
              <a:schemeClr val="accent1"/>
            </a:solidFill>
            <a:ln>
              <a:noFill/>
            </a:ln>
            <a:effectLst/>
          </c:spPr>
          <c:invertIfNegative val="0"/>
          <c:dPt>
            <c:idx val="0"/>
            <c:invertIfNegative val="0"/>
            <c:bubble3D val="0"/>
            <c:spPr>
              <a:solidFill>
                <a:srgbClr val="FF0000"/>
              </a:solidFill>
              <a:ln>
                <a:noFill/>
              </a:ln>
              <a:effectLst/>
            </c:spPr>
          </c:dPt>
          <c:dPt>
            <c:idx val="1"/>
            <c:invertIfNegative val="0"/>
            <c:bubble3D val="0"/>
            <c:spPr>
              <a:solidFill>
                <a:srgbClr val="FF0000"/>
              </a:solidFill>
              <a:ln>
                <a:noFill/>
              </a:ln>
              <a:effectLst/>
            </c:spPr>
          </c:dPt>
          <c:dPt>
            <c:idx val="2"/>
            <c:invertIfNegative val="0"/>
            <c:bubble3D val="0"/>
            <c:spPr>
              <a:solidFill>
                <a:srgbClr val="FF0000"/>
              </a:solidFill>
              <a:ln>
                <a:noFill/>
              </a:ln>
              <a:effectLst/>
            </c:spPr>
          </c:dPt>
          <c:dPt>
            <c:idx val="3"/>
            <c:invertIfNegative val="0"/>
            <c:bubble3D val="0"/>
            <c:spPr>
              <a:solidFill>
                <a:srgbClr val="FF0000"/>
              </a:solidFill>
              <a:ln>
                <a:noFill/>
              </a:ln>
              <a:effectLst/>
            </c:spPr>
          </c:dPt>
          <c:dPt>
            <c:idx val="4"/>
            <c:invertIfNegative val="0"/>
            <c:bubble3D val="0"/>
            <c:spPr>
              <a:solidFill>
                <a:srgbClr val="FF0000"/>
              </a:solidFill>
              <a:ln>
                <a:noFill/>
              </a:ln>
              <a:effectLst/>
            </c:spPr>
          </c:dPt>
          <c:dPt>
            <c:idx val="5"/>
            <c:invertIfNegative val="0"/>
            <c:bubble3D val="0"/>
            <c:spPr>
              <a:solidFill>
                <a:schemeClr val="accent4">
                  <a:lumMod val="20000"/>
                  <a:lumOff val="80000"/>
                </a:schemeClr>
              </a:solidFill>
              <a:ln>
                <a:noFill/>
              </a:ln>
              <a:effectLst/>
            </c:spPr>
          </c:dPt>
          <c:dPt>
            <c:idx val="6"/>
            <c:invertIfNegative val="0"/>
            <c:bubble3D val="0"/>
            <c:spPr>
              <a:solidFill>
                <a:schemeClr val="accent4">
                  <a:lumMod val="20000"/>
                  <a:lumOff val="80000"/>
                </a:schemeClr>
              </a:solidFill>
              <a:ln>
                <a:noFill/>
              </a:ln>
              <a:effectLst/>
            </c:spPr>
          </c:dPt>
          <c:dPt>
            <c:idx val="7"/>
            <c:invertIfNegative val="0"/>
            <c:bubble3D val="0"/>
            <c:spPr>
              <a:solidFill>
                <a:schemeClr val="accent4">
                  <a:lumMod val="20000"/>
                  <a:lumOff val="80000"/>
                </a:schemeClr>
              </a:solidFill>
              <a:ln>
                <a:noFill/>
              </a:ln>
              <a:effectLst/>
            </c:spPr>
          </c:dPt>
          <c:dPt>
            <c:idx val="8"/>
            <c:invertIfNegative val="0"/>
            <c:bubble3D val="0"/>
            <c:spPr>
              <a:solidFill>
                <a:schemeClr val="accent4">
                  <a:lumMod val="20000"/>
                  <a:lumOff val="80000"/>
                </a:schemeClr>
              </a:solidFill>
              <a:ln>
                <a:noFill/>
              </a:ln>
              <a:effectLst/>
            </c:spPr>
          </c:dPt>
          <c:dPt>
            <c:idx val="9"/>
            <c:invertIfNegative val="0"/>
            <c:bubble3D val="0"/>
            <c:spPr>
              <a:solidFill>
                <a:schemeClr val="accent4">
                  <a:lumMod val="20000"/>
                  <a:lumOff val="80000"/>
                </a:schemeClr>
              </a:solidFill>
              <a:ln>
                <a:noFill/>
              </a:ln>
              <a:effectLst/>
            </c:spPr>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multiLvlStrRef>
              <c:f>Sheet12!$D$11:$E$24</c:f>
              <c:multiLvlStrCache>
                <c:ptCount val="14"/>
                <c:lvl>
                  <c:pt idx="0">
                    <c:v>Refused</c:v>
                  </c:pt>
                  <c:pt idx="1">
                    <c:v>At the top of my priorities</c:v>
                  </c:pt>
                  <c:pt idx="2">
                    <c:v>Among the top three issues for me</c:v>
                  </c:pt>
                  <c:pt idx="3">
                    <c:v>Among the top five issues</c:v>
                  </c:pt>
                  <c:pt idx="4">
                    <c:v>Not among the top five issues</c:v>
                  </c:pt>
                  <c:pt idx="5">
                    <c:v>Refused</c:v>
                  </c:pt>
                  <c:pt idx="6">
                    <c:v>At the top of my priorities</c:v>
                  </c:pt>
                  <c:pt idx="7">
                    <c:v>Among the top three issues for me</c:v>
                  </c:pt>
                  <c:pt idx="8">
                    <c:v>Among the top five issues</c:v>
                  </c:pt>
                  <c:pt idx="9">
                    <c:v>Not among the top five issues</c:v>
                  </c:pt>
                  <c:pt idx="10">
                    <c:v>At the top of my priorities</c:v>
                  </c:pt>
                  <c:pt idx="11">
                    <c:v>Among the top three issues for me</c:v>
                  </c:pt>
                  <c:pt idx="12">
                    <c:v>Among the top five issues</c:v>
                  </c:pt>
                  <c:pt idx="13">
                    <c:v>Not among the top five issues</c:v>
                  </c:pt>
                </c:lvl>
                <c:lvl>
                  <c:pt idx="0">
                    <c:v>Republican</c:v>
                  </c:pt>
                  <c:pt idx="5">
                    <c:v>Independent</c:v>
                  </c:pt>
                  <c:pt idx="10">
                    <c:v>Democrat</c:v>
                  </c:pt>
                </c:lvl>
              </c:multiLvlStrCache>
            </c:multiLvlStrRef>
          </c:cat>
          <c:val>
            <c:numRef>
              <c:f>Sheet12!$F$11:$F$24</c:f>
              <c:numCache>
                <c:formatCode>0.00%</c:formatCode>
                <c:ptCount val="14"/>
                <c:pt idx="0">
                  <c:v>1.6910859665778901E-2</c:v>
                </c:pt>
                <c:pt idx="1">
                  <c:v>0.108550185678398</c:v>
                </c:pt>
                <c:pt idx="2">
                  <c:v>0.185197661376373</c:v>
                </c:pt>
                <c:pt idx="3">
                  <c:v>0.40199583273820999</c:v>
                </c:pt>
                <c:pt idx="4">
                  <c:v>0.28734546054123999</c:v>
                </c:pt>
                <c:pt idx="5">
                  <c:v>2.11912608707443E-2</c:v>
                </c:pt>
                <c:pt idx="6">
                  <c:v>6.0784344510592302E-2</c:v>
                </c:pt>
                <c:pt idx="7">
                  <c:v>0.13220309469197999</c:v>
                </c:pt>
                <c:pt idx="8">
                  <c:v>0.328355830106425</c:v>
                </c:pt>
                <c:pt idx="9">
                  <c:v>0.45746546982025899</c:v>
                </c:pt>
                <c:pt idx="10">
                  <c:v>9.1665379512275602E-2</c:v>
                </c:pt>
                <c:pt idx="11">
                  <c:v>0.201695494128178</c:v>
                </c:pt>
                <c:pt idx="12">
                  <c:v>0.41620648898499701</c:v>
                </c:pt>
                <c:pt idx="13">
                  <c:v>0.286299912409543</c:v>
                </c:pt>
              </c:numCache>
            </c:numRef>
          </c:val>
        </c:ser>
        <c:dLbls>
          <c:showLegendKey val="0"/>
          <c:showVal val="0"/>
          <c:showCatName val="0"/>
          <c:showSerName val="0"/>
          <c:showPercent val="0"/>
          <c:showBubbleSize val="0"/>
        </c:dLbls>
        <c:gapWidth val="182"/>
        <c:axId val="70949120"/>
        <c:axId val="70950912"/>
      </c:barChart>
      <c:catAx>
        <c:axId val="7094912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70950912"/>
        <c:crosses val="autoZero"/>
        <c:auto val="1"/>
        <c:lblAlgn val="ctr"/>
        <c:lblOffset val="100"/>
        <c:noMultiLvlLbl val="0"/>
      </c:catAx>
      <c:valAx>
        <c:axId val="70950912"/>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094912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en-US" sz="1600"/>
              <a:t>Q9a. When you think about your priorities for American foreign policy, how important is protecting human rights?</a:t>
            </a:r>
          </a:p>
        </c:rich>
      </c:tx>
      <c:overlay val="0"/>
      <c:spPr>
        <a:noFill/>
        <a:ln>
          <a:noFill/>
        </a:ln>
        <a:effectLst/>
      </c:spPr>
    </c:title>
    <c:autoTitleDeleted val="0"/>
    <c:plotArea>
      <c:layout/>
      <c:barChart>
        <c:barDir val="bar"/>
        <c:grouping val="clustered"/>
        <c:varyColors val="0"/>
        <c:ser>
          <c:idx val="0"/>
          <c:order val="0"/>
          <c:spPr>
            <a:solidFill>
              <a:schemeClr val="accent1"/>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Sheet13!$A$3:$A$7</c:f>
              <c:strCache>
                <c:ptCount val="5"/>
                <c:pt idx="0">
                  <c:v>Refused</c:v>
                </c:pt>
                <c:pt idx="1">
                  <c:v>At the top of my priorities</c:v>
                </c:pt>
                <c:pt idx="2">
                  <c:v>Among the top three issues for me</c:v>
                </c:pt>
                <c:pt idx="3">
                  <c:v>Among the top five issues</c:v>
                </c:pt>
                <c:pt idx="4">
                  <c:v>Not among the top five issues</c:v>
                </c:pt>
              </c:strCache>
            </c:strRef>
          </c:cat>
          <c:val>
            <c:numRef>
              <c:f>Sheet13!$B$3:$B$7</c:f>
              <c:numCache>
                <c:formatCode>0.00%</c:formatCode>
                <c:ptCount val="5"/>
                <c:pt idx="0">
                  <c:v>5.51825561059195E-3</c:v>
                </c:pt>
                <c:pt idx="1">
                  <c:v>0.24309491361951799</c:v>
                </c:pt>
                <c:pt idx="2">
                  <c:v>0.29007667363393103</c:v>
                </c:pt>
                <c:pt idx="3">
                  <c:v>0.29855068409246499</c:v>
                </c:pt>
                <c:pt idx="4">
                  <c:v>0.162759473043494</c:v>
                </c:pt>
              </c:numCache>
            </c:numRef>
          </c:val>
        </c:ser>
        <c:dLbls>
          <c:showLegendKey val="0"/>
          <c:showVal val="0"/>
          <c:showCatName val="0"/>
          <c:showSerName val="0"/>
          <c:showPercent val="0"/>
          <c:showBubbleSize val="0"/>
        </c:dLbls>
        <c:gapWidth val="182"/>
        <c:axId val="70971392"/>
        <c:axId val="70972928"/>
      </c:barChart>
      <c:catAx>
        <c:axId val="7097139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70972928"/>
        <c:crosses val="autoZero"/>
        <c:auto val="1"/>
        <c:lblAlgn val="ctr"/>
        <c:lblOffset val="100"/>
        <c:noMultiLvlLbl val="0"/>
      </c:catAx>
      <c:valAx>
        <c:axId val="70972928"/>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097139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400" b="0" i="0" baseline="0" dirty="0">
                <a:effectLst/>
              </a:rPr>
              <a:t>Q1. Please select the one you think the US should support.</a:t>
            </a:r>
            <a:endParaRPr lang="en-US" sz="1400" dirty="0">
              <a:effectLst/>
            </a:endParaRPr>
          </a:p>
        </c:rich>
      </c:tx>
      <c:layout/>
      <c:overlay val="0"/>
      <c:spPr>
        <a:noFill/>
        <a:ln>
          <a:noFill/>
        </a:ln>
        <a:effectLst/>
      </c:spPr>
    </c:title>
    <c:autoTitleDeleted val="0"/>
    <c:plotArea>
      <c:layout/>
      <c:barChart>
        <c:barDir val="bar"/>
        <c:grouping val="clustered"/>
        <c:varyColors val="0"/>
        <c:ser>
          <c:idx val="0"/>
          <c:order val="0"/>
          <c:spPr>
            <a:solidFill>
              <a:schemeClr val="accent1"/>
            </a:solidFill>
            <a:ln>
              <a:noFill/>
            </a:ln>
            <a:effectLst/>
          </c:spPr>
          <c:invertIfNegative val="0"/>
          <c:dPt>
            <c:idx val="0"/>
            <c:invertIfNegative val="0"/>
            <c:bubble3D val="0"/>
            <c:spPr>
              <a:solidFill>
                <a:srgbClr val="FF0000"/>
              </a:solidFill>
              <a:ln>
                <a:noFill/>
              </a:ln>
              <a:effectLst/>
            </c:spPr>
          </c:dPt>
          <c:dPt>
            <c:idx val="1"/>
            <c:invertIfNegative val="0"/>
            <c:bubble3D val="0"/>
            <c:spPr>
              <a:solidFill>
                <a:srgbClr val="FF0000"/>
              </a:solidFill>
              <a:ln>
                <a:noFill/>
              </a:ln>
              <a:effectLst/>
            </c:spPr>
          </c:dPt>
          <c:dPt>
            <c:idx val="2"/>
            <c:invertIfNegative val="0"/>
            <c:bubble3D val="0"/>
            <c:spPr>
              <a:solidFill>
                <a:srgbClr val="FF0000"/>
              </a:solidFill>
              <a:ln>
                <a:noFill/>
              </a:ln>
              <a:effectLst/>
            </c:spPr>
          </c:dPt>
          <c:dPt>
            <c:idx val="3"/>
            <c:invertIfNegative val="0"/>
            <c:bubble3D val="0"/>
            <c:spPr>
              <a:solidFill>
                <a:srgbClr val="FF0000"/>
              </a:solidFill>
              <a:ln>
                <a:noFill/>
              </a:ln>
              <a:effectLst/>
            </c:spPr>
          </c:dPt>
          <c:dPt>
            <c:idx val="4"/>
            <c:invertIfNegative val="0"/>
            <c:bubble3D val="0"/>
            <c:spPr>
              <a:solidFill>
                <a:srgbClr val="FF0000"/>
              </a:solidFill>
              <a:ln>
                <a:noFill/>
              </a:ln>
              <a:effectLst/>
            </c:spPr>
          </c:dPt>
          <c:dPt>
            <c:idx val="5"/>
            <c:invertIfNegative val="0"/>
            <c:bubble3D val="0"/>
            <c:spPr>
              <a:solidFill>
                <a:schemeClr val="accent4">
                  <a:lumMod val="20000"/>
                  <a:lumOff val="80000"/>
                </a:schemeClr>
              </a:solidFill>
              <a:ln>
                <a:noFill/>
              </a:ln>
              <a:effectLst/>
            </c:spPr>
          </c:dPt>
          <c:dPt>
            <c:idx val="6"/>
            <c:invertIfNegative val="0"/>
            <c:bubble3D val="0"/>
            <c:spPr>
              <a:solidFill>
                <a:schemeClr val="accent4">
                  <a:lumMod val="20000"/>
                  <a:lumOff val="80000"/>
                </a:schemeClr>
              </a:solidFill>
              <a:ln>
                <a:noFill/>
              </a:ln>
              <a:effectLst/>
            </c:spPr>
          </c:dPt>
          <c:dPt>
            <c:idx val="7"/>
            <c:invertIfNegative val="0"/>
            <c:bubble3D val="0"/>
            <c:spPr>
              <a:solidFill>
                <a:schemeClr val="accent4">
                  <a:lumMod val="20000"/>
                  <a:lumOff val="80000"/>
                </a:schemeClr>
              </a:solidFill>
              <a:ln>
                <a:noFill/>
              </a:ln>
              <a:effectLst/>
            </c:spPr>
          </c:dPt>
          <c:dPt>
            <c:idx val="8"/>
            <c:invertIfNegative val="0"/>
            <c:bubble3D val="0"/>
            <c:spPr>
              <a:solidFill>
                <a:schemeClr val="accent4">
                  <a:lumMod val="20000"/>
                  <a:lumOff val="80000"/>
                </a:schemeClr>
              </a:solidFill>
              <a:ln>
                <a:noFill/>
              </a:ln>
              <a:effectLst/>
            </c:spPr>
          </c:dPt>
          <c:dPt>
            <c:idx val="9"/>
            <c:invertIfNegative val="0"/>
            <c:bubble3D val="0"/>
            <c:spPr>
              <a:solidFill>
                <a:schemeClr val="accent4">
                  <a:lumMod val="20000"/>
                  <a:lumOff val="80000"/>
                </a:schemeClr>
              </a:solidFill>
              <a:ln>
                <a:noFill/>
              </a:ln>
              <a:effectLst/>
            </c:spPr>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multiLvlStrRef>
              <c:f>Sheet4!$A$2:$B$16</c:f>
              <c:multiLvlStrCache>
                <c:ptCount val="15"/>
                <c:lvl>
                  <c:pt idx="0">
                    <c:v>Refused</c:v>
                  </c:pt>
                  <c:pt idx="1">
                    <c:v>A two-state solution: Israel and a Palestinian state side by side.  The Palestinian state would be established on the territories that Israel has occupied since 1967.</c:v>
                  </c:pt>
                  <c:pt idx="2">
                    <c:v> A one-state solution: A single democratic state in which both Jews and Arabs 2. A one-state solution: A single democratic state in which both Jews and Arabs are full and equal citizens, covering all of what is now Israel and the Palestinian Territories.</c:v>
                  </c:pt>
                  <c:pt idx="3">
                    <c:v>Annexation without equal citizenship: Israel would annex the Palestinian territories, but keep a majority-Jewish state in the expanded territories by restricting citizenship rights of Palestinians.</c:v>
                  </c:pt>
                  <c:pt idx="4">
                    <c:v>Maintain occupation of both the territories Israel has captured in 1967 and the Palestinians inhabiting them indefinitely. </c:v>
                  </c:pt>
                  <c:pt idx="5">
                    <c:v>Refused</c:v>
                  </c:pt>
                  <c:pt idx="6">
                    <c:v>A two-state solution: Israel and a Palestinian state side by side.  The Palestinian state would be established on the territories that Israel has occupied since 1967.</c:v>
                  </c:pt>
                  <c:pt idx="7">
                    <c:v> A one-state solution: A single democratic state in which both Jews and Arabs 2. A one-state solution: A single democratic state in which both Jews and Arabs are full and equal citizens, covering all of what is now Israel and the Palestinian Territories.</c:v>
                  </c:pt>
                  <c:pt idx="8">
                    <c:v>Annexation without equal citizenship: Israel would annex the Palestinian territories, but keep a majority-Jewish state in the expanded territories by restricting citizenship rights of Palestinians.</c:v>
                  </c:pt>
                  <c:pt idx="9">
                    <c:v>Maintain occupation of both the territories Israel has captured in 1967 and the Palestinians inhabiting them indefinitely. </c:v>
                  </c:pt>
                  <c:pt idx="10">
                    <c:v>Refused</c:v>
                  </c:pt>
                  <c:pt idx="11">
                    <c:v>A two-state solution: Israel and a Palestinian state side by side.  The Palestinian state would be established on the territories that Israel has occupied since 1967.</c:v>
                  </c:pt>
                  <c:pt idx="12">
                    <c:v> A one-state solution: A single democratic state in which both Jews and Arabs 2. A one-state solution: A single democratic state in which both Jews and Arabs are full and equal citizens, covering all of what is now Israel and the Palestinian Territories.</c:v>
                  </c:pt>
                  <c:pt idx="13">
                    <c:v>Annexation without equal citizenship: Israel would annex the Palestinian territories, but keep a majority-Jewish state in the expanded territories by restricting citizenship rights of Palestinians.</c:v>
                  </c:pt>
                  <c:pt idx="14">
                    <c:v>Maintain occupation of both the territories Israel has captured in 1967 and the Palestinians inhabiting them indefinitely. </c:v>
                  </c:pt>
                </c:lvl>
                <c:lvl>
                  <c:pt idx="0">
                    <c:v>Republican</c:v>
                  </c:pt>
                  <c:pt idx="5">
                    <c:v>Independent</c:v>
                  </c:pt>
                  <c:pt idx="10">
                    <c:v>Democrat</c:v>
                  </c:pt>
                </c:lvl>
              </c:multiLvlStrCache>
            </c:multiLvlStrRef>
          </c:cat>
          <c:val>
            <c:numRef>
              <c:f>Sheet4!$C$2:$C$16</c:f>
              <c:numCache>
                <c:formatCode>###0.0%</c:formatCode>
                <c:ptCount val="15"/>
                <c:pt idx="0">
                  <c:v>3.9267015706806303E-2</c:v>
                </c:pt>
                <c:pt idx="1">
                  <c:v>0.33246073298429302</c:v>
                </c:pt>
                <c:pt idx="2">
                  <c:v>0.26963350785340301</c:v>
                </c:pt>
                <c:pt idx="3">
                  <c:v>0.146596858638743</c:v>
                </c:pt>
                <c:pt idx="4">
                  <c:v>0.21204188481675401</c:v>
                </c:pt>
                <c:pt idx="5">
                  <c:v>4.2857142857142899E-2</c:v>
                </c:pt>
                <c:pt idx="6">
                  <c:v>0.32380952380952399</c:v>
                </c:pt>
                <c:pt idx="7">
                  <c:v>0.419047619047619</c:v>
                </c:pt>
                <c:pt idx="8">
                  <c:v>6.19047619047619E-2</c:v>
                </c:pt>
                <c:pt idx="9">
                  <c:v>0.15238095238095201</c:v>
                </c:pt>
                <c:pt idx="10">
                  <c:v>4.5454545454545497E-2</c:v>
                </c:pt>
                <c:pt idx="11">
                  <c:v>0.48325358851674599</c:v>
                </c:pt>
                <c:pt idx="12">
                  <c:v>0.36124401913875598</c:v>
                </c:pt>
                <c:pt idx="13">
                  <c:v>3.5885167464114798E-2</c:v>
                </c:pt>
                <c:pt idx="14">
                  <c:v>7.4162679425837305E-2</c:v>
                </c:pt>
              </c:numCache>
            </c:numRef>
          </c:val>
        </c:ser>
        <c:dLbls>
          <c:showLegendKey val="0"/>
          <c:showVal val="0"/>
          <c:showCatName val="0"/>
          <c:showSerName val="0"/>
          <c:showPercent val="0"/>
          <c:showBubbleSize val="0"/>
        </c:dLbls>
        <c:gapWidth val="182"/>
        <c:axId val="70392832"/>
        <c:axId val="70402816"/>
      </c:barChart>
      <c:catAx>
        <c:axId val="7039283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70402816"/>
        <c:crosses val="autoZero"/>
        <c:auto val="1"/>
        <c:lblAlgn val="ctr"/>
        <c:lblOffset val="100"/>
        <c:noMultiLvlLbl val="0"/>
      </c:catAx>
      <c:valAx>
        <c:axId val="70402816"/>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039283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en-US" sz="1600"/>
              <a:t>Q9a. When you think about your priorities for American foreign policy, how important is protecting human rights?</a:t>
            </a:r>
          </a:p>
        </c:rich>
      </c:tx>
      <c:overlay val="0"/>
      <c:spPr>
        <a:noFill/>
        <a:ln>
          <a:noFill/>
        </a:ln>
        <a:effectLst/>
      </c:spPr>
    </c:title>
    <c:autoTitleDeleted val="0"/>
    <c:plotArea>
      <c:layout/>
      <c:barChart>
        <c:barDir val="bar"/>
        <c:grouping val="clustered"/>
        <c:varyColors val="0"/>
        <c:ser>
          <c:idx val="0"/>
          <c:order val="0"/>
          <c:spPr>
            <a:solidFill>
              <a:schemeClr val="accent1"/>
            </a:solidFill>
            <a:ln>
              <a:noFill/>
            </a:ln>
            <a:effectLst/>
          </c:spPr>
          <c:invertIfNegative val="0"/>
          <c:dPt>
            <c:idx val="0"/>
            <c:invertIfNegative val="0"/>
            <c:bubble3D val="0"/>
            <c:spPr>
              <a:solidFill>
                <a:srgbClr val="FF0000"/>
              </a:solidFill>
              <a:ln>
                <a:noFill/>
              </a:ln>
              <a:effectLst/>
            </c:spPr>
          </c:dPt>
          <c:dPt>
            <c:idx val="1"/>
            <c:invertIfNegative val="0"/>
            <c:bubble3D val="0"/>
            <c:spPr>
              <a:solidFill>
                <a:srgbClr val="FF0000"/>
              </a:solidFill>
              <a:ln>
                <a:noFill/>
              </a:ln>
              <a:effectLst/>
            </c:spPr>
          </c:dPt>
          <c:dPt>
            <c:idx val="2"/>
            <c:invertIfNegative val="0"/>
            <c:bubble3D val="0"/>
            <c:spPr>
              <a:solidFill>
                <a:srgbClr val="FF0000"/>
              </a:solidFill>
              <a:ln>
                <a:noFill/>
              </a:ln>
              <a:effectLst/>
            </c:spPr>
          </c:dPt>
          <c:dPt>
            <c:idx val="3"/>
            <c:invertIfNegative val="0"/>
            <c:bubble3D val="0"/>
            <c:spPr>
              <a:solidFill>
                <a:srgbClr val="FF0000"/>
              </a:solidFill>
              <a:ln>
                <a:noFill/>
              </a:ln>
              <a:effectLst/>
            </c:spPr>
          </c:dPt>
          <c:dPt>
            <c:idx val="4"/>
            <c:invertIfNegative val="0"/>
            <c:bubble3D val="0"/>
            <c:spPr>
              <a:solidFill>
                <a:schemeClr val="accent4">
                  <a:lumMod val="20000"/>
                  <a:lumOff val="80000"/>
                </a:schemeClr>
              </a:solidFill>
              <a:ln>
                <a:noFill/>
              </a:ln>
              <a:effectLst/>
            </c:spPr>
          </c:dPt>
          <c:dPt>
            <c:idx val="5"/>
            <c:invertIfNegative val="0"/>
            <c:bubble3D val="0"/>
            <c:spPr>
              <a:solidFill>
                <a:schemeClr val="accent4">
                  <a:lumMod val="20000"/>
                  <a:lumOff val="80000"/>
                </a:schemeClr>
              </a:solidFill>
              <a:ln>
                <a:noFill/>
              </a:ln>
              <a:effectLst/>
            </c:spPr>
          </c:dPt>
          <c:dPt>
            <c:idx val="6"/>
            <c:invertIfNegative val="0"/>
            <c:bubble3D val="0"/>
            <c:spPr>
              <a:solidFill>
                <a:schemeClr val="accent4">
                  <a:lumMod val="20000"/>
                  <a:lumOff val="80000"/>
                </a:schemeClr>
              </a:solidFill>
              <a:ln>
                <a:noFill/>
              </a:ln>
              <a:effectLst/>
            </c:spPr>
          </c:dPt>
          <c:dPt>
            <c:idx val="7"/>
            <c:invertIfNegative val="0"/>
            <c:bubble3D val="0"/>
            <c:spPr>
              <a:solidFill>
                <a:schemeClr val="accent4">
                  <a:lumMod val="20000"/>
                  <a:lumOff val="80000"/>
                </a:schemeClr>
              </a:solidFill>
              <a:ln>
                <a:noFill/>
              </a:ln>
              <a:effectLst/>
            </c:spPr>
          </c:dPt>
          <c:dPt>
            <c:idx val="8"/>
            <c:invertIfNegative val="0"/>
            <c:bubble3D val="0"/>
            <c:spPr>
              <a:solidFill>
                <a:schemeClr val="accent4">
                  <a:lumMod val="20000"/>
                  <a:lumOff val="80000"/>
                </a:schemeClr>
              </a:solidFill>
              <a:ln>
                <a:noFill/>
              </a:ln>
              <a:effectLst/>
            </c:spPr>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multiLvlStrRef>
              <c:f>Sheet13!$C$12:$D$25</c:f>
              <c:multiLvlStrCache>
                <c:ptCount val="14"/>
                <c:lvl>
                  <c:pt idx="0">
                    <c:v>At the top of my priorities</c:v>
                  </c:pt>
                  <c:pt idx="1">
                    <c:v>Among the top three issues for me</c:v>
                  </c:pt>
                  <c:pt idx="2">
                    <c:v>Among the top five issues</c:v>
                  </c:pt>
                  <c:pt idx="3">
                    <c:v>Not among the top five issues</c:v>
                  </c:pt>
                  <c:pt idx="4">
                    <c:v>Refused</c:v>
                  </c:pt>
                  <c:pt idx="5">
                    <c:v>At the top of my priorities</c:v>
                  </c:pt>
                  <c:pt idx="6">
                    <c:v>Among the top three issues for me</c:v>
                  </c:pt>
                  <c:pt idx="7">
                    <c:v>Among the top five issues</c:v>
                  </c:pt>
                  <c:pt idx="8">
                    <c:v>Not among the top five issues</c:v>
                  </c:pt>
                  <c:pt idx="9">
                    <c:v>Refused</c:v>
                  </c:pt>
                  <c:pt idx="10">
                    <c:v>At the top of my priorities</c:v>
                  </c:pt>
                  <c:pt idx="11">
                    <c:v>Among the top three issues for me</c:v>
                  </c:pt>
                  <c:pt idx="12">
                    <c:v>Among the top five issues</c:v>
                  </c:pt>
                  <c:pt idx="13">
                    <c:v>Not among the top five issues</c:v>
                  </c:pt>
                </c:lvl>
                <c:lvl>
                  <c:pt idx="0">
                    <c:v>Republican</c:v>
                  </c:pt>
                  <c:pt idx="4">
                    <c:v>Independent</c:v>
                  </c:pt>
                  <c:pt idx="9">
                    <c:v>Democrat</c:v>
                  </c:pt>
                </c:lvl>
              </c:multiLvlStrCache>
            </c:multiLvlStrRef>
          </c:cat>
          <c:val>
            <c:numRef>
              <c:f>Sheet13!$E$12:$E$25</c:f>
              <c:numCache>
                <c:formatCode>0.00%</c:formatCode>
                <c:ptCount val="14"/>
                <c:pt idx="0">
                  <c:v>0.21632478596573801</c:v>
                </c:pt>
                <c:pt idx="1">
                  <c:v>0.26501101677826999</c:v>
                </c:pt>
                <c:pt idx="2">
                  <c:v>0.34781644093998598</c:v>
                </c:pt>
                <c:pt idx="3">
                  <c:v>0.16798565193282</c:v>
                </c:pt>
                <c:pt idx="4">
                  <c:v>6.8182564275305101E-3</c:v>
                </c:pt>
                <c:pt idx="5">
                  <c:v>0.21187264404762099</c:v>
                </c:pt>
                <c:pt idx="6">
                  <c:v>0.20367988878406099</c:v>
                </c:pt>
                <c:pt idx="7">
                  <c:v>0.318747184037734</c:v>
                </c:pt>
                <c:pt idx="8">
                  <c:v>0.25888202670305399</c:v>
                </c:pt>
                <c:pt idx="9">
                  <c:v>7.2892912272353502E-3</c:v>
                </c:pt>
                <c:pt idx="10">
                  <c:v>0.283288930504216</c:v>
                </c:pt>
                <c:pt idx="11">
                  <c:v>0.35652793540755501</c:v>
                </c:pt>
                <c:pt idx="12">
                  <c:v>0.243365238772736</c:v>
                </c:pt>
                <c:pt idx="13">
                  <c:v>0.109528604088258</c:v>
                </c:pt>
              </c:numCache>
            </c:numRef>
          </c:val>
        </c:ser>
        <c:dLbls>
          <c:showLegendKey val="0"/>
          <c:showVal val="0"/>
          <c:showCatName val="0"/>
          <c:showSerName val="0"/>
          <c:showPercent val="0"/>
          <c:showBubbleSize val="0"/>
        </c:dLbls>
        <c:gapWidth val="182"/>
        <c:axId val="71055232"/>
        <c:axId val="71056768"/>
      </c:barChart>
      <c:catAx>
        <c:axId val="7105523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71056768"/>
        <c:crosses val="autoZero"/>
        <c:auto val="1"/>
        <c:lblAlgn val="ctr"/>
        <c:lblOffset val="100"/>
        <c:noMultiLvlLbl val="0"/>
      </c:catAx>
      <c:valAx>
        <c:axId val="71056768"/>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105523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en-US" sz="1600" b="0" i="0" baseline="0">
                <a:effectLst/>
              </a:rPr>
              <a:t>Q10. I would like you to give your opinion of the following six leaders on a scale of 0-10: [UK Prime Minister David Cameron]</a:t>
            </a:r>
            <a:endParaRPr lang="en-US" sz="1600">
              <a:effectLst/>
            </a:endParaRPr>
          </a:p>
        </c:rich>
      </c:tx>
      <c:overlay val="0"/>
      <c:spPr>
        <a:noFill/>
        <a:ln>
          <a:noFill/>
        </a:ln>
        <a:effectLst/>
      </c:spPr>
    </c:title>
    <c:autoTitleDeleted val="0"/>
    <c:plotArea>
      <c:layout/>
      <c:barChart>
        <c:barDir val="bar"/>
        <c:grouping val="clustered"/>
        <c:varyColors val="0"/>
        <c:ser>
          <c:idx val="0"/>
          <c:order val="0"/>
          <c:spPr>
            <a:solidFill>
              <a:schemeClr val="accent1"/>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Sheet14!$A$3:$A$7</c:f>
              <c:strCache>
                <c:ptCount val="5"/>
                <c:pt idx="0">
                  <c:v>No opinion</c:v>
                </c:pt>
                <c:pt idx="1">
                  <c:v>DK/Ref</c:v>
                </c:pt>
                <c:pt idx="2">
                  <c:v>6-10 Favorable</c:v>
                </c:pt>
                <c:pt idx="3">
                  <c:v>5 Neither</c:v>
                </c:pt>
                <c:pt idx="4">
                  <c:v>0-5 Unfavorable</c:v>
                </c:pt>
              </c:strCache>
            </c:strRef>
          </c:cat>
          <c:val>
            <c:numRef>
              <c:f>Sheet14!$B$3:$B$7</c:f>
              <c:numCache>
                <c:formatCode>0.00%</c:formatCode>
                <c:ptCount val="5"/>
                <c:pt idx="0">
                  <c:v>0.154</c:v>
                </c:pt>
                <c:pt idx="1">
                  <c:v>1.6E-2</c:v>
                </c:pt>
                <c:pt idx="2">
                  <c:v>0.30399999999999999</c:v>
                </c:pt>
                <c:pt idx="3">
                  <c:v>0.46400000000000002</c:v>
                </c:pt>
                <c:pt idx="4">
                  <c:v>6.3E-2</c:v>
                </c:pt>
              </c:numCache>
            </c:numRef>
          </c:val>
        </c:ser>
        <c:dLbls>
          <c:showLegendKey val="0"/>
          <c:showVal val="0"/>
          <c:showCatName val="0"/>
          <c:showSerName val="0"/>
          <c:showPercent val="0"/>
          <c:showBubbleSize val="0"/>
        </c:dLbls>
        <c:gapWidth val="182"/>
        <c:axId val="71073152"/>
        <c:axId val="71083136"/>
      </c:barChart>
      <c:catAx>
        <c:axId val="71073152"/>
        <c:scaling>
          <c:orientation val="minMax"/>
        </c:scaling>
        <c:delete val="0"/>
        <c:axPos val="l"/>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71083136"/>
        <c:crosses val="autoZero"/>
        <c:auto val="1"/>
        <c:lblAlgn val="ctr"/>
        <c:lblOffset val="100"/>
        <c:noMultiLvlLbl val="0"/>
      </c:catAx>
      <c:valAx>
        <c:axId val="71083136"/>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107315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en-US" sz="1600"/>
              <a:t>Q10. I would like you to give your opinion of the following six leaders on a scale of 0-10: [UK Prime Minister David Cameron]</a:t>
            </a:r>
          </a:p>
        </c:rich>
      </c:tx>
      <c:overlay val="0"/>
      <c:spPr>
        <a:noFill/>
        <a:ln>
          <a:noFill/>
        </a:ln>
        <a:effectLst/>
      </c:spPr>
    </c:title>
    <c:autoTitleDeleted val="0"/>
    <c:plotArea>
      <c:layout/>
      <c:barChart>
        <c:barDir val="bar"/>
        <c:grouping val="clustered"/>
        <c:varyColors val="0"/>
        <c:ser>
          <c:idx val="0"/>
          <c:order val="0"/>
          <c:spPr>
            <a:solidFill>
              <a:schemeClr val="accent1"/>
            </a:solidFill>
            <a:ln>
              <a:noFill/>
            </a:ln>
            <a:effectLst/>
          </c:spPr>
          <c:invertIfNegative val="0"/>
          <c:dPt>
            <c:idx val="0"/>
            <c:invertIfNegative val="0"/>
            <c:bubble3D val="0"/>
            <c:spPr>
              <a:solidFill>
                <a:srgbClr val="FF0000"/>
              </a:solidFill>
              <a:ln>
                <a:noFill/>
              </a:ln>
              <a:effectLst/>
            </c:spPr>
          </c:dPt>
          <c:dPt>
            <c:idx val="1"/>
            <c:invertIfNegative val="0"/>
            <c:bubble3D val="0"/>
            <c:spPr>
              <a:solidFill>
                <a:srgbClr val="FF0000"/>
              </a:solidFill>
              <a:ln>
                <a:noFill/>
              </a:ln>
              <a:effectLst/>
            </c:spPr>
          </c:dPt>
          <c:dPt>
            <c:idx val="2"/>
            <c:invertIfNegative val="0"/>
            <c:bubble3D val="0"/>
            <c:spPr>
              <a:solidFill>
                <a:srgbClr val="FF0000"/>
              </a:solidFill>
              <a:ln>
                <a:noFill/>
              </a:ln>
              <a:effectLst/>
            </c:spPr>
          </c:dPt>
          <c:dPt>
            <c:idx val="3"/>
            <c:invertIfNegative val="0"/>
            <c:bubble3D val="0"/>
            <c:spPr>
              <a:solidFill>
                <a:srgbClr val="FF0000"/>
              </a:solidFill>
              <a:ln>
                <a:noFill/>
              </a:ln>
              <a:effectLst/>
            </c:spPr>
          </c:dPt>
          <c:dPt>
            <c:idx val="4"/>
            <c:invertIfNegative val="0"/>
            <c:bubble3D val="0"/>
            <c:spPr>
              <a:solidFill>
                <a:srgbClr val="FF0000"/>
              </a:solidFill>
              <a:ln>
                <a:noFill/>
              </a:ln>
              <a:effectLst/>
            </c:spPr>
          </c:dPt>
          <c:dPt>
            <c:idx val="5"/>
            <c:invertIfNegative val="0"/>
            <c:bubble3D val="0"/>
            <c:spPr>
              <a:solidFill>
                <a:srgbClr val="FFF2CC"/>
              </a:solidFill>
              <a:ln>
                <a:noFill/>
              </a:ln>
              <a:effectLst/>
            </c:spPr>
          </c:dPt>
          <c:dPt>
            <c:idx val="6"/>
            <c:invertIfNegative val="0"/>
            <c:bubble3D val="0"/>
            <c:spPr>
              <a:solidFill>
                <a:srgbClr val="FFF2CC"/>
              </a:solidFill>
              <a:ln>
                <a:noFill/>
              </a:ln>
              <a:effectLst/>
            </c:spPr>
          </c:dPt>
          <c:dPt>
            <c:idx val="7"/>
            <c:invertIfNegative val="0"/>
            <c:bubble3D val="0"/>
            <c:spPr>
              <a:solidFill>
                <a:srgbClr val="FFF2CC"/>
              </a:solidFill>
              <a:ln>
                <a:noFill/>
              </a:ln>
              <a:effectLst/>
            </c:spPr>
          </c:dPt>
          <c:dPt>
            <c:idx val="8"/>
            <c:invertIfNegative val="0"/>
            <c:bubble3D val="0"/>
            <c:spPr>
              <a:solidFill>
                <a:srgbClr val="FFF2CC"/>
              </a:solidFill>
              <a:ln>
                <a:noFill/>
              </a:ln>
              <a:effectLst/>
            </c:spPr>
          </c:dPt>
          <c:dPt>
            <c:idx val="9"/>
            <c:invertIfNegative val="0"/>
            <c:bubble3D val="0"/>
            <c:spPr>
              <a:solidFill>
                <a:schemeClr val="accent4">
                  <a:lumMod val="20000"/>
                  <a:lumOff val="80000"/>
                </a:schemeClr>
              </a:solidFill>
              <a:ln>
                <a:noFill/>
              </a:ln>
              <a:effectLst/>
            </c:spPr>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multiLvlStrRef>
              <c:f>Sheet14!$D$12:$E$26</c:f>
              <c:multiLvlStrCache>
                <c:ptCount val="15"/>
                <c:lvl>
                  <c:pt idx="0">
                    <c:v>DK/Ref</c:v>
                  </c:pt>
                  <c:pt idx="1">
                    <c:v>No opinion</c:v>
                  </c:pt>
                  <c:pt idx="2">
                    <c:v>6-10 Favorable</c:v>
                  </c:pt>
                  <c:pt idx="3">
                    <c:v>5 Neither</c:v>
                  </c:pt>
                  <c:pt idx="4">
                    <c:v>0-5 Unfavorable</c:v>
                  </c:pt>
                  <c:pt idx="5">
                    <c:v>No opinion</c:v>
                  </c:pt>
                  <c:pt idx="6">
                    <c:v>DK/Ref</c:v>
                  </c:pt>
                  <c:pt idx="7">
                    <c:v>6-10 Favorable</c:v>
                  </c:pt>
                  <c:pt idx="8">
                    <c:v>5 Neither</c:v>
                  </c:pt>
                  <c:pt idx="9">
                    <c:v>0-5 Unfavorable</c:v>
                  </c:pt>
                  <c:pt idx="10">
                    <c:v>No opinion</c:v>
                  </c:pt>
                  <c:pt idx="11">
                    <c:v>DK/Ref</c:v>
                  </c:pt>
                  <c:pt idx="12">
                    <c:v>6-10 Favorable</c:v>
                  </c:pt>
                  <c:pt idx="13">
                    <c:v>5 Neither</c:v>
                  </c:pt>
                  <c:pt idx="14">
                    <c:v>0-5 Unfavorable</c:v>
                  </c:pt>
                </c:lvl>
                <c:lvl>
                  <c:pt idx="0">
                    <c:v>Republican</c:v>
                  </c:pt>
                  <c:pt idx="5">
                    <c:v>Independent</c:v>
                  </c:pt>
                  <c:pt idx="10">
                    <c:v>Democrat</c:v>
                  </c:pt>
                </c:lvl>
              </c:multiLvlStrCache>
            </c:multiLvlStrRef>
          </c:cat>
          <c:val>
            <c:numRef>
              <c:f>Sheet14!$F$12:$F$26</c:f>
              <c:numCache>
                <c:formatCode>0.00%</c:formatCode>
                <c:ptCount val="15"/>
                <c:pt idx="0">
                  <c:v>1.2E-2</c:v>
                </c:pt>
                <c:pt idx="1">
                  <c:v>0.14299999999999999</c:v>
                </c:pt>
                <c:pt idx="2">
                  <c:v>0.39800000000000002</c:v>
                </c:pt>
                <c:pt idx="3">
                  <c:v>0.41799999999999998</c:v>
                </c:pt>
                <c:pt idx="4">
                  <c:v>2.9000000000000001E-2</c:v>
                </c:pt>
                <c:pt idx="5">
                  <c:v>0.19500000000000001</c:v>
                </c:pt>
                <c:pt idx="6">
                  <c:v>1.2E-2</c:v>
                </c:pt>
                <c:pt idx="7">
                  <c:v>0.14499999999999999</c:v>
                </c:pt>
                <c:pt idx="8">
                  <c:v>0.58199999999999996</c:v>
                </c:pt>
                <c:pt idx="9">
                  <c:v>6.6000000000000003E-2</c:v>
                </c:pt>
                <c:pt idx="10">
                  <c:v>0.14299999999999999</c:v>
                </c:pt>
                <c:pt idx="11">
                  <c:v>2.1000000000000001E-2</c:v>
                </c:pt>
                <c:pt idx="12">
                  <c:v>0.29699999999999999</c:v>
                </c:pt>
                <c:pt idx="13">
                  <c:v>0.44700000000000001</c:v>
                </c:pt>
                <c:pt idx="14">
                  <c:v>9.1999999999999998E-2</c:v>
                </c:pt>
              </c:numCache>
            </c:numRef>
          </c:val>
        </c:ser>
        <c:dLbls>
          <c:showLegendKey val="0"/>
          <c:showVal val="0"/>
          <c:showCatName val="0"/>
          <c:showSerName val="0"/>
          <c:showPercent val="0"/>
          <c:showBubbleSize val="0"/>
        </c:dLbls>
        <c:gapWidth val="182"/>
        <c:axId val="71137152"/>
        <c:axId val="71138688"/>
      </c:barChart>
      <c:catAx>
        <c:axId val="7113715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71138688"/>
        <c:crosses val="autoZero"/>
        <c:auto val="1"/>
        <c:lblAlgn val="ctr"/>
        <c:lblOffset val="100"/>
        <c:noMultiLvlLbl val="0"/>
      </c:catAx>
      <c:valAx>
        <c:axId val="71138688"/>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113715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en-US" sz="1600" b="0" i="0" u="none" strike="noStrike" baseline="0">
                <a:effectLst/>
              </a:rPr>
              <a:t>Q11. I would like you to give your opinion of the following six leaders on a scale of 0-10: [German Chancellor Angela Merkel] </a:t>
            </a:r>
            <a:endParaRPr lang="en-US" sz="1600"/>
          </a:p>
        </c:rich>
      </c:tx>
      <c:overlay val="0"/>
      <c:spPr>
        <a:noFill/>
        <a:ln>
          <a:noFill/>
        </a:ln>
        <a:effectLst/>
      </c:spPr>
    </c:title>
    <c:autoTitleDeleted val="0"/>
    <c:plotArea>
      <c:layout/>
      <c:barChart>
        <c:barDir val="bar"/>
        <c:grouping val="clustered"/>
        <c:varyColors val="0"/>
        <c:ser>
          <c:idx val="0"/>
          <c:order val="0"/>
          <c:spPr>
            <a:solidFill>
              <a:schemeClr val="accent1"/>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Sheet15!$A$3:$A$7</c:f>
              <c:strCache>
                <c:ptCount val="5"/>
                <c:pt idx="0">
                  <c:v>No opinion</c:v>
                </c:pt>
                <c:pt idx="1">
                  <c:v>DK/Ref</c:v>
                </c:pt>
                <c:pt idx="2">
                  <c:v>6-10 Favorable</c:v>
                </c:pt>
                <c:pt idx="3">
                  <c:v>5 Neither</c:v>
                </c:pt>
                <c:pt idx="4">
                  <c:v>0-5 Unfavorable</c:v>
                </c:pt>
              </c:strCache>
            </c:strRef>
          </c:cat>
          <c:val>
            <c:numRef>
              <c:f>Sheet15!$B$3:$B$7</c:f>
              <c:numCache>
                <c:formatCode>###0.0</c:formatCode>
                <c:ptCount val="5"/>
                <c:pt idx="0">
                  <c:v>0.15680996730455399</c:v>
                </c:pt>
                <c:pt idx="1">
                  <c:v>2.2014986710809498E-2</c:v>
                </c:pt>
                <c:pt idx="2">
                  <c:v>0.30141665716765598</c:v>
                </c:pt>
                <c:pt idx="3">
                  <c:v>0.44876888356216799</c:v>
                </c:pt>
                <c:pt idx="4">
                  <c:v>7.0989505254813096E-2</c:v>
                </c:pt>
              </c:numCache>
            </c:numRef>
          </c:val>
        </c:ser>
        <c:dLbls>
          <c:showLegendKey val="0"/>
          <c:showVal val="0"/>
          <c:showCatName val="0"/>
          <c:showSerName val="0"/>
          <c:showPercent val="0"/>
          <c:showBubbleSize val="0"/>
        </c:dLbls>
        <c:gapWidth val="182"/>
        <c:axId val="71155072"/>
        <c:axId val="71513216"/>
      </c:barChart>
      <c:catAx>
        <c:axId val="7115507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71513216"/>
        <c:crosses val="autoZero"/>
        <c:auto val="1"/>
        <c:lblAlgn val="ctr"/>
        <c:lblOffset val="100"/>
        <c:noMultiLvlLbl val="0"/>
      </c:catAx>
      <c:valAx>
        <c:axId val="71513216"/>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115507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en-US" sz="1600" b="0" i="0" baseline="0">
                <a:effectLst/>
              </a:rPr>
              <a:t>Q11. I would like you to give your opinion of the following six leaders on a scale of 0-10: [German Chancellor Angela Merkel] </a:t>
            </a:r>
            <a:endParaRPr lang="en-US" sz="1600">
              <a:effectLst/>
            </a:endParaRPr>
          </a:p>
        </c:rich>
      </c:tx>
      <c:overlay val="0"/>
      <c:spPr>
        <a:noFill/>
        <a:ln>
          <a:noFill/>
        </a:ln>
        <a:effectLst/>
      </c:spPr>
    </c:title>
    <c:autoTitleDeleted val="0"/>
    <c:plotArea>
      <c:layout/>
      <c:barChart>
        <c:barDir val="bar"/>
        <c:grouping val="clustered"/>
        <c:varyColors val="0"/>
        <c:ser>
          <c:idx val="0"/>
          <c:order val="0"/>
          <c:spPr>
            <a:solidFill>
              <a:schemeClr val="accent1"/>
            </a:solidFill>
            <a:ln>
              <a:noFill/>
            </a:ln>
            <a:effectLst/>
          </c:spPr>
          <c:invertIfNegative val="0"/>
          <c:dPt>
            <c:idx val="0"/>
            <c:invertIfNegative val="0"/>
            <c:bubble3D val="0"/>
            <c:spPr>
              <a:solidFill>
                <a:srgbClr val="FF0000"/>
              </a:solidFill>
              <a:ln>
                <a:noFill/>
              </a:ln>
              <a:effectLst/>
            </c:spPr>
          </c:dPt>
          <c:dPt>
            <c:idx val="1"/>
            <c:invertIfNegative val="0"/>
            <c:bubble3D val="0"/>
            <c:spPr>
              <a:solidFill>
                <a:srgbClr val="FF0000"/>
              </a:solidFill>
              <a:ln>
                <a:noFill/>
              </a:ln>
              <a:effectLst/>
            </c:spPr>
          </c:dPt>
          <c:dPt>
            <c:idx val="2"/>
            <c:invertIfNegative val="0"/>
            <c:bubble3D val="0"/>
            <c:spPr>
              <a:solidFill>
                <a:srgbClr val="FF0000"/>
              </a:solidFill>
              <a:ln>
                <a:noFill/>
              </a:ln>
              <a:effectLst/>
            </c:spPr>
          </c:dPt>
          <c:dPt>
            <c:idx val="3"/>
            <c:invertIfNegative val="0"/>
            <c:bubble3D val="0"/>
            <c:spPr>
              <a:solidFill>
                <a:srgbClr val="FF0000"/>
              </a:solidFill>
              <a:ln>
                <a:noFill/>
              </a:ln>
              <a:effectLst/>
            </c:spPr>
          </c:dPt>
          <c:dPt>
            <c:idx val="4"/>
            <c:invertIfNegative val="0"/>
            <c:bubble3D val="0"/>
            <c:spPr>
              <a:solidFill>
                <a:srgbClr val="FF0000"/>
              </a:solidFill>
              <a:ln>
                <a:noFill/>
              </a:ln>
              <a:effectLst/>
            </c:spPr>
          </c:dPt>
          <c:dPt>
            <c:idx val="5"/>
            <c:invertIfNegative val="0"/>
            <c:bubble3D val="0"/>
            <c:spPr>
              <a:solidFill>
                <a:srgbClr val="FFF2CC"/>
              </a:solidFill>
              <a:ln>
                <a:noFill/>
              </a:ln>
              <a:effectLst/>
            </c:spPr>
          </c:dPt>
          <c:dPt>
            <c:idx val="6"/>
            <c:invertIfNegative val="0"/>
            <c:bubble3D val="0"/>
            <c:spPr>
              <a:solidFill>
                <a:srgbClr val="FFF2CC"/>
              </a:solidFill>
              <a:ln>
                <a:noFill/>
              </a:ln>
              <a:effectLst/>
            </c:spPr>
          </c:dPt>
          <c:dPt>
            <c:idx val="7"/>
            <c:invertIfNegative val="0"/>
            <c:bubble3D val="0"/>
            <c:spPr>
              <a:solidFill>
                <a:srgbClr val="FFF2CC"/>
              </a:solidFill>
              <a:ln>
                <a:noFill/>
              </a:ln>
              <a:effectLst/>
            </c:spPr>
          </c:dPt>
          <c:dPt>
            <c:idx val="8"/>
            <c:invertIfNegative val="0"/>
            <c:bubble3D val="0"/>
            <c:spPr>
              <a:solidFill>
                <a:srgbClr val="FFF2CC"/>
              </a:solidFill>
              <a:ln>
                <a:noFill/>
              </a:ln>
              <a:effectLst/>
            </c:spPr>
          </c:dPt>
          <c:dPt>
            <c:idx val="9"/>
            <c:invertIfNegative val="0"/>
            <c:bubble3D val="0"/>
            <c:spPr>
              <a:solidFill>
                <a:srgbClr val="FFF2CC"/>
              </a:solidFill>
              <a:ln>
                <a:noFill/>
              </a:ln>
              <a:effectLst/>
            </c:spPr>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multiLvlStrRef>
              <c:f>Sheet15!$D$12:$E$26</c:f>
              <c:multiLvlStrCache>
                <c:ptCount val="15"/>
                <c:lvl>
                  <c:pt idx="0">
                    <c:v>No opinion</c:v>
                  </c:pt>
                  <c:pt idx="1">
                    <c:v>DK/Ref</c:v>
                  </c:pt>
                  <c:pt idx="2">
                    <c:v>6-10 Favorable</c:v>
                  </c:pt>
                  <c:pt idx="3">
                    <c:v>5 Neither</c:v>
                  </c:pt>
                  <c:pt idx="4">
                    <c:v>0-5 Unfavorable</c:v>
                  </c:pt>
                  <c:pt idx="5">
                    <c:v>No opinion</c:v>
                  </c:pt>
                  <c:pt idx="6">
                    <c:v>DK/Ref</c:v>
                  </c:pt>
                  <c:pt idx="7">
                    <c:v>6-10 Favorable</c:v>
                  </c:pt>
                  <c:pt idx="8">
                    <c:v>5 Neither</c:v>
                  </c:pt>
                  <c:pt idx="9">
                    <c:v>0-5 Unfavorable</c:v>
                  </c:pt>
                  <c:pt idx="10">
                    <c:v>No opinion</c:v>
                  </c:pt>
                  <c:pt idx="11">
                    <c:v>DK/Ref</c:v>
                  </c:pt>
                  <c:pt idx="12">
                    <c:v>6-10 Favorable</c:v>
                  </c:pt>
                  <c:pt idx="13">
                    <c:v>5 Neither</c:v>
                  </c:pt>
                  <c:pt idx="14">
                    <c:v>0-5 Unfavorable</c:v>
                  </c:pt>
                </c:lvl>
                <c:lvl>
                  <c:pt idx="0">
                    <c:v>Republican</c:v>
                  </c:pt>
                  <c:pt idx="5">
                    <c:v>Independent</c:v>
                  </c:pt>
                  <c:pt idx="10">
                    <c:v>Democrat</c:v>
                  </c:pt>
                </c:lvl>
              </c:multiLvlStrCache>
            </c:multiLvlStrRef>
          </c:cat>
          <c:val>
            <c:numRef>
              <c:f>Sheet15!$F$12:$F$26</c:f>
              <c:numCache>
                <c:formatCode>0.00%</c:formatCode>
                <c:ptCount val="15"/>
                <c:pt idx="0">
                  <c:v>0.14769151760584101</c:v>
                </c:pt>
                <c:pt idx="1">
                  <c:v>1.2391250010502199E-2</c:v>
                </c:pt>
                <c:pt idx="2">
                  <c:v>0.340620615343253</c:v>
                </c:pt>
                <c:pt idx="3">
                  <c:v>0.450870314981138</c:v>
                </c:pt>
                <c:pt idx="4">
                  <c:v>4.8426302059265902E-2</c:v>
                </c:pt>
                <c:pt idx="5">
                  <c:v>0.195764507290458</c:v>
                </c:pt>
                <c:pt idx="6">
                  <c:v>1.2096446142625301E-2</c:v>
                </c:pt>
                <c:pt idx="7">
                  <c:v>0.204693278372411</c:v>
                </c:pt>
                <c:pt idx="8">
                  <c:v>0.51491324100545399</c:v>
                </c:pt>
                <c:pt idx="9">
                  <c:v>7.2532527189052398E-2</c:v>
                </c:pt>
                <c:pt idx="10">
                  <c:v>0.14550209094633201</c:v>
                </c:pt>
                <c:pt idx="11">
                  <c:v>3.5806316682192502E-2</c:v>
                </c:pt>
                <c:pt idx="12">
                  <c:v>0.31436363566591302</c:v>
                </c:pt>
                <c:pt idx="13">
                  <c:v>0.413504903818387</c:v>
                </c:pt>
                <c:pt idx="14">
                  <c:v>9.0823052887175196E-2</c:v>
                </c:pt>
              </c:numCache>
            </c:numRef>
          </c:val>
        </c:ser>
        <c:dLbls>
          <c:showLegendKey val="0"/>
          <c:showVal val="0"/>
          <c:showCatName val="0"/>
          <c:showSerName val="0"/>
          <c:showPercent val="0"/>
          <c:showBubbleSize val="0"/>
        </c:dLbls>
        <c:gapWidth val="182"/>
        <c:axId val="71571328"/>
        <c:axId val="71572864"/>
      </c:barChart>
      <c:catAx>
        <c:axId val="7157132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71572864"/>
        <c:crosses val="autoZero"/>
        <c:auto val="1"/>
        <c:lblAlgn val="ctr"/>
        <c:lblOffset val="100"/>
        <c:noMultiLvlLbl val="0"/>
      </c:catAx>
      <c:valAx>
        <c:axId val="71572864"/>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157132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en-US" sz="1600" b="0" i="0" baseline="0">
                <a:effectLst/>
              </a:rPr>
              <a:t>Q12. I would like you to give your opinion of the following six leaders on a scale of 0-10: [Israeli Prime Minister Benjamin Netanyahu] </a:t>
            </a:r>
            <a:endParaRPr lang="en-US" sz="1600">
              <a:effectLst/>
            </a:endParaRPr>
          </a:p>
        </c:rich>
      </c:tx>
      <c:overlay val="0"/>
      <c:spPr>
        <a:noFill/>
        <a:ln>
          <a:noFill/>
        </a:ln>
        <a:effectLst/>
      </c:spPr>
    </c:title>
    <c:autoTitleDeleted val="0"/>
    <c:plotArea>
      <c:layout/>
      <c:barChart>
        <c:barDir val="bar"/>
        <c:grouping val="clustered"/>
        <c:varyColors val="0"/>
        <c:ser>
          <c:idx val="0"/>
          <c:order val="0"/>
          <c:spPr>
            <a:solidFill>
              <a:schemeClr val="accent1"/>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Sheet16!$A$3:$A$7</c:f>
              <c:strCache>
                <c:ptCount val="5"/>
                <c:pt idx="0">
                  <c:v>No opinion</c:v>
                </c:pt>
                <c:pt idx="1">
                  <c:v>DK/Ref</c:v>
                </c:pt>
                <c:pt idx="2">
                  <c:v>6-10 Favorable</c:v>
                </c:pt>
                <c:pt idx="3">
                  <c:v>5 Neither</c:v>
                </c:pt>
                <c:pt idx="4">
                  <c:v>0-5 Unfavorable</c:v>
                </c:pt>
              </c:strCache>
            </c:strRef>
          </c:cat>
          <c:val>
            <c:numRef>
              <c:f>Sheet16!$B$3:$B$7</c:f>
              <c:numCache>
                <c:formatCode>###0.0</c:formatCode>
                <c:ptCount val="5"/>
                <c:pt idx="0">
                  <c:v>0.123484064528988</c:v>
                </c:pt>
                <c:pt idx="1">
                  <c:v>2.3882546790440499E-2</c:v>
                </c:pt>
                <c:pt idx="2">
                  <c:v>0.33107509853425499</c:v>
                </c:pt>
                <c:pt idx="3">
                  <c:v>0.36728483153318398</c:v>
                </c:pt>
                <c:pt idx="4">
                  <c:v>0.15427345861313299</c:v>
                </c:pt>
              </c:numCache>
            </c:numRef>
          </c:val>
        </c:ser>
        <c:dLbls>
          <c:showLegendKey val="0"/>
          <c:showVal val="0"/>
          <c:showCatName val="0"/>
          <c:showSerName val="0"/>
          <c:showPercent val="0"/>
          <c:showBubbleSize val="0"/>
        </c:dLbls>
        <c:gapWidth val="182"/>
        <c:axId val="71589248"/>
        <c:axId val="71619712"/>
      </c:barChart>
      <c:catAx>
        <c:axId val="7158924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71619712"/>
        <c:crosses val="autoZero"/>
        <c:auto val="1"/>
        <c:lblAlgn val="ctr"/>
        <c:lblOffset val="100"/>
        <c:noMultiLvlLbl val="0"/>
      </c:catAx>
      <c:valAx>
        <c:axId val="71619712"/>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158924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2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en-US" sz="1600" b="0" i="0" baseline="0">
                <a:effectLst/>
              </a:rPr>
              <a:t>Q12. I would like you to give your opinion of the following six leaders on a scale of 0-10: [Israeli Prime Minister Benjamin Netanyahu] </a:t>
            </a:r>
            <a:endParaRPr lang="en-US" sz="1600">
              <a:effectLst/>
            </a:endParaRPr>
          </a:p>
        </c:rich>
      </c:tx>
      <c:overlay val="0"/>
      <c:spPr>
        <a:noFill/>
        <a:ln>
          <a:noFill/>
        </a:ln>
        <a:effectLst/>
      </c:spPr>
    </c:title>
    <c:autoTitleDeleted val="0"/>
    <c:plotArea>
      <c:layout/>
      <c:barChart>
        <c:barDir val="bar"/>
        <c:grouping val="clustered"/>
        <c:varyColors val="0"/>
        <c:ser>
          <c:idx val="0"/>
          <c:order val="0"/>
          <c:spPr>
            <a:solidFill>
              <a:schemeClr val="accent1"/>
            </a:solidFill>
            <a:ln>
              <a:noFill/>
            </a:ln>
            <a:effectLst/>
          </c:spPr>
          <c:invertIfNegative val="0"/>
          <c:dPt>
            <c:idx val="0"/>
            <c:invertIfNegative val="0"/>
            <c:bubble3D val="0"/>
            <c:spPr>
              <a:solidFill>
                <a:srgbClr val="FF0000"/>
              </a:solidFill>
              <a:ln>
                <a:noFill/>
              </a:ln>
              <a:effectLst/>
            </c:spPr>
          </c:dPt>
          <c:dPt>
            <c:idx val="1"/>
            <c:invertIfNegative val="0"/>
            <c:bubble3D val="0"/>
            <c:spPr>
              <a:solidFill>
                <a:srgbClr val="FF0000"/>
              </a:solidFill>
              <a:ln>
                <a:noFill/>
              </a:ln>
              <a:effectLst/>
            </c:spPr>
          </c:dPt>
          <c:dPt>
            <c:idx val="2"/>
            <c:invertIfNegative val="0"/>
            <c:bubble3D val="0"/>
            <c:spPr>
              <a:solidFill>
                <a:srgbClr val="FF0000"/>
              </a:solidFill>
              <a:ln>
                <a:noFill/>
              </a:ln>
              <a:effectLst/>
            </c:spPr>
          </c:dPt>
          <c:dPt>
            <c:idx val="3"/>
            <c:invertIfNegative val="0"/>
            <c:bubble3D val="0"/>
            <c:spPr>
              <a:solidFill>
                <a:srgbClr val="FF0000"/>
              </a:solidFill>
              <a:ln>
                <a:noFill/>
              </a:ln>
              <a:effectLst/>
            </c:spPr>
          </c:dPt>
          <c:dPt>
            <c:idx val="4"/>
            <c:invertIfNegative val="0"/>
            <c:bubble3D val="0"/>
            <c:spPr>
              <a:solidFill>
                <a:srgbClr val="FF0000"/>
              </a:solidFill>
              <a:ln>
                <a:noFill/>
              </a:ln>
              <a:effectLst/>
            </c:spPr>
          </c:dPt>
          <c:dPt>
            <c:idx val="5"/>
            <c:invertIfNegative val="0"/>
            <c:bubble3D val="0"/>
            <c:spPr>
              <a:solidFill>
                <a:srgbClr val="FFF2CC"/>
              </a:solidFill>
              <a:ln>
                <a:noFill/>
              </a:ln>
              <a:effectLst/>
            </c:spPr>
          </c:dPt>
          <c:dPt>
            <c:idx val="6"/>
            <c:invertIfNegative val="0"/>
            <c:bubble3D val="0"/>
            <c:spPr>
              <a:solidFill>
                <a:srgbClr val="FFF2CC"/>
              </a:solidFill>
              <a:ln>
                <a:noFill/>
              </a:ln>
              <a:effectLst/>
            </c:spPr>
          </c:dPt>
          <c:dPt>
            <c:idx val="7"/>
            <c:invertIfNegative val="0"/>
            <c:bubble3D val="0"/>
            <c:spPr>
              <a:solidFill>
                <a:srgbClr val="FFF2CC"/>
              </a:solidFill>
              <a:ln>
                <a:noFill/>
              </a:ln>
              <a:effectLst/>
            </c:spPr>
          </c:dPt>
          <c:dPt>
            <c:idx val="8"/>
            <c:invertIfNegative val="0"/>
            <c:bubble3D val="0"/>
            <c:spPr>
              <a:solidFill>
                <a:srgbClr val="FFF2CC"/>
              </a:solidFill>
              <a:ln>
                <a:noFill/>
              </a:ln>
              <a:effectLst/>
            </c:spPr>
          </c:dPt>
          <c:dPt>
            <c:idx val="9"/>
            <c:invertIfNegative val="0"/>
            <c:bubble3D val="0"/>
            <c:spPr>
              <a:solidFill>
                <a:schemeClr val="accent4">
                  <a:lumMod val="20000"/>
                  <a:lumOff val="80000"/>
                </a:schemeClr>
              </a:solidFill>
              <a:ln>
                <a:noFill/>
              </a:ln>
              <a:effectLst/>
            </c:spPr>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multiLvlStrRef>
              <c:f>Sheet16!$E$13:$F$27</c:f>
              <c:multiLvlStrCache>
                <c:ptCount val="15"/>
                <c:lvl>
                  <c:pt idx="0">
                    <c:v>No opinion</c:v>
                  </c:pt>
                  <c:pt idx="1">
                    <c:v>DK/Ref</c:v>
                  </c:pt>
                  <c:pt idx="2">
                    <c:v>6-10 Favorable</c:v>
                  </c:pt>
                  <c:pt idx="3">
                    <c:v>5 Neither</c:v>
                  </c:pt>
                  <c:pt idx="4">
                    <c:v>0-5 Unfavorable</c:v>
                  </c:pt>
                  <c:pt idx="5">
                    <c:v>No opinion</c:v>
                  </c:pt>
                  <c:pt idx="6">
                    <c:v>DK/Ref</c:v>
                  </c:pt>
                  <c:pt idx="7">
                    <c:v>6-10 Favorable</c:v>
                  </c:pt>
                  <c:pt idx="8">
                    <c:v>5 Neither</c:v>
                  </c:pt>
                  <c:pt idx="9">
                    <c:v>0-5 Unfavorable</c:v>
                  </c:pt>
                  <c:pt idx="10">
                    <c:v>No opinion</c:v>
                  </c:pt>
                  <c:pt idx="11">
                    <c:v>DK/Ref</c:v>
                  </c:pt>
                  <c:pt idx="12">
                    <c:v>6-10 Favorable</c:v>
                  </c:pt>
                  <c:pt idx="13">
                    <c:v>5 Neither</c:v>
                  </c:pt>
                  <c:pt idx="14">
                    <c:v>0-5 Unfavorable</c:v>
                  </c:pt>
                </c:lvl>
                <c:lvl>
                  <c:pt idx="0">
                    <c:v>Republican</c:v>
                  </c:pt>
                  <c:pt idx="5">
                    <c:v>Independent</c:v>
                  </c:pt>
                  <c:pt idx="10">
                    <c:v>Democrat</c:v>
                  </c:pt>
                </c:lvl>
              </c:multiLvlStrCache>
            </c:multiLvlStrRef>
          </c:cat>
          <c:val>
            <c:numRef>
              <c:f>Sheet16!$G$13:$G$27</c:f>
              <c:numCache>
                <c:formatCode>0.00%</c:formatCode>
                <c:ptCount val="15"/>
                <c:pt idx="0">
                  <c:v>0.10675693983515799</c:v>
                </c:pt>
                <c:pt idx="1">
                  <c:v>1.6927663140737501E-2</c:v>
                </c:pt>
                <c:pt idx="2">
                  <c:v>0.48617336565201702</c:v>
                </c:pt>
                <c:pt idx="3">
                  <c:v>0.30344108911723</c:v>
                </c:pt>
                <c:pt idx="4">
                  <c:v>8.6700942254858304E-2</c:v>
                </c:pt>
                <c:pt idx="5">
                  <c:v>0.16301346856613</c:v>
                </c:pt>
                <c:pt idx="6">
                  <c:v>2.1487189661332801E-2</c:v>
                </c:pt>
                <c:pt idx="7">
                  <c:v>0.208557480361414</c:v>
                </c:pt>
                <c:pt idx="8">
                  <c:v>0.46393498701386499</c:v>
                </c:pt>
                <c:pt idx="9">
                  <c:v>0.14300687439725901</c:v>
                </c:pt>
                <c:pt idx="10">
                  <c:v>0.118836888917457</c:v>
                </c:pt>
                <c:pt idx="11">
                  <c:v>3.1443342981394999E-2</c:v>
                </c:pt>
                <c:pt idx="12">
                  <c:v>0.251156280370048</c:v>
                </c:pt>
                <c:pt idx="13">
                  <c:v>0.37688312286360298</c:v>
                </c:pt>
                <c:pt idx="14">
                  <c:v>0.22168036486749701</c:v>
                </c:pt>
              </c:numCache>
            </c:numRef>
          </c:val>
        </c:ser>
        <c:dLbls>
          <c:showLegendKey val="0"/>
          <c:showVal val="0"/>
          <c:showCatName val="0"/>
          <c:showSerName val="0"/>
          <c:showPercent val="0"/>
          <c:showBubbleSize val="0"/>
        </c:dLbls>
        <c:gapWidth val="182"/>
        <c:axId val="71669632"/>
        <c:axId val="71671168"/>
      </c:barChart>
      <c:catAx>
        <c:axId val="7166963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71671168"/>
        <c:crosses val="autoZero"/>
        <c:auto val="1"/>
        <c:lblAlgn val="ctr"/>
        <c:lblOffset val="100"/>
        <c:noMultiLvlLbl val="0"/>
      </c:catAx>
      <c:valAx>
        <c:axId val="71671168"/>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166963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2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en-US" sz="1600" b="0" i="0" baseline="0">
                <a:effectLst/>
              </a:rPr>
              <a:t>Q13. I would like you to give your opinion of the following six leaders on a scale of 0-10: [Russian President Vladimir Putin] </a:t>
            </a:r>
            <a:endParaRPr lang="en-US" sz="1600">
              <a:effectLst/>
            </a:endParaRPr>
          </a:p>
        </c:rich>
      </c:tx>
      <c:overlay val="0"/>
      <c:spPr>
        <a:noFill/>
        <a:ln>
          <a:noFill/>
        </a:ln>
        <a:effectLst/>
      </c:spPr>
    </c:title>
    <c:autoTitleDeleted val="0"/>
    <c:plotArea>
      <c:layout/>
      <c:barChart>
        <c:barDir val="bar"/>
        <c:grouping val="clustered"/>
        <c:varyColors val="0"/>
        <c:ser>
          <c:idx val="0"/>
          <c:order val="0"/>
          <c:spPr>
            <a:solidFill>
              <a:schemeClr val="accent1"/>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Sheet17!$A$3:$A$7</c:f>
              <c:strCache>
                <c:ptCount val="5"/>
                <c:pt idx="0">
                  <c:v>No opinion</c:v>
                </c:pt>
                <c:pt idx="1">
                  <c:v>DK/Ref</c:v>
                </c:pt>
                <c:pt idx="2">
                  <c:v>6-10 Favorable</c:v>
                </c:pt>
                <c:pt idx="3">
                  <c:v>5 Neither</c:v>
                </c:pt>
                <c:pt idx="4">
                  <c:v>0-5 Unfavorable</c:v>
                </c:pt>
              </c:strCache>
            </c:strRef>
          </c:cat>
          <c:val>
            <c:numRef>
              <c:f>Sheet17!$B$3:$B$7</c:f>
              <c:numCache>
                <c:formatCode>0.00%</c:formatCode>
                <c:ptCount val="5"/>
                <c:pt idx="0">
                  <c:v>7.3370755963518594E-2</c:v>
                </c:pt>
                <c:pt idx="1">
                  <c:v>3.1627886397188401E-2</c:v>
                </c:pt>
                <c:pt idx="2">
                  <c:v>5.0553586474281702E-2</c:v>
                </c:pt>
                <c:pt idx="3">
                  <c:v>0.26462636844038701</c:v>
                </c:pt>
                <c:pt idx="4">
                  <c:v>0.57982140272462401</c:v>
                </c:pt>
              </c:numCache>
            </c:numRef>
          </c:val>
        </c:ser>
        <c:dLbls>
          <c:showLegendKey val="0"/>
          <c:showVal val="0"/>
          <c:showCatName val="0"/>
          <c:showSerName val="0"/>
          <c:showPercent val="0"/>
          <c:showBubbleSize val="0"/>
        </c:dLbls>
        <c:gapWidth val="182"/>
        <c:axId val="71695744"/>
        <c:axId val="71697536"/>
      </c:barChart>
      <c:catAx>
        <c:axId val="7169574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71697536"/>
        <c:crosses val="autoZero"/>
        <c:auto val="1"/>
        <c:lblAlgn val="ctr"/>
        <c:lblOffset val="100"/>
        <c:noMultiLvlLbl val="0"/>
      </c:catAx>
      <c:valAx>
        <c:axId val="71697536"/>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169574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2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800" b="0" i="0" baseline="0">
                <a:effectLst/>
              </a:rPr>
              <a:t>Q13. I would like you to give your opinion of the following six leaders on a scale of 0-10: [Russian President Vladimir Putin] </a:t>
            </a:r>
            <a:endParaRPr lang="en-US">
              <a:effectLst/>
            </a:endParaRPr>
          </a:p>
        </c:rich>
      </c:tx>
      <c:overlay val="0"/>
      <c:spPr>
        <a:noFill/>
        <a:ln>
          <a:noFill/>
        </a:ln>
        <a:effectLst/>
      </c:spPr>
    </c:title>
    <c:autoTitleDeleted val="0"/>
    <c:plotArea>
      <c:layout/>
      <c:barChart>
        <c:barDir val="bar"/>
        <c:grouping val="clustered"/>
        <c:varyColors val="0"/>
        <c:ser>
          <c:idx val="0"/>
          <c:order val="0"/>
          <c:spPr>
            <a:solidFill>
              <a:schemeClr val="accent1"/>
            </a:solidFill>
            <a:ln>
              <a:noFill/>
            </a:ln>
            <a:effectLst/>
          </c:spPr>
          <c:invertIfNegative val="0"/>
          <c:dPt>
            <c:idx val="0"/>
            <c:invertIfNegative val="0"/>
            <c:bubble3D val="0"/>
            <c:spPr>
              <a:solidFill>
                <a:srgbClr val="FF0000"/>
              </a:solidFill>
              <a:ln>
                <a:noFill/>
              </a:ln>
              <a:effectLst/>
            </c:spPr>
          </c:dPt>
          <c:dPt>
            <c:idx val="1"/>
            <c:invertIfNegative val="0"/>
            <c:bubble3D val="0"/>
            <c:spPr>
              <a:solidFill>
                <a:srgbClr val="FF0000"/>
              </a:solidFill>
              <a:ln>
                <a:noFill/>
              </a:ln>
              <a:effectLst/>
            </c:spPr>
          </c:dPt>
          <c:dPt>
            <c:idx val="2"/>
            <c:invertIfNegative val="0"/>
            <c:bubble3D val="0"/>
            <c:spPr>
              <a:solidFill>
                <a:srgbClr val="FF0000"/>
              </a:solidFill>
              <a:ln>
                <a:noFill/>
              </a:ln>
              <a:effectLst/>
            </c:spPr>
          </c:dPt>
          <c:dPt>
            <c:idx val="3"/>
            <c:invertIfNegative val="0"/>
            <c:bubble3D val="0"/>
            <c:spPr>
              <a:solidFill>
                <a:srgbClr val="FF0000"/>
              </a:solidFill>
              <a:ln>
                <a:noFill/>
              </a:ln>
              <a:effectLst/>
            </c:spPr>
          </c:dPt>
          <c:dPt>
            <c:idx val="4"/>
            <c:invertIfNegative val="0"/>
            <c:bubble3D val="0"/>
            <c:spPr>
              <a:solidFill>
                <a:srgbClr val="FF0000"/>
              </a:solidFill>
              <a:ln>
                <a:noFill/>
              </a:ln>
              <a:effectLst/>
            </c:spPr>
          </c:dPt>
          <c:dPt>
            <c:idx val="5"/>
            <c:invertIfNegative val="0"/>
            <c:bubble3D val="0"/>
            <c:spPr>
              <a:solidFill>
                <a:srgbClr val="FFF2CC"/>
              </a:solidFill>
              <a:ln>
                <a:noFill/>
              </a:ln>
              <a:effectLst/>
            </c:spPr>
          </c:dPt>
          <c:dPt>
            <c:idx val="6"/>
            <c:invertIfNegative val="0"/>
            <c:bubble3D val="0"/>
            <c:spPr>
              <a:solidFill>
                <a:srgbClr val="FFF2CC"/>
              </a:solidFill>
              <a:ln>
                <a:noFill/>
              </a:ln>
              <a:effectLst/>
            </c:spPr>
          </c:dPt>
          <c:dPt>
            <c:idx val="7"/>
            <c:invertIfNegative val="0"/>
            <c:bubble3D val="0"/>
            <c:spPr>
              <a:solidFill>
                <a:srgbClr val="FFF2CC"/>
              </a:solidFill>
              <a:ln>
                <a:noFill/>
              </a:ln>
              <a:effectLst/>
            </c:spPr>
          </c:dPt>
          <c:dPt>
            <c:idx val="8"/>
            <c:invertIfNegative val="0"/>
            <c:bubble3D val="0"/>
            <c:spPr>
              <a:solidFill>
                <a:srgbClr val="FFF2CC"/>
              </a:solidFill>
              <a:ln>
                <a:noFill/>
              </a:ln>
              <a:effectLst/>
            </c:spPr>
          </c:dPt>
          <c:dPt>
            <c:idx val="9"/>
            <c:invertIfNegative val="0"/>
            <c:bubble3D val="0"/>
            <c:spPr>
              <a:solidFill>
                <a:srgbClr val="FFF2CC"/>
              </a:solidFill>
              <a:ln>
                <a:noFill/>
              </a:ln>
              <a:effectLst/>
            </c:spPr>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multiLvlStrRef>
              <c:f>Sheet17!$C$12:$D$26</c:f>
              <c:multiLvlStrCache>
                <c:ptCount val="15"/>
                <c:lvl>
                  <c:pt idx="0">
                    <c:v>No opinion</c:v>
                  </c:pt>
                  <c:pt idx="1">
                    <c:v>DK/Ref</c:v>
                  </c:pt>
                  <c:pt idx="2">
                    <c:v>6-10 Favorable</c:v>
                  </c:pt>
                  <c:pt idx="3">
                    <c:v>5 Neither</c:v>
                  </c:pt>
                  <c:pt idx="4">
                    <c:v>0-5 Unfavorable</c:v>
                  </c:pt>
                  <c:pt idx="5">
                    <c:v>No opinion</c:v>
                  </c:pt>
                  <c:pt idx="6">
                    <c:v>DK/Ref</c:v>
                  </c:pt>
                  <c:pt idx="7">
                    <c:v>6-10 Favorable</c:v>
                  </c:pt>
                  <c:pt idx="8">
                    <c:v>5 Neither</c:v>
                  </c:pt>
                  <c:pt idx="9">
                    <c:v>0-5 Unfavorable</c:v>
                  </c:pt>
                  <c:pt idx="10">
                    <c:v>No opinion</c:v>
                  </c:pt>
                  <c:pt idx="11">
                    <c:v>DK/Ref</c:v>
                  </c:pt>
                  <c:pt idx="12">
                    <c:v>6-10 Favorable</c:v>
                  </c:pt>
                  <c:pt idx="13">
                    <c:v>5 Neither</c:v>
                  </c:pt>
                  <c:pt idx="14">
                    <c:v>0-5 Unfavorable</c:v>
                  </c:pt>
                </c:lvl>
                <c:lvl>
                  <c:pt idx="0">
                    <c:v>Republican</c:v>
                  </c:pt>
                  <c:pt idx="5">
                    <c:v>Independent</c:v>
                  </c:pt>
                  <c:pt idx="10">
                    <c:v>Democrat</c:v>
                  </c:pt>
                </c:lvl>
              </c:multiLvlStrCache>
            </c:multiLvlStrRef>
          </c:cat>
          <c:val>
            <c:numRef>
              <c:f>Sheet17!$E$12:$E$26</c:f>
              <c:numCache>
                <c:formatCode>0.00%</c:formatCode>
                <c:ptCount val="15"/>
                <c:pt idx="0">
                  <c:v>6.1265994807726203E-2</c:v>
                </c:pt>
                <c:pt idx="1">
                  <c:v>2.01255744688002E-2</c:v>
                </c:pt>
                <c:pt idx="2">
                  <c:v>5.9932218982885699E-2</c:v>
                </c:pt>
                <c:pt idx="3">
                  <c:v>0.18394055140603099</c:v>
                </c:pt>
                <c:pt idx="4">
                  <c:v>0.67473566033455701</c:v>
                </c:pt>
                <c:pt idx="5">
                  <c:v>0.121791349268766</c:v>
                </c:pt>
                <c:pt idx="6">
                  <c:v>3.0532048564674001E-2</c:v>
                </c:pt>
                <c:pt idx="7">
                  <c:v>6.9866789224956802E-2</c:v>
                </c:pt>
                <c:pt idx="8">
                  <c:v>0.43485308467702599</c:v>
                </c:pt>
                <c:pt idx="9">
                  <c:v>0.34295672826457801</c:v>
                </c:pt>
                <c:pt idx="10">
                  <c:v>6.0018889990032201E-2</c:v>
                </c:pt>
                <c:pt idx="11">
                  <c:v>4.2687635930698999E-2</c:v>
                </c:pt>
                <c:pt idx="12">
                  <c:v>3.2250172926394302E-2</c:v>
                </c:pt>
                <c:pt idx="13">
                  <c:v>0.25251882523257502</c:v>
                </c:pt>
                <c:pt idx="14">
                  <c:v>0.61252447592029902</c:v>
                </c:pt>
              </c:numCache>
            </c:numRef>
          </c:val>
        </c:ser>
        <c:dLbls>
          <c:showLegendKey val="0"/>
          <c:showVal val="0"/>
          <c:showCatName val="0"/>
          <c:showSerName val="0"/>
          <c:showPercent val="0"/>
          <c:showBubbleSize val="0"/>
        </c:dLbls>
        <c:gapWidth val="182"/>
        <c:axId val="71755648"/>
        <c:axId val="71757184"/>
      </c:barChart>
      <c:catAx>
        <c:axId val="7175564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1757184"/>
        <c:crosses val="autoZero"/>
        <c:auto val="1"/>
        <c:lblAlgn val="ctr"/>
        <c:lblOffset val="100"/>
        <c:noMultiLvlLbl val="0"/>
      </c:catAx>
      <c:valAx>
        <c:axId val="71757184"/>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175564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2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en-US" sz="1600" b="0" i="0" baseline="0">
                <a:effectLst/>
              </a:rPr>
              <a:t>Q14. I would like you to give your opinion of the following six leaders on a scale of 0-10: [The new Egyptian President Abdul Fattah al-Sisi] </a:t>
            </a:r>
            <a:endParaRPr lang="en-US" sz="1600">
              <a:effectLst/>
            </a:endParaRPr>
          </a:p>
        </c:rich>
      </c:tx>
      <c:overlay val="0"/>
      <c:spPr>
        <a:noFill/>
        <a:ln>
          <a:noFill/>
        </a:ln>
        <a:effectLst/>
      </c:spPr>
    </c:title>
    <c:autoTitleDeleted val="0"/>
    <c:plotArea>
      <c:layout/>
      <c:barChart>
        <c:barDir val="bar"/>
        <c:grouping val="clustered"/>
        <c:varyColors val="0"/>
        <c:ser>
          <c:idx val="0"/>
          <c:order val="0"/>
          <c:spPr>
            <a:solidFill>
              <a:schemeClr val="accent1"/>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Sheet18!$A$3:$A$7</c:f>
              <c:strCache>
                <c:ptCount val="5"/>
                <c:pt idx="0">
                  <c:v>No opinion</c:v>
                </c:pt>
                <c:pt idx="1">
                  <c:v>DK/Ref</c:v>
                </c:pt>
                <c:pt idx="2">
                  <c:v>6-10 Favorable</c:v>
                </c:pt>
                <c:pt idx="3">
                  <c:v>5 Neither</c:v>
                </c:pt>
                <c:pt idx="4">
                  <c:v>0-5 Unfavorable</c:v>
                </c:pt>
              </c:strCache>
            </c:strRef>
          </c:cat>
          <c:val>
            <c:numRef>
              <c:f>Sheet18!$B$3:$B$7</c:f>
              <c:numCache>
                <c:formatCode>0.00%</c:formatCode>
                <c:ptCount val="5"/>
                <c:pt idx="0">
                  <c:v>0.199009880657702</c:v>
                </c:pt>
                <c:pt idx="1">
                  <c:v>2.3062705276598799E-2</c:v>
                </c:pt>
                <c:pt idx="2">
                  <c:v>5.77354338498315E-2</c:v>
                </c:pt>
                <c:pt idx="3">
                  <c:v>0.53244787672059801</c:v>
                </c:pt>
                <c:pt idx="4">
                  <c:v>0.18774410349526899</c:v>
                </c:pt>
              </c:numCache>
            </c:numRef>
          </c:val>
        </c:ser>
        <c:dLbls>
          <c:showLegendKey val="0"/>
          <c:showVal val="0"/>
          <c:showCatName val="0"/>
          <c:showSerName val="0"/>
          <c:showPercent val="0"/>
          <c:showBubbleSize val="0"/>
        </c:dLbls>
        <c:gapWidth val="182"/>
        <c:axId val="71839104"/>
        <c:axId val="71865472"/>
      </c:barChart>
      <c:catAx>
        <c:axId val="7183910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71865472"/>
        <c:crosses val="autoZero"/>
        <c:auto val="1"/>
        <c:lblAlgn val="ctr"/>
        <c:lblOffset val="100"/>
        <c:noMultiLvlLbl val="0"/>
      </c:catAx>
      <c:valAx>
        <c:axId val="71865472"/>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183910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400" dirty="0"/>
              <a:t>Q2. If the approach you selected turns out over time to be impossible, which of the remaining three would you prefer?</a:t>
            </a:r>
          </a:p>
        </c:rich>
      </c:tx>
      <c:layout/>
      <c:overlay val="0"/>
      <c:spPr>
        <a:noFill/>
        <a:ln>
          <a:noFill/>
        </a:ln>
        <a:effectLst/>
      </c:spPr>
    </c:title>
    <c:autoTitleDeleted val="0"/>
    <c:plotArea>
      <c:layout/>
      <c:barChart>
        <c:barDir val="bar"/>
        <c:grouping val="clustered"/>
        <c:varyColors val="0"/>
        <c:ser>
          <c:idx val="0"/>
          <c:order val="0"/>
          <c:spPr>
            <a:solidFill>
              <a:schemeClr val="accent1"/>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Sheet2!$R$5:$R$8</c:f>
              <c:strCache>
                <c:ptCount val="4"/>
                <c:pt idx="0">
                  <c:v>Refused</c:v>
                </c:pt>
                <c:pt idx="1">
                  <c:v>A one-state solution: A single democratic state in which both Jews and Arabs are full and equal citizens, covering all of what is now Israel and the Palestinian Territories.</c:v>
                </c:pt>
                <c:pt idx="2">
                  <c:v>Annexation without equal citizenship: Israel would annex the Palestinian territories, but keep a majority-Jewish state in the expanded territories by restricting citizenship rights of Palestinians.</c:v>
                </c:pt>
                <c:pt idx="3">
                  <c:v>Maintain occupation of both the territories Israel has captured in 1967 and the Palestinians inhabiting them indefinitely. </c:v>
                </c:pt>
              </c:strCache>
            </c:strRef>
          </c:cat>
          <c:val>
            <c:numRef>
              <c:f>Sheet2!$S$5:$S$8</c:f>
              <c:numCache>
                <c:formatCode>###0.0%</c:formatCode>
                <c:ptCount val="4"/>
                <c:pt idx="0">
                  <c:v>1.5151515151515201E-2</c:v>
                </c:pt>
                <c:pt idx="1">
                  <c:v>0.66414141414141403</c:v>
                </c:pt>
                <c:pt idx="2">
                  <c:v>0.10101010101010099</c:v>
                </c:pt>
                <c:pt idx="3">
                  <c:v>0.21969696969697</c:v>
                </c:pt>
              </c:numCache>
            </c:numRef>
          </c:val>
        </c:ser>
        <c:dLbls>
          <c:showLegendKey val="0"/>
          <c:showVal val="0"/>
          <c:showCatName val="0"/>
          <c:showSerName val="0"/>
          <c:showPercent val="0"/>
          <c:showBubbleSize val="0"/>
        </c:dLbls>
        <c:gapWidth val="182"/>
        <c:axId val="70423680"/>
        <c:axId val="70425216"/>
      </c:barChart>
      <c:catAx>
        <c:axId val="7042368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70425216"/>
        <c:crosses val="autoZero"/>
        <c:auto val="1"/>
        <c:lblAlgn val="ctr"/>
        <c:lblOffset val="100"/>
        <c:noMultiLvlLbl val="0"/>
      </c:catAx>
      <c:valAx>
        <c:axId val="70425216"/>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042368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3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en-US" sz="1600" b="0" i="0" baseline="0">
                <a:effectLst/>
              </a:rPr>
              <a:t>Q14. I would like you to give your opinion of the following six leaders on a scale of 0-10: [The new Egyptian President Abdul Fattah al-Sisi] </a:t>
            </a:r>
            <a:endParaRPr lang="en-US" sz="1600">
              <a:effectLst/>
            </a:endParaRPr>
          </a:p>
        </c:rich>
      </c:tx>
      <c:overlay val="0"/>
      <c:spPr>
        <a:noFill/>
        <a:ln>
          <a:noFill/>
        </a:ln>
        <a:effectLst/>
      </c:spPr>
    </c:title>
    <c:autoTitleDeleted val="0"/>
    <c:plotArea>
      <c:layout/>
      <c:barChart>
        <c:barDir val="bar"/>
        <c:grouping val="clustered"/>
        <c:varyColors val="0"/>
        <c:ser>
          <c:idx val="0"/>
          <c:order val="0"/>
          <c:spPr>
            <a:solidFill>
              <a:schemeClr val="accent1"/>
            </a:solidFill>
            <a:ln>
              <a:noFill/>
            </a:ln>
            <a:effectLst/>
          </c:spPr>
          <c:invertIfNegative val="0"/>
          <c:dPt>
            <c:idx val="0"/>
            <c:invertIfNegative val="0"/>
            <c:bubble3D val="0"/>
            <c:spPr>
              <a:solidFill>
                <a:srgbClr val="FF0000"/>
              </a:solidFill>
              <a:ln>
                <a:noFill/>
              </a:ln>
              <a:effectLst/>
            </c:spPr>
          </c:dPt>
          <c:dPt>
            <c:idx val="1"/>
            <c:invertIfNegative val="0"/>
            <c:bubble3D val="0"/>
            <c:spPr>
              <a:solidFill>
                <a:srgbClr val="FF0000"/>
              </a:solidFill>
              <a:ln>
                <a:noFill/>
              </a:ln>
              <a:effectLst/>
            </c:spPr>
          </c:dPt>
          <c:dPt>
            <c:idx val="2"/>
            <c:invertIfNegative val="0"/>
            <c:bubble3D val="0"/>
            <c:spPr>
              <a:solidFill>
                <a:srgbClr val="FF0000"/>
              </a:solidFill>
              <a:ln>
                <a:noFill/>
              </a:ln>
              <a:effectLst/>
            </c:spPr>
          </c:dPt>
          <c:dPt>
            <c:idx val="3"/>
            <c:invertIfNegative val="0"/>
            <c:bubble3D val="0"/>
            <c:spPr>
              <a:solidFill>
                <a:srgbClr val="FF0000"/>
              </a:solidFill>
              <a:ln>
                <a:noFill/>
              </a:ln>
              <a:effectLst/>
            </c:spPr>
          </c:dPt>
          <c:dPt>
            <c:idx val="4"/>
            <c:invertIfNegative val="0"/>
            <c:bubble3D val="0"/>
            <c:spPr>
              <a:solidFill>
                <a:srgbClr val="FF0000"/>
              </a:solidFill>
              <a:ln>
                <a:noFill/>
              </a:ln>
              <a:effectLst/>
            </c:spPr>
          </c:dPt>
          <c:dPt>
            <c:idx val="5"/>
            <c:invertIfNegative val="0"/>
            <c:bubble3D val="0"/>
            <c:spPr>
              <a:solidFill>
                <a:srgbClr val="FFF2CC"/>
              </a:solidFill>
              <a:ln>
                <a:noFill/>
              </a:ln>
              <a:effectLst/>
            </c:spPr>
          </c:dPt>
          <c:dPt>
            <c:idx val="6"/>
            <c:invertIfNegative val="0"/>
            <c:bubble3D val="0"/>
            <c:spPr>
              <a:solidFill>
                <a:srgbClr val="FFF2CC"/>
              </a:solidFill>
              <a:ln>
                <a:noFill/>
              </a:ln>
              <a:effectLst/>
            </c:spPr>
          </c:dPt>
          <c:dPt>
            <c:idx val="7"/>
            <c:invertIfNegative val="0"/>
            <c:bubble3D val="0"/>
            <c:spPr>
              <a:solidFill>
                <a:srgbClr val="FFF2CC"/>
              </a:solidFill>
              <a:ln>
                <a:noFill/>
              </a:ln>
              <a:effectLst/>
            </c:spPr>
          </c:dPt>
          <c:dPt>
            <c:idx val="8"/>
            <c:invertIfNegative val="0"/>
            <c:bubble3D val="0"/>
            <c:spPr>
              <a:solidFill>
                <a:srgbClr val="FFF2CC"/>
              </a:solidFill>
              <a:ln>
                <a:noFill/>
              </a:ln>
              <a:effectLst/>
            </c:spPr>
          </c:dPt>
          <c:dPt>
            <c:idx val="9"/>
            <c:invertIfNegative val="0"/>
            <c:bubble3D val="0"/>
            <c:spPr>
              <a:solidFill>
                <a:srgbClr val="FFF2CC"/>
              </a:solidFill>
              <a:ln>
                <a:noFill/>
              </a:ln>
              <a:effectLst/>
            </c:spPr>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multiLvlStrRef>
              <c:f>Sheet18!$C$11:$D$25</c:f>
              <c:multiLvlStrCache>
                <c:ptCount val="15"/>
                <c:lvl>
                  <c:pt idx="0">
                    <c:v>No opinion</c:v>
                  </c:pt>
                  <c:pt idx="1">
                    <c:v>DK/Ref</c:v>
                  </c:pt>
                  <c:pt idx="2">
                    <c:v>6-10 Favorable</c:v>
                  </c:pt>
                  <c:pt idx="3">
                    <c:v>5 Neither</c:v>
                  </c:pt>
                  <c:pt idx="4">
                    <c:v>0-5 Unfavorable</c:v>
                  </c:pt>
                  <c:pt idx="5">
                    <c:v>No opinion</c:v>
                  </c:pt>
                  <c:pt idx="6">
                    <c:v>DK/Ref</c:v>
                  </c:pt>
                  <c:pt idx="7">
                    <c:v>6-10 Favorable</c:v>
                  </c:pt>
                  <c:pt idx="8">
                    <c:v>5 Neither</c:v>
                  </c:pt>
                  <c:pt idx="9">
                    <c:v>0-5 Unfavorable</c:v>
                  </c:pt>
                  <c:pt idx="10">
                    <c:v>No opinion</c:v>
                  </c:pt>
                  <c:pt idx="11">
                    <c:v>DK/Ref</c:v>
                  </c:pt>
                  <c:pt idx="12">
                    <c:v>6-10 Favorable</c:v>
                  </c:pt>
                  <c:pt idx="13">
                    <c:v>5 Neither</c:v>
                  </c:pt>
                  <c:pt idx="14">
                    <c:v>0-5 Unfavorable</c:v>
                  </c:pt>
                </c:lvl>
                <c:lvl>
                  <c:pt idx="0">
                    <c:v>Republican</c:v>
                  </c:pt>
                  <c:pt idx="5">
                    <c:v>Independent</c:v>
                  </c:pt>
                  <c:pt idx="10">
                    <c:v>Democrat</c:v>
                  </c:pt>
                </c:lvl>
              </c:multiLvlStrCache>
            </c:multiLvlStrRef>
          </c:cat>
          <c:val>
            <c:numRef>
              <c:f>Sheet18!$E$11:$E$25</c:f>
              <c:numCache>
                <c:formatCode>0.00%</c:formatCode>
                <c:ptCount val="15"/>
                <c:pt idx="0">
                  <c:v>0.19551289456659601</c:v>
                </c:pt>
                <c:pt idx="1">
                  <c:v>9.0098132293758293E-3</c:v>
                </c:pt>
                <c:pt idx="2">
                  <c:v>5.7801065760399201E-2</c:v>
                </c:pt>
                <c:pt idx="3">
                  <c:v>0.53584653806407201</c:v>
                </c:pt>
                <c:pt idx="4">
                  <c:v>0.201829688379557</c:v>
                </c:pt>
                <c:pt idx="5">
                  <c:v>0.25498452083086498</c:v>
                </c:pt>
                <c:pt idx="6">
                  <c:v>1.8869504442975901E-2</c:v>
                </c:pt>
                <c:pt idx="7">
                  <c:v>5.0078097606069301E-2</c:v>
                </c:pt>
                <c:pt idx="8">
                  <c:v>0.57050265550891399</c:v>
                </c:pt>
                <c:pt idx="9">
                  <c:v>0.105565221611175</c:v>
                </c:pt>
                <c:pt idx="10">
                  <c:v>0.173986737672819</c:v>
                </c:pt>
                <c:pt idx="11">
                  <c:v>3.80138264365842E-2</c:v>
                </c:pt>
                <c:pt idx="12">
                  <c:v>6.1535653537052301E-2</c:v>
                </c:pt>
                <c:pt idx="13">
                  <c:v>0.51015924578189098</c:v>
                </c:pt>
                <c:pt idx="14">
                  <c:v>0.21630453657165399</c:v>
                </c:pt>
              </c:numCache>
            </c:numRef>
          </c:val>
        </c:ser>
        <c:dLbls>
          <c:showLegendKey val="0"/>
          <c:showVal val="0"/>
          <c:showCatName val="0"/>
          <c:showSerName val="0"/>
          <c:showPercent val="0"/>
          <c:showBubbleSize val="0"/>
        </c:dLbls>
        <c:gapWidth val="182"/>
        <c:axId val="71911680"/>
        <c:axId val="71917568"/>
      </c:barChart>
      <c:catAx>
        <c:axId val="7191168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71917568"/>
        <c:crosses val="autoZero"/>
        <c:auto val="1"/>
        <c:lblAlgn val="ctr"/>
        <c:lblOffset val="100"/>
        <c:noMultiLvlLbl val="0"/>
      </c:catAx>
      <c:valAx>
        <c:axId val="71917568"/>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191168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3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en-US" sz="1600" b="0" i="0" baseline="0">
                <a:effectLst/>
              </a:rPr>
              <a:t>Q15. I would like you to give your opinion of the following six leaders on a scale of 0-10: [Palestinian President Mahmoud Abbas]</a:t>
            </a:r>
            <a:endParaRPr lang="en-US" sz="1600">
              <a:effectLst/>
            </a:endParaRPr>
          </a:p>
        </c:rich>
      </c:tx>
      <c:overlay val="0"/>
      <c:spPr>
        <a:noFill/>
        <a:ln>
          <a:noFill/>
        </a:ln>
        <a:effectLst/>
      </c:spPr>
    </c:title>
    <c:autoTitleDeleted val="0"/>
    <c:plotArea>
      <c:layout/>
      <c:barChart>
        <c:barDir val="bar"/>
        <c:grouping val="clustered"/>
        <c:varyColors val="0"/>
        <c:ser>
          <c:idx val="0"/>
          <c:order val="0"/>
          <c:spPr>
            <a:solidFill>
              <a:schemeClr val="accent1"/>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Sheet19!$A$3:$A$7</c:f>
              <c:strCache>
                <c:ptCount val="5"/>
                <c:pt idx="0">
                  <c:v>No opinion</c:v>
                </c:pt>
                <c:pt idx="1">
                  <c:v>DK/Ref</c:v>
                </c:pt>
                <c:pt idx="2">
                  <c:v>6-10 Favorable</c:v>
                </c:pt>
                <c:pt idx="3">
                  <c:v>5 Neither</c:v>
                </c:pt>
                <c:pt idx="4">
                  <c:v>0-5 Unfavorable</c:v>
                </c:pt>
              </c:strCache>
            </c:strRef>
          </c:cat>
          <c:val>
            <c:numRef>
              <c:f>Sheet19!$B$3:$B$7</c:f>
              <c:numCache>
                <c:formatCode>0.00%</c:formatCode>
                <c:ptCount val="5"/>
                <c:pt idx="0">
                  <c:v>0.166648263883412</c:v>
                </c:pt>
                <c:pt idx="1">
                  <c:v>1.9880363059631902E-2</c:v>
                </c:pt>
                <c:pt idx="2">
                  <c:v>5.8935831032489401E-2</c:v>
                </c:pt>
                <c:pt idx="3">
                  <c:v>0.445811045380272</c:v>
                </c:pt>
                <c:pt idx="4">
                  <c:v>0.30872449664419499</c:v>
                </c:pt>
              </c:numCache>
            </c:numRef>
          </c:val>
        </c:ser>
        <c:dLbls>
          <c:showLegendKey val="0"/>
          <c:showVal val="0"/>
          <c:showCatName val="0"/>
          <c:showSerName val="0"/>
          <c:showPercent val="0"/>
          <c:showBubbleSize val="0"/>
        </c:dLbls>
        <c:gapWidth val="182"/>
        <c:axId val="71958528"/>
        <c:axId val="71960064"/>
      </c:barChart>
      <c:catAx>
        <c:axId val="7195852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71960064"/>
        <c:crosses val="autoZero"/>
        <c:auto val="1"/>
        <c:lblAlgn val="ctr"/>
        <c:lblOffset val="100"/>
        <c:noMultiLvlLbl val="0"/>
      </c:catAx>
      <c:valAx>
        <c:axId val="71960064"/>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195852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3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en-US" sz="1600" b="0" i="0" baseline="0">
                <a:effectLst/>
              </a:rPr>
              <a:t>Q15. I would like you to give your opinion of the following six leaders on a scale of 0-10: [Palestinian President Mahmoud Abbas]</a:t>
            </a:r>
            <a:endParaRPr lang="en-US" sz="1600">
              <a:effectLst/>
            </a:endParaRPr>
          </a:p>
        </c:rich>
      </c:tx>
      <c:overlay val="0"/>
      <c:spPr>
        <a:noFill/>
        <a:ln>
          <a:noFill/>
        </a:ln>
        <a:effectLst/>
      </c:spPr>
    </c:title>
    <c:autoTitleDeleted val="0"/>
    <c:plotArea>
      <c:layout/>
      <c:barChart>
        <c:barDir val="bar"/>
        <c:grouping val="clustered"/>
        <c:varyColors val="0"/>
        <c:ser>
          <c:idx val="0"/>
          <c:order val="0"/>
          <c:spPr>
            <a:solidFill>
              <a:schemeClr val="accent1"/>
            </a:solidFill>
            <a:ln>
              <a:noFill/>
            </a:ln>
            <a:effectLst/>
          </c:spPr>
          <c:invertIfNegative val="0"/>
          <c:dPt>
            <c:idx val="0"/>
            <c:invertIfNegative val="0"/>
            <c:bubble3D val="0"/>
            <c:spPr>
              <a:solidFill>
                <a:srgbClr val="FF0000"/>
              </a:solidFill>
              <a:ln>
                <a:noFill/>
              </a:ln>
              <a:effectLst/>
            </c:spPr>
          </c:dPt>
          <c:dPt>
            <c:idx val="1"/>
            <c:invertIfNegative val="0"/>
            <c:bubble3D val="0"/>
            <c:spPr>
              <a:solidFill>
                <a:srgbClr val="FF0000"/>
              </a:solidFill>
              <a:ln>
                <a:noFill/>
              </a:ln>
              <a:effectLst/>
            </c:spPr>
          </c:dPt>
          <c:dPt>
            <c:idx val="2"/>
            <c:invertIfNegative val="0"/>
            <c:bubble3D val="0"/>
            <c:spPr>
              <a:solidFill>
                <a:srgbClr val="FF0000"/>
              </a:solidFill>
              <a:ln>
                <a:noFill/>
              </a:ln>
              <a:effectLst/>
            </c:spPr>
          </c:dPt>
          <c:dPt>
            <c:idx val="3"/>
            <c:invertIfNegative val="0"/>
            <c:bubble3D val="0"/>
            <c:spPr>
              <a:solidFill>
                <a:srgbClr val="FF0000"/>
              </a:solidFill>
              <a:ln>
                <a:noFill/>
              </a:ln>
              <a:effectLst/>
            </c:spPr>
          </c:dPt>
          <c:dPt>
            <c:idx val="4"/>
            <c:invertIfNegative val="0"/>
            <c:bubble3D val="0"/>
            <c:spPr>
              <a:solidFill>
                <a:srgbClr val="FF0000"/>
              </a:solidFill>
              <a:ln>
                <a:noFill/>
              </a:ln>
              <a:effectLst/>
            </c:spPr>
          </c:dPt>
          <c:dPt>
            <c:idx val="5"/>
            <c:invertIfNegative val="0"/>
            <c:bubble3D val="0"/>
            <c:spPr>
              <a:solidFill>
                <a:srgbClr val="FFF2CC"/>
              </a:solidFill>
              <a:ln>
                <a:noFill/>
              </a:ln>
              <a:effectLst/>
            </c:spPr>
          </c:dPt>
          <c:dPt>
            <c:idx val="6"/>
            <c:invertIfNegative val="0"/>
            <c:bubble3D val="0"/>
            <c:spPr>
              <a:solidFill>
                <a:srgbClr val="FFF2CC"/>
              </a:solidFill>
              <a:ln>
                <a:noFill/>
              </a:ln>
              <a:effectLst/>
            </c:spPr>
          </c:dPt>
          <c:dPt>
            <c:idx val="7"/>
            <c:invertIfNegative val="0"/>
            <c:bubble3D val="0"/>
            <c:spPr>
              <a:solidFill>
                <a:srgbClr val="FFF2CC"/>
              </a:solidFill>
              <a:ln>
                <a:noFill/>
              </a:ln>
              <a:effectLst/>
            </c:spPr>
          </c:dPt>
          <c:dPt>
            <c:idx val="8"/>
            <c:invertIfNegative val="0"/>
            <c:bubble3D val="0"/>
            <c:spPr>
              <a:solidFill>
                <a:srgbClr val="FFF2CC"/>
              </a:solidFill>
              <a:ln>
                <a:noFill/>
              </a:ln>
              <a:effectLst/>
            </c:spPr>
          </c:dPt>
          <c:dPt>
            <c:idx val="9"/>
            <c:invertIfNegative val="0"/>
            <c:bubble3D val="0"/>
            <c:spPr>
              <a:solidFill>
                <a:srgbClr val="FFF2CC"/>
              </a:solidFill>
              <a:ln>
                <a:noFill/>
              </a:ln>
              <a:effectLst/>
            </c:spPr>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multiLvlStrRef>
              <c:f>Sheet19!$B$12:$C$26</c:f>
              <c:multiLvlStrCache>
                <c:ptCount val="15"/>
                <c:lvl>
                  <c:pt idx="0">
                    <c:v>No opinion</c:v>
                  </c:pt>
                  <c:pt idx="1">
                    <c:v>DK/Ref</c:v>
                  </c:pt>
                  <c:pt idx="2">
                    <c:v>6-10 Favorable</c:v>
                  </c:pt>
                  <c:pt idx="3">
                    <c:v>5 Neither</c:v>
                  </c:pt>
                  <c:pt idx="4">
                    <c:v>0-5 Unfavorable</c:v>
                  </c:pt>
                  <c:pt idx="5">
                    <c:v>No opinion</c:v>
                  </c:pt>
                  <c:pt idx="6">
                    <c:v>DK/Ref</c:v>
                  </c:pt>
                  <c:pt idx="7">
                    <c:v>6-10 Favorable</c:v>
                  </c:pt>
                  <c:pt idx="8">
                    <c:v>5 Neither</c:v>
                  </c:pt>
                  <c:pt idx="9">
                    <c:v>0-5 Unfavorable</c:v>
                  </c:pt>
                  <c:pt idx="10">
                    <c:v>No opinion</c:v>
                  </c:pt>
                  <c:pt idx="11">
                    <c:v>DK/Ref</c:v>
                  </c:pt>
                  <c:pt idx="12">
                    <c:v>6-10 Favorable</c:v>
                  </c:pt>
                  <c:pt idx="13">
                    <c:v>5 Neither</c:v>
                  </c:pt>
                  <c:pt idx="14">
                    <c:v>0-5 Unfavorable</c:v>
                  </c:pt>
                </c:lvl>
                <c:lvl>
                  <c:pt idx="0">
                    <c:v>Republican</c:v>
                  </c:pt>
                  <c:pt idx="5">
                    <c:v>Independent</c:v>
                  </c:pt>
                  <c:pt idx="10">
                    <c:v>Democrat</c:v>
                  </c:pt>
                </c:lvl>
              </c:multiLvlStrCache>
            </c:multiLvlStrRef>
          </c:cat>
          <c:val>
            <c:numRef>
              <c:f>Sheet19!$D$12:$D$26</c:f>
              <c:numCache>
                <c:formatCode>0.00%</c:formatCode>
                <c:ptCount val="15"/>
                <c:pt idx="0">
                  <c:v>0.16254683968644701</c:v>
                </c:pt>
                <c:pt idx="1">
                  <c:v>6.8608063147458896E-3</c:v>
                </c:pt>
                <c:pt idx="2">
                  <c:v>3.8279891281517001E-2</c:v>
                </c:pt>
                <c:pt idx="3">
                  <c:v>0.355641084076187</c:v>
                </c:pt>
                <c:pt idx="4">
                  <c:v>0.436671378641103</c:v>
                </c:pt>
                <c:pt idx="5">
                  <c:v>0.20383927165359</c:v>
                </c:pt>
                <c:pt idx="6">
                  <c:v>2.6595529572183099E-2</c:v>
                </c:pt>
                <c:pt idx="7">
                  <c:v>5.1090535654899502E-2</c:v>
                </c:pt>
                <c:pt idx="8">
                  <c:v>0.54333572645522499</c:v>
                </c:pt>
                <c:pt idx="9">
                  <c:v>0.17513893666410199</c:v>
                </c:pt>
                <c:pt idx="10">
                  <c:v>0.15164637439787601</c:v>
                </c:pt>
                <c:pt idx="11">
                  <c:v>2.8388469910807401E-2</c:v>
                </c:pt>
                <c:pt idx="12">
                  <c:v>8.1759887024620295E-2</c:v>
                </c:pt>
                <c:pt idx="13">
                  <c:v>0.47901738473892203</c:v>
                </c:pt>
                <c:pt idx="14">
                  <c:v>0.25918788392777498</c:v>
                </c:pt>
              </c:numCache>
            </c:numRef>
          </c:val>
        </c:ser>
        <c:dLbls>
          <c:showLegendKey val="0"/>
          <c:showVal val="0"/>
          <c:showCatName val="0"/>
          <c:showSerName val="0"/>
          <c:showPercent val="0"/>
          <c:showBubbleSize val="0"/>
        </c:dLbls>
        <c:gapWidth val="182"/>
        <c:axId val="71997696"/>
        <c:axId val="72007680"/>
      </c:barChart>
      <c:catAx>
        <c:axId val="7199769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72007680"/>
        <c:crosses val="autoZero"/>
        <c:auto val="1"/>
        <c:lblAlgn val="ctr"/>
        <c:lblOffset val="100"/>
        <c:noMultiLvlLbl val="0"/>
      </c:catAx>
      <c:valAx>
        <c:axId val="72007680"/>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199769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3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en-US" sz="1600"/>
              <a:t>Q16. If the Palestinians proceed with their plan, what do you think the US should do as a member of the UN Security Council?</a:t>
            </a:r>
          </a:p>
        </c:rich>
      </c:tx>
      <c:overlay val="0"/>
      <c:spPr>
        <a:noFill/>
        <a:ln>
          <a:noFill/>
        </a:ln>
        <a:effectLst/>
      </c:spPr>
    </c:title>
    <c:autoTitleDeleted val="0"/>
    <c:plotArea>
      <c:layout/>
      <c:barChart>
        <c:barDir val="bar"/>
        <c:grouping val="clustered"/>
        <c:varyColors val="0"/>
        <c:ser>
          <c:idx val="0"/>
          <c:order val="0"/>
          <c:spPr>
            <a:solidFill>
              <a:schemeClr val="accent1"/>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Sheet20!$A$3:$A$6</c:f>
              <c:strCache>
                <c:ptCount val="4"/>
                <c:pt idx="0">
                  <c:v>Refused</c:v>
                </c:pt>
                <c:pt idx="1">
                  <c:v>Vote in favor of endorsing the establishment of a Palestinian state</c:v>
                </c:pt>
                <c:pt idx="2">
                  <c:v>Vote against endorsing the establishment of a Palestinian state (including using America’s veto power to prevent such an endorsement)</c:v>
                </c:pt>
                <c:pt idx="3">
                  <c:v>Abstain from voting</c:v>
                </c:pt>
              </c:strCache>
            </c:strRef>
          </c:cat>
          <c:val>
            <c:numRef>
              <c:f>Sheet20!$B$3:$B$6</c:f>
              <c:numCache>
                <c:formatCode>0.00%</c:formatCode>
                <c:ptCount val="4"/>
                <c:pt idx="0">
                  <c:v>2.8541972780348999E-2</c:v>
                </c:pt>
                <c:pt idx="1">
                  <c:v>0.252756027605961</c:v>
                </c:pt>
                <c:pt idx="2">
                  <c:v>0.27063232260882603</c:v>
                </c:pt>
                <c:pt idx="3">
                  <c:v>0.448069677004864</c:v>
                </c:pt>
              </c:numCache>
            </c:numRef>
          </c:val>
        </c:ser>
        <c:dLbls>
          <c:showLegendKey val="0"/>
          <c:showVal val="0"/>
          <c:showCatName val="0"/>
          <c:showSerName val="0"/>
          <c:showPercent val="0"/>
          <c:showBubbleSize val="0"/>
        </c:dLbls>
        <c:gapWidth val="182"/>
        <c:axId val="72060928"/>
        <c:axId val="72062464"/>
      </c:barChart>
      <c:catAx>
        <c:axId val="7206092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72062464"/>
        <c:crosses val="autoZero"/>
        <c:auto val="1"/>
        <c:lblAlgn val="ctr"/>
        <c:lblOffset val="100"/>
        <c:noMultiLvlLbl val="0"/>
      </c:catAx>
      <c:valAx>
        <c:axId val="72062464"/>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206092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3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en-US" sz="1600"/>
              <a:t>Q16. If the Palestinians proceed with their plan, what do you think the US should do as a member of the UN Security Council?</a:t>
            </a:r>
          </a:p>
        </c:rich>
      </c:tx>
      <c:overlay val="0"/>
      <c:spPr>
        <a:noFill/>
        <a:ln>
          <a:noFill/>
        </a:ln>
        <a:effectLst/>
      </c:spPr>
    </c:title>
    <c:autoTitleDeleted val="0"/>
    <c:plotArea>
      <c:layout/>
      <c:barChart>
        <c:barDir val="bar"/>
        <c:grouping val="clustered"/>
        <c:varyColors val="0"/>
        <c:ser>
          <c:idx val="0"/>
          <c:order val="0"/>
          <c:spPr>
            <a:solidFill>
              <a:schemeClr val="accent1"/>
            </a:solidFill>
            <a:ln>
              <a:noFill/>
            </a:ln>
            <a:effectLst/>
          </c:spPr>
          <c:invertIfNegative val="0"/>
          <c:dPt>
            <c:idx val="0"/>
            <c:invertIfNegative val="0"/>
            <c:bubble3D val="0"/>
            <c:spPr>
              <a:solidFill>
                <a:srgbClr val="FF0000"/>
              </a:solidFill>
              <a:ln>
                <a:noFill/>
              </a:ln>
              <a:effectLst/>
            </c:spPr>
          </c:dPt>
          <c:dPt>
            <c:idx val="1"/>
            <c:invertIfNegative val="0"/>
            <c:bubble3D val="0"/>
            <c:spPr>
              <a:solidFill>
                <a:srgbClr val="FF0000"/>
              </a:solidFill>
              <a:ln>
                <a:noFill/>
              </a:ln>
              <a:effectLst/>
            </c:spPr>
          </c:dPt>
          <c:dPt>
            <c:idx val="2"/>
            <c:invertIfNegative val="0"/>
            <c:bubble3D val="0"/>
            <c:spPr>
              <a:solidFill>
                <a:srgbClr val="FF0000"/>
              </a:solidFill>
              <a:ln>
                <a:noFill/>
              </a:ln>
              <a:effectLst/>
            </c:spPr>
          </c:dPt>
          <c:dPt>
            <c:idx val="3"/>
            <c:invertIfNegative val="0"/>
            <c:bubble3D val="0"/>
            <c:spPr>
              <a:solidFill>
                <a:srgbClr val="FF0000"/>
              </a:solidFill>
              <a:ln>
                <a:noFill/>
              </a:ln>
              <a:effectLst/>
            </c:spPr>
          </c:dPt>
          <c:dPt>
            <c:idx val="4"/>
            <c:invertIfNegative val="0"/>
            <c:bubble3D val="0"/>
            <c:spPr>
              <a:solidFill>
                <a:srgbClr val="FFF2CC"/>
              </a:solidFill>
              <a:ln>
                <a:noFill/>
              </a:ln>
              <a:effectLst/>
            </c:spPr>
          </c:dPt>
          <c:dPt>
            <c:idx val="5"/>
            <c:invertIfNegative val="0"/>
            <c:bubble3D val="0"/>
            <c:spPr>
              <a:solidFill>
                <a:srgbClr val="FFF2CC"/>
              </a:solidFill>
              <a:ln>
                <a:noFill/>
              </a:ln>
              <a:effectLst/>
            </c:spPr>
          </c:dPt>
          <c:dPt>
            <c:idx val="6"/>
            <c:invertIfNegative val="0"/>
            <c:bubble3D val="0"/>
            <c:spPr>
              <a:solidFill>
                <a:srgbClr val="FFF2CC"/>
              </a:solidFill>
              <a:ln>
                <a:noFill/>
              </a:ln>
              <a:effectLst/>
            </c:spPr>
          </c:dPt>
          <c:dPt>
            <c:idx val="7"/>
            <c:invertIfNegative val="0"/>
            <c:bubble3D val="0"/>
            <c:spPr>
              <a:solidFill>
                <a:srgbClr val="FFF2CC"/>
              </a:solidFill>
              <a:ln>
                <a:noFill/>
              </a:ln>
              <a:effectLst/>
            </c:spPr>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multiLvlStrRef>
              <c:f>Sheet20!$C$9:$D$20</c:f>
              <c:multiLvlStrCache>
                <c:ptCount val="12"/>
                <c:lvl>
                  <c:pt idx="0">
                    <c:v>Refused</c:v>
                  </c:pt>
                  <c:pt idx="1">
                    <c:v>Vote in favor of endorsing the establishment of a Palestinian state</c:v>
                  </c:pt>
                  <c:pt idx="2">
                    <c:v>Vote against endorsing the establishment of a Palestinian state (including using America’s veto power to prevent such an endorsement)</c:v>
                  </c:pt>
                  <c:pt idx="3">
                    <c:v>Abstain from voting</c:v>
                  </c:pt>
                  <c:pt idx="4">
                    <c:v>Refused</c:v>
                  </c:pt>
                  <c:pt idx="5">
                    <c:v>Vote in favor of endorsing the establishment of a Palestinian state</c:v>
                  </c:pt>
                  <c:pt idx="6">
                    <c:v>Vote against endorsing the establishment of a Palestinian state (including using America’s veto power to prevent such an endorsement)</c:v>
                  </c:pt>
                  <c:pt idx="7">
                    <c:v>Abstain from voting</c:v>
                  </c:pt>
                  <c:pt idx="8">
                    <c:v>Refused</c:v>
                  </c:pt>
                  <c:pt idx="9">
                    <c:v>Vote in favor of endorsing the establishment of a Palestinian state</c:v>
                  </c:pt>
                  <c:pt idx="10">
                    <c:v>Vote against endorsing the establishment of a Palestinian state (including using America’s veto power to prevent such an endorsement)</c:v>
                  </c:pt>
                  <c:pt idx="11">
                    <c:v>Abstain from voting</c:v>
                  </c:pt>
                </c:lvl>
                <c:lvl>
                  <c:pt idx="0">
                    <c:v>Republican</c:v>
                  </c:pt>
                  <c:pt idx="4">
                    <c:v>Independent</c:v>
                  </c:pt>
                  <c:pt idx="8">
                    <c:v>Democrat</c:v>
                  </c:pt>
                </c:lvl>
              </c:multiLvlStrCache>
            </c:multiLvlStrRef>
          </c:cat>
          <c:val>
            <c:numRef>
              <c:f>Sheet20!$E$9:$E$20</c:f>
              <c:numCache>
                <c:formatCode>0.00%</c:formatCode>
                <c:ptCount val="12"/>
                <c:pt idx="0">
                  <c:v>2.1512123707182602E-2</c:v>
                </c:pt>
                <c:pt idx="1">
                  <c:v>0.18688431017534399</c:v>
                </c:pt>
                <c:pt idx="2">
                  <c:v>0.46344351511892701</c:v>
                </c:pt>
                <c:pt idx="3">
                  <c:v>0.328160050998547</c:v>
                </c:pt>
                <c:pt idx="4">
                  <c:v>3.17014906342344E-2</c:v>
                </c:pt>
                <c:pt idx="5">
                  <c:v>0.16346544983792899</c:v>
                </c:pt>
                <c:pt idx="6">
                  <c:v>0.15855788476571001</c:v>
                </c:pt>
                <c:pt idx="7">
                  <c:v>0.64627517476212704</c:v>
                </c:pt>
                <c:pt idx="8">
                  <c:v>3.3370956616341298E-2</c:v>
                </c:pt>
                <c:pt idx="9">
                  <c:v>0.35794228623563501</c:v>
                </c:pt>
                <c:pt idx="10">
                  <c:v>0.15099832014359801</c:v>
                </c:pt>
                <c:pt idx="11">
                  <c:v>0.45768843700442602</c:v>
                </c:pt>
              </c:numCache>
            </c:numRef>
          </c:val>
        </c:ser>
        <c:dLbls>
          <c:showLegendKey val="0"/>
          <c:showVal val="0"/>
          <c:showCatName val="0"/>
          <c:showSerName val="0"/>
          <c:showPercent val="0"/>
          <c:showBubbleSize val="0"/>
        </c:dLbls>
        <c:gapWidth val="182"/>
        <c:axId val="72103040"/>
        <c:axId val="72104576"/>
      </c:barChart>
      <c:catAx>
        <c:axId val="7210304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72104576"/>
        <c:crosses val="autoZero"/>
        <c:auto val="1"/>
        <c:lblAlgn val="ctr"/>
        <c:lblOffset val="100"/>
        <c:noMultiLvlLbl val="0"/>
      </c:catAx>
      <c:valAx>
        <c:axId val="72104576"/>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210304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3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en-US" sz="1600"/>
              <a:t>Q17. The Israeli government has continued to build settlements arguing that they have the right to do so, or that these are not obstacles to peace. How do you believe the US should react to new settlements?</a:t>
            </a:r>
          </a:p>
        </c:rich>
      </c:tx>
      <c:overlay val="0"/>
      <c:spPr>
        <a:noFill/>
        <a:ln>
          <a:noFill/>
        </a:ln>
        <a:effectLst/>
      </c:spPr>
    </c:title>
    <c:autoTitleDeleted val="0"/>
    <c:plotArea>
      <c:layout/>
      <c:barChart>
        <c:barDir val="bar"/>
        <c:grouping val="clustered"/>
        <c:varyColors val="0"/>
        <c:ser>
          <c:idx val="0"/>
          <c:order val="0"/>
          <c:spPr>
            <a:solidFill>
              <a:schemeClr val="accent1"/>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Sheet21!$A$3:$A$7</c:f>
              <c:strCache>
                <c:ptCount val="5"/>
                <c:pt idx="0">
                  <c:v>Refused</c:v>
                </c:pt>
                <c:pt idx="1">
                  <c:v>Do nothing</c:v>
                </c:pt>
                <c:pt idx="2">
                  <c:v>Limit US opposition to words, but take no other action</c:v>
                </c:pt>
                <c:pt idx="3">
                  <c:v>Impose some economic sanctions, either through the United Nations or unilaterally</c:v>
                </c:pt>
                <c:pt idx="4">
                  <c:v>Take more serious action</c:v>
                </c:pt>
              </c:strCache>
            </c:strRef>
          </c:cat>
          <c:val>
            <c:numRef>
              <c:f>Sheet21!$B$3:$B$7</c:f>
              <c:numCache>
                <c:formatCode>0.00%</c:formatCode>
                <c:ptCount val="5"/>
                <c:pt idx="0">
                  <c:v>1.5917365848422401E-2</c:v>
                </c:pt>
                <c:pt idx="1">
                  <c:v>0.26603817441612299</c:v>
                </c:pt>
                <c:pt idx="2">
                  <c:v>0.33555684589985502</c:v>
                </c:pt>
                <c:pt idx="3">
                  <c:v>0.276685499013541</c:v>
                </c:pt>
                <c:pt idx="4">
                  <c:v>0.10580211482205799</c:v>
                </c:pt>
              </c:numCache>
            </c:numRef>
          </c:val>
        </c:ser>
        <c:dLbls>
          <c:showLegendKey val="0"/>
          <c:showVal val="0"/>
          <c:showCatName val="0"/>
          <c:showSerName val="0"/>
          <c:showPercent val="0"/>
          <c:showBubbleSize val="0"/>
        </c:dLbls>
        <c:gapWidth val="182"/>
        <c:axId val="72129536"/>
        <c:axId val="72135424"/>
      </c:barChart>
      <c:catAx>
        <c:axId val="7212953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72135424"/>
        <c:crosses val="autoZero"/>
        <c:auto val="1"/>
        <c:lblAlgn val="ctr"/>
        <c:lblOffset val="100"/>
        <c:noMultiLvlLbl val="0"/>
      </c:catAx>
      <c:valAx>
        <c:axId val="72135424"/>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212953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3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en-US" sz="1600"/>
              <a:t>Q17. The Israeli government has continued to build settlements arguing that they have the right to do so, or that these are not obstacles to peace. How do you believe the US should react to new settlements?</a:t>
            </a:r>
          </a:p>
        </c:rich>
      </c:tx>
      <c:overlay val="0"/>
      <c:spPr>
        <a:noFill/>
        <a:ln>
          <a:noFill/>
        </a:ln>
        <a:effectLst/>
      </c:spPr>
    </c:title>
    <c:autoTitleDeleted val="0"/>
    <c:plotArea>
      <c:layout/>
      <c:barChart>
        <c:barDir val="bar"/>
        <c:grouping val="clustered"/>
        <c:varyColors val="0"/>
        <c:ser>
          <c:idx val="0"/>
          <c:order val="0"/>
          <c:spPr>
            <a:solidFill>
              <a:schemeClr val="accent1"/>
            </a:solidFill>
            <a:ln>
              <a:noFill/>
            </a:ln>
            <a:effectLst/>
          </c:spPr>
          <c:invertIfNegative val="0"/>
          <c:dPt>
            <c:idx val="0"/>
            <c:invertIfNegative val="0"/>
            <c:bubble3D val="0"/>
            <c:spPr>
              <a:solidFill>
                <a:srgbClr val="FF0000"/>
              </a:solidFill>
              <a:ln>
                <a:noFill/>
              </a:ln>
              <a:effectLst/>
            </c:spPr>
          </c:dPt>
          <c:dPt>
            <c:idx val="1"/>
            <c:invertIfNegative val="0"/>
            <c:bubble3D val="0"/>
            <c:spPr>
              <a:solidFill>
                <a:srgbClr val="FF0000"/>
              </a:solidFill>
              <a:ln>
                <a:noFill/>
              </a:ln>
              <a:effectLst/>
            </c:spPr>
          </c:dPt>
          <c:dPt>
            <c:idx val="2"/>
            <c:invertIfNegative val="0"/>
            <c:bubble3D val="0"/>
            <c:spPr>
              <a:solidFill>
                <a:srgbClr val="FF0000"/>
              </a:solidFill>
              <a:ln>
                <a:noFill/>
              </a:ln>
              <a:effectLst/>
            </c:spPr>
          </c:dPt>
          <c:dPt>
            <c:idx val="3"/>
            <c:invertIfNegative val="0"/>
            <c:bubble3D val="0"/>
            <c:spPr>
              <a:solidFill>
                <a:srgbClr val="FF0000"/>
              </a:solidFill>
              <a:ln>
                <a:noFill/>
              </a:ln>
              <a:effectLst/>
            </c:spPr>
          </c:dPt>
          <c:dPt>
            <c:idx val="4"/>
            <c:invertIfNegative val="0"/>
            <c:bubble3D val="0"/>
            <c:spPr>
              <a:solidFill>
                <a:srgbClr val="FF0000"/>
              </a:solidFill>
              <a:ln>
                <a:noFill/>
              </a:ln>
              <a:effectLst/>
            </c:spPr>
          </c:dPt>
          <c:dPt>
            <c:idx val="5"/>
            <c:invertIfNegative val="0"/>
            <c:bubble3D val="0"/>
            <c:spPr>
              <a:solidFill>
                <a:srgbClr val="FFF2CC"/>
              </a:solidFill>
              <a:ln>
                <a:noFill/>
              </a:ln>
              <a:effectLst/>
            </c:spPr>
          </c:dPt>
          <c:dPt>
            <c:idx val="6"/>
            <c:invertIfNegative val="0"/>
            <c:bubble3D val="0"/>
            <c:spPr>
              <a:solidFill>
                <a:srgbClr val="FFF2CC"/>
              </a:solidFill>
              <a:ln>
                <a:noFill/>
              </a:ln>
              <a:effectLst/>
            </c:spPr>
          </c:dPt>
          <c:dPt>
            <c:idx val="7"/>
            <c:invertIfNegative val="0"/>
            <c:bubble3D val="0"/>
            <c:spPr>
              <a:solidFill>
                <a:srgbClr val="FFF2CC"/>
              </a:solidFill>
              <a:ln>
                <a:noFill/>
              </a:ln>
              <a:effectLst/>
            </c:spPr>
          </c:dPt>
          <c:dPt>
            <c:idx val="8"/>
            <c:invertIfNegative val="0"/>
            <c:bubble3D val="0"/>
            <c:spPr>
              <a:solidFill>
                <a:srgbClr val="FFF2CC"/>
              </a:solidFill>
              <a:ln>
                <a:noFill/>
              </a:ln>
              <a:effectLst/>
            </c:spPr>
          </c:dPt>
          <c:dPt>
            <c:idx val="9"/>
            <c:invertIfNegative val="0"/>
            <c:bubble3D val="0"/>
            <c:spPr>
              <a:solidFill>
                <a:srgbClr val="FFF2CC"/>
              </a:solidFill>
              <a:ln>
                <a:noFill/>
              </a:ln>
              <a:effectLst/>
            </c:spPr>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multiLvlStrRef>
              <c:f>Sheet21!$C$10:$D$24</c:f>
              <c:multiLvlStrCache>
                <c:ptCount val="15"/>
                <c:lvl>
                  <c:pt idx="0">
                    <c:v>Refused</c:v>
                  </c:pt>
                  <c:pt idx="1">
                    <c:v>Do nothing</c:v>
                  </c:pt>
                  <c:pt idx="2">
                    <c:v>Limit US opposition to words, but take no other action</c:v>
                  </c:pt>
                  <c:pt idx="3">
                    <c:v>Impose some economic sanctions, either through the United Nations or unilaterally</c:v>
                  </c:pt>
                  <c:pt idx="4">
                    <c:v>Take more serious action</c:v>
                  </c:pt>
                  <c:pt idx="5">
                    <c:v>Refused</c:v>
                  </c:pt>
                  <c:pt idx="6">
                    <c:v>Do nothing</c:v>
                  </c:pt>
                  <c:pt idx="7">
                    <c:v>Limit US opposition to words, but take no other action</c:v>
                  </c:pt>
                  <c:pt idx="8">
                    <c:v>Impose some economic sanctions, either through the United Nations or unilaterally</c:v>
                  </c:pt>
                  <c:pt idx="9">
                    <c:v>Take more serious action</c:v>
                  </c:pt>
                  <c:pt idx="10">
                    <c:v>Refused</c:v>
                  </c:pt>
                  <c:pt idx="11">
                    <c:v>Do nothing</c:v>
                  </c:pt>
                  <c:pt idx="12">
                    <c:v>Limit US opposition to words, but take no other action</c:v>
                  </c:pt>
                  <c:pt idx="13">
                    <c:v>Impose some economic sanctions, either through the United Nations or unilaterally</c:v>
                  </c:pt>
                  <c:pt idx="14">
                    <c:v>Take more serious action</c:v>
                  </c:pt>
                </c:lvl>
                <c:lvl>
                  <c:pt idx="0">
                    <c:v>Republican</c:v>
                  </c:pt>
                  <c:pt idx="5">
                    <c:v>Independent</c:v>
                  </c:pt>
                  <c:pt idx="10">
                    <c:v>Democrat</c:v>
                  </c:pt>
                </c:lvl>
              </c:multiLvlStrCache>
            </c:multiLvlStrRef>
          </c:cat>
          <c:val>
            <c:numRef>
              <c:f>Sheet21!$E$10:$E$24</c:f>
              <c:numCache>
                <c:formatCode>0.00%</c:formatCode>
                <c:ptCount val="15"/>
                <c:pt idx="0">
                  <c:v>1.9279624526351999E-2</c:v>
                </c:pt>
                <c:pt idx="1">
                  <c:v>0.33488432907925397</c:v>
                </c:pt>
                <c:pt idx="2">
                  <c:v>0.32689926526805801</c:v>
                </c:pt>
                <c:pt idx="3">
                  <c:v>0.24174529292657701</c:v>
                </c:pt>
                <c:pt idx="4">
                  <c:v>7.7191488199759697E-2</c:v>
                </c:pt>
                <c:pt idx="5">
                  <c:v>1.7209543751073499E-2</c:v>
                </c:pt>
                <c:pt idx="6">
                  <c:v>0.39389025989874699</c:v>
                </c:pt>
                <c:pt idx="7">
                  <c:v>0.279314910576695</c:v>
                </c:pt>
                <c:pt idx="8">
                  <c:v>0.208780616378755</c:v>
                </c:pt>
                <c:pt idx="9">
                  <c:v>0.10080466939473</c:v>
                </c:pt>
                <c:pt idx="10">
                  <c:v>1.21945486693062E-2</c:v>
                </c:pt>
                <c:pt idx="11">
                  <c:v>0.13869536269452401</c:v>
                </c:pt>
                <c:pt idx="12">
                  <c:v>0.371817890518645</c:v>
                </c:pt>
                <c:pt idx="13">
                  <c:v>0.34283509105857801</c:v>
                </c:pt>
                <c:pt idx="14">
                  <c:v>0.13445710705894701</c:v>
                </c:pt>
              </c:numCache>
            </c:numRef>
          </c:val>
        </c:ser>
        <c:dLbls>
          <c:showLegendKey val="0"/>
          <c:showVal val="0"/>
          <c:showCatName val="0"/>
          <c:showSerName val="0"/>
          <c:showPercent val="0"/>
          <c:showBubbleSize val="0"/>
        </c:dLbls>
        <c:gapWidth val="182"/>
        <c:axId val="72205824"/>
        <c:axId val="72207360"/>
      </c:barChart>
      <c:catAx>
        <c:axId val="7220582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72207360"/>
        <c:crosses val="autoZero"/>
        <c:auto val="1"/>
        <c:lblAlgn val="ctr"/>
        <c:lblOffset val="100"/>
        <c:noMultiLvlLbl val="0"/>
      </c:catAx>
      <c:valAx>
        <c:axId val="72207360"/>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220582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3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en-US" sz="1600"/>
              <a:t>Q18. Do you think it is all right for Israel to build settlements in these territories, or do you think they should not?</a:t>
            </a:r>
          </a:p>
        </c:rich>
      </c:tx>
      <c:overlay val="0"/>
      <c:spPr>
        <a:noFill/>
        <a:ln>
          <a:noFill/>
        </a:ln>
        <a:effectLst/>
      </c:spPr>
    </c:title>
    <c:autoTitleDeleted val="0"/>
    <c:plotArea>
      <c:layout/>
      <c:barChart>
        <c:barDir val="bar"/>
        <c:grouping val="clustered"/>
        <c:varyColors val="0"/>
        <c:ser>
          <c:idx val="0"/>
          <c:order val="0"/>
          <c:spPr>
            <a:solidFill>
              <a:schemeClr val="accent1"/>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Sheet22!$A$3:$A$5</c:f>
              <c:strCache>
                <c:ptCount val="3"/>
                <c:pt idx="0">
                  <c:v>Refused</c:v>
                </c:pt>
                <c:pt idx="1">
                  <c:v>All right to build</c:v>
                </c:pt>
                <c:pt idx="2">
                  <c:v>Should not build</c:v>
                </c:pt>
              </c:strCache>
            </c:strRef>
          </c:cat>
          <c:val>
            <c:numRef>
              <c:f>Sheet22!$B$3:$B$5</c:f>
              <c:numCache>
                <c:formatCode>0.00%</c:formatCode>
                <c:ptCount val="3"/>
                <c:pt idx="0">
                  <c:v>3.5691478876432203E-2</c:v>
                </c:pt>
                <c:pt idx="1">
                  <c:v>0.33514533784087502</c:v>
                </c:pt>
                <c:pt idx="2">
                  <c:v>0.62916318328269305</c:v>
                </c:pt>
              </c:numCache>
            </c:numRef>
          </c:val>
        </c:ser>
        <c:dLbls>
          <c:showLegendKey val="0"/>
          <c:showVal val="0"/>
          <c:showCatName val="0"/>
          <c:showSerName val="0"/>
          <c:showPercent val="0"/>
          <c:showBubbleSize val="0"/>
        </c:dLbls>
        <c:gapWidth val="182"/>
        <c:axId val="72223744"/>
        <c:axId val="72241920"/>
      </c:barChart>
      <c:catAx>
        <c:axId val="7222374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72241920"/>
        <c:crosses val="autoZero"/>
        <c:auto val="1"/>
        <c:lblAlgn val="ctr"/>
        <c:lblOffset val="100"/>
        <c:noMultiLvlLbl val="0"/>
      </c:catAx>
      <c:valAx>
        <c:axId val="72241920"/>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222374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3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en-US" sz="1600"/>
              <a:t>Q18. Do you think it is all right for Israel to build settlements in these territories, or do you think they should not?</a:t>
            </a:r>
          </a:p>
        </c:rich>
      </c:tx>
      <c:overlay val="0"/>
      <c:spPr>
        <a:noFill/>
        <a:ln>
          <a:noFill/>
        </a:ln>
        <a:effectLst/>
      </c:spPr>
    </c:title>
    <c:autoTitleDeleted val="0"/>
    <c:plotArea>
      <c:layout/>
      <c:barChart>
        <c:barDir val="bar"/>
        <c:grouping val="clustered"/>
        <c:varyColors val="0"/>
        <c:ser>
          <c:idx val="0"/>
          <c:order val="0"/>
          <c:spPr>
            <a:solidFill>
              <a:schemeClr val="accent1"/>
            </a:solidFill>
            <a:ln>
              <a:noFill/>
            </a:ln>
            <a:effectLst/>
          </c:spPr>
          <c:invertIfNegative val="0"/>
          <c:dPt>
            <c:idx val="0"/>
            <c:invertIfNegative val="0"/>
            <c:bubble3D val="0"/>
            <c:spPr>
              <a:solidFill>
                <a:srgbClr val="FF0000"/>
              </a:solidFill>
              <a:ln>
                <a:noFill/>
              </a:ln>
              <a:effectLst/>
            </c:spPr>
          </c:dPt>
          <c:dPt>
            <c:idx val="1"/>
            <c:invertIfNegative val="0"/>
            <c:bubble3D val="0"/>
            <c:spPr>
              <a:solidFill>
                <a:srgbClr val="FF0000"/>
              </a:solidFill>
              <a:ln>
                <a:noFill/>
              </a:ln>
              <a:effectLst/>
            </c:spPr>
          </c:dPt>
          <c:dPt>
            <c:idx val="2"/>
            <c:invertIfNegative val="0"/>
            <c:bubble3D val="0"/>
            <c:spPr>
              <a:solidFill>
                <a:srgbClr val="FF0000"/>
              </a:solidFill>
              <a:ln>
                <a:noFill/>
              </a:ln>
              <a:effectLst/>
            </c:spPr>
          </c:dPt>
          <c:dPt>
            <c:idx val="3"/>
            <c:invertIfNegative val="0"/>
            <c:bubble3D val="0"/>
            <c:spPr>
              <a:solidFill>
                <a:srgbClr val="FFF2CC"/>
              </a:solidFill>
              <a:ln>
                <a:noFill/>
              </a:ln>
              <a:effectLst/>
            </c:spPr>
          </c:dPt>
          <c:dPt>
            <c:idx val="4"/>
            <c:invertIfNegative val="0"/>
            <c:bubble3D val="0"/>
            <c:spPr>
              <a:solidFill>
                <a:srgbClr val="FFF2CC"/>
              </a:solidFill>
              <a:ln>
                <a:noFill/>
              </a:ln>
              <a:effectLst/>
            </c:spPr>
          </c:dPt>
          <c:dPt>
            <c:idx val="5"/>
            <c:invertIfNegative val="0"/>
            <c:bubble3D val="0"/>
            <c:spPr>
              <a:solidFill>
                <a:srgbClr val="FFF2CC"/>
              </a:solidFill>
              <a:ln>
                <a:noFill/>
              </a:ln>
              <a:effectLst/>
            </c:spPr>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multiLvlStrRef>
              <c:f>Sheet22!$C$9:$D$17</c:f>
              <c:multiLvlStrCache>
                <c:ptCount val="9"/>
                <c:lvl>
                  <c:pt idx="0">
                    <c:v>Refused</c:v>
                  </c:pt>
                  <c:pt idx="1">
                    <c:v>All right to build</c:v>
                  </c:pt>
                  <c:pt idx="2">
                    <c:v>Should not build</c:v>
                  </c:pt>
                  <c:pt idx="3">
                    <c:v>Refused</c:v>
                  </c:pt>
                  <c:pt idx="4">
                    <c:v>All right to build</c:v>
                  </c:pt>
                  <c:pt idx="5">
                    <c:v>Should not build</c:v>
                  </c:pt>
                  <c:pt idx="6">
                    <c:v>Refused</c:v>
                  </c:pt>
                  <c:pt idx="7">
                    <c:v>All right to build</c:v>
                  </c:pt>
                  <c:pt idx="8">
                    <c:v>Should not build</c:v>
                  </c:pt>
                </c:lvl>
                <c:lvl>
                  <c:pt idx="0">
                    <c:v>Republican</c:v>
                  </c:pt>
                  <c:pt idx="3">
                    <c:v>Independent</c:v>
                  </c:pt>
                  <c:pt idx="6">
                    <c:v>Democrat</c:v>
                  </c:pt>
                </c:lvl>
              </c:multiLvlStrCache>
            </c:multiLvlStrRef>
          </c:cat>
          <c:val>
            <c:numRef>
              <c:f>Sheet22!$E$9:$E$17</c:f>
              <c:numCache>
                <c:formatCode>0.00%</c:formatCode>
                <c:ptCount val="9"/>
                <c:pt idx="0">
                  <c:v>3.4545056417667197E-2</c:v>
                </c:pt>
                <c:pt idx="1">
                  <c:v>0.45901658713021898</c:v>
                </c:pt>
                <c:pt idx="2">
                  <c:v>0.50643835645211399</c:v>
                </c:pt>
                <c:pt idx="3">
                  <c:v>7.51097719778272E-2</c:v>
                </c:pt>
                <c:pt idx="4">
                  <c:v>0.30975799019628802</c:v>
                </c:pt>
                <c:pt idx="5">
                  <c:v>0.615132237825885</c:v>
                </c:pt>
                <c:pt idx="6">
                  <c:v>1.6867398793688499E-2</c:v>
                </c:pt>
                <c:pt idx="7">
                  <c:v>0.23478751399480599</c:v>
                </c:pt>
                <c:pt idx="8">
                  <c:v>0.74834508721150605</c:v>
                </c:pt>
              </c:numCache>
            </c:numRef>
          </c:val>
        </c:ser>
        <c:dLbls>
          <c:showLegendKey val="0"/>
          <c:showVal val="0"/>
          <c:showCatName val="0"/>
          <c:showSerName val="0"/>
          <c:showPercent val="0"/>
          <c:showBubbleSize val="0"/>
        </c:dLbls>
        <c:gapWidth val="182"/>
        <c:axId val="72285568"/>
        <c:axId val="72295552"/>
      </c:barChart>
      <c:catAx>
        <c:axId val="7228556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72295552"/>
        <c:crosses val="autoZero"/>
        <c:auto val="1"/>
        <c:lblAlgn val="ctr"/>
        <c:lblOffset val="100"/>
        <c:noMultiLvlLbl val="0"/>
      </c:catAx>
      <c:valAx>
        <c:axId val="72295552"/>
        <c:scaling>
          <c:orientation val="minMax"/>
        </c:scaling>
        <c:delete val="0"/>
        <c:axPos val="b"/>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228556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3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en-US" sz="1600"/>
              <a:t>Q19. Which one of the following statements is closest to your view?</a:t>
            </a:r>
          </a:p>
        </c:rich>
      </c:tx>
      <c:overlay val="0"/>
      <c:spPr>
        <a:noFill/>
        <a:ln>
          <a:noFill/>
        </a:ln>
        <a:effectLst/>
      </c:spPr>
    </c:title>
    <c:autoTitleDeleted val="0"/>
    <c:plotArea>
      <c:layout/>
      <c:barChart>
        <c:barDir val="bar"/>
        <c:grouping val="clustered"/>
        <c:varyColors val="0"/>
        <c:ser>
          <c:idx val="0"/>
          <c:order val="0"/>
          <c:spPr>
            <a:solidFill>
              <a:schemeClr val="accent1"/>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Sheet23!$A$3:$A$5</c:f>
              <c:strCache>
                <c:ptCount val="3"/>
                <c:pt idx="0">
                  <c:v>Refused</c:v>
                </c:pt>
                <c:pt idx="1">
                  <c:v>The escalation of Palestinian-Israeli conflict, especially in Jerusalem, is likely to be used by ISIS to draw more support among Muslims worldwide and to focus more attention on confronting Israel and the US.</c:v>
                </c:pt>
                <c:pt idx="2">
                  <c:v>Palestinian-Israeli violence will not affect either the support for ISIS or its strategies. Its aims are independent of the Palestinian-Israeli conflict and it’s unlikely to draw more supporters because of it.</c:v>
                </c:pt>
              </c:strCache>
            </c:strRef>
          </c:cat>
          <c:val>
            <c:numRef>
              <c:f>Sheet23!$B$3:$B$5</c:f>
              <c:numCache>
                <c:formatCode>0.00%</c:formatCode>
                <c:ptCount val="3"/>
                <c:pt idx="0">
                  <c:v>5.8000000000000003E-2</c:v>
                </c:pt>
                <c:pt idx="1">
                  <c:v>0.64200000000000002</c:v>
                </c:pt>
                <c:pt idx="2">
                  <c:v>0.30099999999999999</c:v>
                </c:pt>
              </c:numCache>
            </c:numRef>
          </c:val>
        </c:ser>
        <c:dLbls>
          <c:showLegendKey val="0"/>
          <c:showVal val="0"/>
          <c:showCatName val="0"/>
          <c:showSerName val="0"/>
          <c:showPercent val="0"/>
          <c:showBubbleSize val="0"/>
        </c:dLbls>
        <c:gapWidth val="182"/>
        <c:axId val="72332800"/>
        <c:axId val="72334336"/>
      </c:barChart>
      <c:catAx>
        <c:axId val="7233280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72334336"/>
        <c:crosses val="autoZero"/>
        <c:auto val="1"/>
        <c:lblAlgn val="ctr"/>
        <c:lblOffset val="100"/>
        <c:noMultiLvlLbl val="0"/>
      </c:catAx>
      <c:valAx>
        <c:axId val="72334336"/>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233280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en-US" sz="1400" b="0" i="0" baseline="0" dirty="0">
                <a:effectLst/>
              </a:rPr>
              <a:t>Q2. If the approach you selected turns out over time to be impossible, which of the remaining three would you prefer?</a:t>
            </a:r>
            <a:endParaRPr lang="en-US" sz="1400" dirty="0">
              <a:effectLst/>
            </a:endParaRPr>
          </a:p>
        </c:rich>
      </c:tx>
      <c:layout/>
      <c:overlay val="0"/>
      <c:spPr>
        <a:noFill/>
        <a:ln>
          <a:noFill/>
        </a:ln>
        <a:effectLst/>
      </c:spPr>
    </c:title>
    <c:autoTitleDeleted val="0"/>
    <c:plotArea>
      <c:layout/>
      <c:barChart>
        <c:barDir val="bar"/>
        <c:grouping val="clustered"/>
        <c:varyColors val="0"/>
        <c:ser>
          <c:idx val="0"/>
          <c:order val="0"/>
          <c:spPr>
            <a:solidFill>
              <a:schemeClr val="accent1"/>
            </a:solidFill>
            <a:ln>
              <a:noFill/>
            </a:ln>
            <a:effectLst/>
          </c:spPr>
          <c:invertIfNegative val="0"/>
          <c:dPt>
            <c:idx val="1"/>
            <c:invertIfNegative val="0"/>
            <c:bubble3D val="0"/>
            <c:spPr>
              <a:solidFill>
                <a:srgbClr val="FF0000"/>
              </a:solidFill>
              <a:ln>
                <a:noFill/>
              </a:ln>
              <a:effectLst/>
            </c:spPr>
          </c:dPt>
          <c:dPt>
            <c:idx val="2"/>
            <c:invertIfNegative val="0"/>
            <c:bubble3D val="0"/>
            <c:spPr>
              <a:solidFill>
                <a:srgbClr val="FF0000"/>
              </a:solidFill>
              <a:ln>
                <a:noFill/>
              </a:ln>
              <a:effectLst/>
            </c:spPr>
          </c:dPt>
          <c:dPt>
            <c:idx val="3"/>
            <c:invertIfNegative val="0"/>
            <c:bubble3D val="0"/>
            <c:spPr>
              <a:solidFill>
                <a:srgbClr val="FF0000"/>
              </a:solidFill>
              <a:ln>
                <a:noFill/>
              </a:ln>
              <a:effectLst/>
            </c:spPr>
          </c:dPt>
          <c:dPt>
            <c:idx val="4"/>
            <c:invertIfNegative val="0"/>
            <c:bubble3D val="0"/>
            <c:spPr>
              <a:solidFill>
                <a:schemeClr val="accent4">
                  <a:lumMod val="20000"/>
                  <a:lumOff val="80000"/>
                </a:schemeClr>
              </a:solidFill>
              <a:ln>
                <a:noFill/>
              </a:ln>
              <a:effectLst/>
            </c:spPr>
          </c:dPt>
          <c:dPt>
            <c:idx val="5"/>
            <c:invertIfNegative val="0"/>
            <c:bubble3D val="0"/>
            <c:spPr>
              <a:solidFill>
                <a:schemeClr val="accent4">
                  <a:lumMod val="20000"/>
                  <a:lumOff val="80000"/>
                </a:schemeClr>
              </a:solidFill>
              <a:ln>
                <a:noFill/>
              </a:ln>
              <a:effectLst/>
            </c:spPr>
          </c:dPt>
          <c:dPt>
            <c:idx val="6"/>
            <c:invertIfNegative val="0"/>
            <c:bubble3D val="0"/>
            <c:spPr>
              <a:solidFill>
                <a:schemeClr val="accent4">
                  <a:lumMod val="20000"/>
                  <a:lumOff val="80000"/>
                </a:schemeClr>
              </a:solidFill>
              <a:ln>
                <a:noFill/>
              </a:ln>
              <a:effectLst/>
            </c:spPr>
          </c:dPt>
          <c:dPt>
            <c:idx val="7"/>
            <c:invertIfNegative val="0"/>
            <c:bubble3D val="0"/>
            <c:spPr>
              <a:solidFill>
                <a:schemeClr val="accent4">
                  <a:lumMod val="20000"/>
                  <a:lumOff val="80000"/>
                </a:schemeClr>
              </a:solidFill>
              <a:ln>
                <a:noFill/>
              </a:ln>
              <a:effectLst/>
            </c:spPr>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multiLvlStrRef>
              <c:f>Sheet2!$A$12:$B$23</c:f>
              <c:multiLvlStrCache>
                <c:ptCount val="12"/>
                <c:lvl>
                  <c:pt idx="0">
                    <c:v>Refused</c:v>
                  </c:pt>
                  <c:pt idx="1">
                    <c:v>A one-state solution: A single democratic state in which both Jews and Arabs are full and equal citizens, covering all of what is now Israel and the Palestinian Territories.</c:v>
                  </c:pt>
                  <c:pt idx="2">
                    <c:v>Annexation without equal citizenship: Israel would annex the Palestinian territories, but keep a majority-Jewish state in the expanded territories by restricting citizenship rights of Palestinians.</c:v>
                  </c:pt>
                  <c:pt idx="3">
                    <c:v>Maintain occupation of both the territories Israel has captured in 1967 and the Palestinians inhabiting them indefinitely.</c:v>
                  </c:pt>
                  <c:pt idx="4">
                    <c:v>Refused</c:v>
                  </c:pt>
                  <c:pt idx="5">
                    <c:v>A one-state solution: A single democratic state in which both Jews and Arabs are full and equal citizens, covering all of what is now Israel and the Palestinian Territories.</c:v>
                  </c:pt>
                  <c:pt idx="6">
                    <c:v>Annexation without equal citizenship: Israel would annex the Palestinian territories, but keep a majority-Jewish state in the expanded territories by restricting citizenship rights of Palestinians.</c:v>
                  </c:pt>
                  <c:pt idx="7">
                    <c:v>Maintain occupation of both the territories Israel has captured in 1967 and the Palestinians inhabiting them indefinitely.</c:v>
                  </c:pt>
                  <c:pt idx="8">
                    <c:v>Refused</c:v>
                  </c:pt>
                  <c:pt idx="9">
                    <c:v>A one-state solution: A single democratic state in which both Jews and Arabs are full and equal citizens, covering all of what is now Israel and the Palestinian Territories.</c:v>
                  </c:pt>
                  <c:pt idx="10">
                    <c:v>Annexation without equal citizenship: Israel would annex the Palestinian territories, but keep a majority-Jewish state in the expanded territories by restricting citizenship rights of Palestinians.</c:v>
                  </c:pt>
                  <c:pt idx="11">
                    <c:v>Maintain occupation of both the territories Israel has captured in 1967 and the Palestinians inhabiting them indefinitely.</c:v>
                  </c:pt>
                </c:lvl>
                <c:lvl>
                  <c:pt idx="0">
                    <c:v>Republican</c:v>
                  </c:pt>
                  <c:pt idx="4">
                    <c:v>Independent</c:v>
                  </c:pt>
                  <c:pt idx="8">
                    <c:v>Democrat</c:v>
                  </c:pt>
                </c:lvl>
              </c:multiLvlStrCache>
            </c:multiLvlStrRef>
          </c:cat>
          <c:val>
            <c:numRef>
              <c:f>Sheet2!$C$12:$C$23</c:f>
              <c:numCache>
                <c:formatCode>###0.0%</c:formatCode>
                <c:ptCount val="12"/>
                <c:pt idx="1">
                  <c:v>0.511811023622047</c:v>
                </c:pt>
                <c:pt idx="2">
                  <c:v>0.14960629921259799</c:v>
                </c:pt>
                <c:pt idx="3">
                  <c:v>0.33858267716535501</c:v>
                </c:pt>
                <c:pt idx="4">
                  <c:v>2.9850746268656699E-2</c:v>
                </c:pt>
                <c:pt idx="5">
                  <c:v>0.70149253731343297</c:v>
                </c:pt>
                <c:pt idx="6">
                  <c:v>8.9552238805970102E-2</c:v>
                </c:pt>
                <c:pt idx="7">
                  <c:v>0.17910447761194001</c:v>
                </c:pt>
                <c:pt idx="8">
                  <c:v>1.9801980198019799E-2</c:v>
                </c:pt>
                <c:pt idx="9">
                  <c:v>0.74752475247524797</c:v>
                </c:pt>
                <c:pt idx="10">
                  <c:v>7.4257425742574296E-2</c:v>
                </c:pt>
                <c:pt idx="11">
                  <c:v>0.158415841584158</c:v>
                </c:pt>
              </c:numCache>
            </c:numRef>
          </c:val>
        </c:ser>
        <c:dLbls>
          <c:showLegendKey val="0"/>
          <c:showVal val="0"/>
          <c:showCatName val="0"/>
          <c:showSerName val="0"/>
          <c:showPercent val="0"/>
          <c:showBubbleSize val="0"/>
        </c:dLbls>
        <c:gapWidth val="182"/>
        <c:axId val="70102016"/>
        <c:axId val="70107904"/>
      </c:barChart>
      <c:catAx>
        <c:axId val="7010201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70107904"/>
        <c:crosses val="autoZero"/>
        <c:auto val="1"/>
        <c:lblAlgn val="ctr"/>
        <c:lblOffset val="100"/>
        <c:noMultiLvlLbl val="0"/>
      </c:catAx>
      <c:valAx>
        <c:axId val="70107904"/>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010201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4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en-US" sz="1600"/>
              <a:t>Q19. Which one of the following statements is closest to your view?</a:t>
            </a:r>
          </a:p>
        </c:rich>
      </c:tx>
      <c:overlay val="0"/>
      <c:spPr>
        <a:noFill/>
        <a:ln>
          <a:noFill/>
        </a:ln>
        <a:effectLst/>
      </c:spPr>
    </c:title>
    <c:autoTitleDeleted val="0"/>
    <c:plotArea>
      <c:layout/>
      <c:barChart>
        <c:barDir val="bar"/>
        <c:grouping val="clustered"/>
        <c:varyColors val="0"/>
        <c:ser>
          <c:idx val="0"/>
          <c:order val="0"/>
          <c:spPr>
            <a:solidFill>
              <a:schemeClr val="accent1"/>
            </a:solidFill>
            <a:ln>
              <a:noFill/>
            </a:ln>
            <a:effectLst/>
          </c:spPr>
          <c:invertIfNegative val="0"/>
          <c:dPt>
            <c:idx val="0"/>
            <c:invertIfNegative val="0"/>
            <c:bubble3D val="0"/>
            <c:spPr>
              <a:solidFill>
                <a:srgbClr val="FF0000"/>
              </a:solidFill>
              <a:ln>
                <a:noFill/>
              </a:ln>
              <a:effectLst/>
            </c:spPr>
          </c:dPt>
          <c:dPt>
            <c:idx val="1"/>
            <c:invertIfNegative val="0"/>
            <c:bubble3D val="0"/>
            <c:spPr>
              <a:solidFill>
                <a:srgbClr val="FF0000"/>
              </a:solidFill>
              <a:ln>
                <a:noFill/>
              </a:ln>
              <a:effectLst/>
            </c:spPr>
          </c:dPt>
          <c:dPt>
            <c:idx val="2"/>
            <c:invertIfNegative val="0"/>
            <c:bubble3D val="0"/>
            <c:spPr>
              <a:solidFill>
                <a:srgbClr val="FF0000"/>
              </a:solidFill>
              <a:ln>
                <a:noFill/>
              </a:ln>
              <a:effectLst/>
            </c:spPr>
          </c:dPt>
          <c:dPt>
            <c:idx val="3"/>
            <c:invertIfNegative val="0"/>
            <c:bubble3D val="0"/>
            <c:spPr>
              <a:solidFill>
                <a:schemeClr val="accent4">
                  <a:lumMod val="20000"/>
                  <a:lumOff val="80000"/>
                </a:schemeClr>
              </a:solidFill>
              <a:ln>
                <a:noFill/>
              </a:ln>
              <a:effectLst/>
            </c:spPr>
          </c:dPt>
          <c:dPt>
            <c:idx val="4"/>
            <c:invertIfNegative val="0"/>
            <c:bubble3D val="0"/>
            <c:spPr>
              <a:solidFill>
                <a:schemeClr val="accent4">
                  <a:lumMod val="20000"/>
                  <a:lumOff val="80000"/>
                </a:schemeClr>
              </a:solidFill>
              <a:ln>
                <a:noFill/>
              </a:ln>
              <a:effectLst/>
            </c:spPr>
          </c:dPt>
          <c:dPt>
            <c:idx val="5"/>
            <c:invertIfNegative val="0"/>
            <c:bubble3D val="0"/>
            <c:spPr>
              <a:solidFill>
                <a:schemeClr val="accent4">
                  <a:lumMod val="20000"/>
                  <a:lumOff val="80000"/>
                </a:schemeClr>
              </a:solidFill>
              <a:ln>
                <a:noFill/>
              </a:ln>
              <a:effectLst/>
            </c:spPr>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multiLvlStrRef>
              <c:f>Sheet23!$D$8:$E$16</c:f>
              <c:multiLvlStrCache>
                <c:ptCount val="9"/>
                <c:lvl>
                  <c:pt idx="0">
                    <c:v>Refused</c:v>
                  </c:pt>
                  <c:pt idx="1">
                    <c:v>The escalation of Palestinian-Israeli conflict, especially in Jerusalem, is likely to be used by ISIS to draw more support among Muslims worldwide and to focus more attention on confronting Israel and the US.</c:v>
                  </c:pt>
                  <c:pt idx="2">
                    <c:v>Palestinian-Israeli violence will not affect either the support for ISIS or its strategies. Its aims are independent of the Palestinian-Israeli conflict and it’s unlikely to draw more supporters because of it.</c:v>
                  </c:pt>
                  <c:pt idx="3">
                    <c:v>Refused</c:v>
                  </c:pt>
                  <c:pt idx="4">
                    <c:v>The escalation of Palestinian-Israeli conflict, especially in Jerusalem, is likely to be used by ISIS to draw more support among Muslims worldwide and to focus more attention on confronting Israel and the US.</c:v>
                  </c:pt>
                  <c:pt idx="5">
                    <c:v>Palestinian-Israeli violence will not affect either the support for ISIS or its strategies. Its aims are independent of the Palestinian-Israeli conflict and it’s unlikely to draw more supporters because of it.</c:v>
                  </c:pt>
                  <c:pt idx="6">
                    <c:v>Refused</c:v>
                  </c:pt>
                  <c:pt idx="7">
                    <c:v>The escalation of Palestinian-Israeli conflict, especially in Jerusalem, is likely to be used by ISIS to draw more support among Muslims worldwide and to focus more attention on confronting Israel and the US.</c:v>
                  </c:pt>
                  <c:pt idx="8">
                    <c:v>Palestinian-Israeli violence will not affect either the support for ISIS or its strategies. Its aims are independent of the Palestinian-Israeli conflict and it’s unlikely to draw more supporters because of it.</c:v>
                  </c:pt>
                </c:lvl>
                <c:lvl>
                  <c:pt idx="0">
                    <c:v>Republican</c:v>
                  </c:pt>
                  <c:pt idx="3">
                    <c:v>Independent</c:v>
                  </c:pt>
                  <c:pt idx="6">
                    <c:v>Democrat</c:v>
                  </c:pt>
                </c:lvl>
              </c:multiLvlStrCache>
            </c:multiLvlStrRef>
          </c:cat>
          <c:val>
            <c:numRef>
              <c:f>Sheet23!$F$8:$F$16</c:f>
              <c:numCache>
                <c:formatCode>0.00%</c:formatCode>
                <c:ptCount val="9"/>
                <c:pt idx="0">
                  <c:v>3.6116443880594498E-2</c:v>
                </c:pt>
                <c:pt idx="1">
                  <c:v>0.70923975828201302</c:v>
                </c:pt>
                <c:pt idx="2">
                  <c:v>0.25464379783739299</c:v>
                </c:pt>
                <c:pt idx="3">
                  <c:v>6.7732486082545104E-2</c:v>
                </c:pt>
                <c:pt idx="4">
                  <c:v>0.59998753483229395</c:v>
                </c:pt>
                <c:pt idx="5">
                  <c:v>0.33227997908516099</c:v>
                </c:pt>
                <c:pt idx="6">
                  <c:v>7.2109826728232698E-2</c:v>
                </c:pt>
                <c:pt idx="7">
                  <c:v>0.60081296991128696</c:v>
                </c:pt>
                <c:pt idx="8">
                  <c:v>0.32707720336048002</c:v>
                </c:pt>
              </c:numCache>
            </c:numRef>
          </c:val>
        </c:ser>
        <c:dLbls>
          <c:showLegendKey val="0"/>
          <c:showVal val="0"/>
          <c:showCatName val="0"/>
          <c:showSerName val="0"/>
          <c:showPercent val="0"/>
          <c:showBubbleSize val="0"/>
        </c:dLbls>
        <c:gapWidth val="182"/>
        <c:axId val="71346048"/>
        <c:axId val="71347584"/>
      </c:barChart>
      <c:catAx>
        <c:axId val="7134604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71347584"/>
        <c:crosses val="autoZero"/>
        <c:auto val="1"/>
        <c:lblAlgn val="ctr"/>
        <c:lblOffset val="100"/>
        <c:noMultiLvlLbl val="0"/>
      </c:catAx>
      <c:valAx>
        <c:axId val="71347584"/>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134604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4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en-US" sz="1600"/>
              <a:t>Q20. Of the challenges facing the United States in the Middle East, which of the following do you believe threatens American interests the most?</a:t>
            </a:r>
          </a:p>
        </c:rich>
      </c:tx>
      <c:overlay val="0"/>
      <c:spPr>
        <a:noFill/>
        <a:ln>
          <a:noFill/>
        </a:ln>
        <a:effectLst/>
      </c:spPr>
    </c:title>
    <c:autoTitleDeleted val="0"/>
    <c:plotArea>
      <c:layout/>
      <c:barChart>
        <c:barDir val="bar"/>
        <c:grouping val="clustered"/>
        <c:varyColors val="0"/>
        <c:ser>
          <c:idx val="0"/>
          <c:order val="0"/>
          <c:spPr>
            <a:solidFill>
              <a:schemeClr val="accent1"/>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Sheet24!$A$3:$A$7</c:f>
              <c:strCache>
                <c:ptCount val="5"/>
                <c:pt idx="0">
                  <c:v>Refused</c:v>
                </c:pt>
                <c:pt idx="1">
                  <c:v>The rise of ISIS in Syria and Iraq</c:v>
                </c:pt>
                <c:pt idx="2">
                  <c:v>The instability in Libya</c:v>
                </c:pt>
                <c:pt idx="3">
                  <c:v>Iranian behavior in general</c:v>
                </c:pt>
                <c:pt idx="4">
                  <c:v>The violence in the Israeli-Palestinian conflict</c:v>
                </c:pt>
              </c:strCache>
            </c:strRef>
          </c:cat>
          <c:val>
            <c:numRef>
              <c:f>Sheet24!$B$3:$B$7</c:f>
              <c:numCache>
                <c:formatCode>0.00%</c:formatCode>
                <c:ptCount val="5"/>
                <c:pt idx="0">
                  <c:v>2.2794947260400999E-2</c:v>
                </c:pt>
                <c:pt idx="1">
                  <c:v>0.69877362066675197</c:v>
                </c:pt>
                <c:pt idx="2">
                  <c:v>3.34705456757576E-2</c:v>
                </c:pt>
                <c:pt idx="3">
                  <c:v>0.119202515635669</c:v>
                </c:pt>
                <c:pt idx="4">
                  <c:v>0.12575837076141999</c:v>
                </c:pt>
              </c:numCache>
            </c:numRef>
          </c:val>
        </c:ser>
        <c:dLbls>
          <c:showLegendKey val="0"/>
          <c:showVal val="0"/>
          <c:showCatName val="0"/>
          <c:showSerName val="0"/>
          <c:showPercent val="0"/>
          <c:showBubbleSize val="0"/>
        </c:dLbls>
        <c:gapWidth val="182"/>
        <c:axId val="71364608"/>
        <c:axId val="71366144"/>
      </c:barChart>
      <c:catAx>
        <c:axId val="7136460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71366144"/>
        <c:crosses val="autoZero"/>
        <c:auto val="1"/>
        <c:lblAlgn val="ctr"/>
        <c:lblOffset val="100"/>
        <c:noMultiLvlLbl val="0"/>
      </c:catAx>
      <c:valAx>
        <c:axId val="71366144"/>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136460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4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en-US" sz="1600"/>
              <a:t>Q20. Of the challenges facing the United States in the Middle East, which of the following do you believe threatens American interests the most?</a:t>
            </a:r>
          </a:p>
        </c:rich>
      </c:tx>
      <c:overlay val="0"/>
      <c:spPr>
        <a:noFill/>
        <a:ln>
          <a:noFill/>
        </a:ln>
        <a:effectLst/>
      </c:spPr>
    </c:title>
    <c:autoTitleDeleted val="0"/>
    <c:plotArea>
      <c:layout/>
      <c:barChart>
        <c:barDir val="bar"/>
        <c:grouping val="clustered"/>
        <c:varyColors val="0"/>
        <c:ser>
          <c:idx val="0"/>
          <c:order val="0"/>
          <c:spPr>
            <a:solidFill>
              <a:schemeClr val="accent1"/>
            </a:solidFill>
            <a:ln>
              <a:noFill/>
            </a:ln>
            <a:effectLst/>
          </c:spPr>
          <c:invertIfNegative val="0"/>
          <c:dPt>
            <c:idx val="0"/>
            <c:invertIfNegative val="0"/>
            <c:bubble3D val="0"/>
            <c:spPr>
              <a:solidFill>
                <a:srgbClr val="FF0000"/>
              </a:solidFill>
              <a:ln>
                <a:noFill/>
              </a:ln>
              <a:effectLst/>
            </c:spPr>
          </c:dPt>
          <c:dPt>
            <c:idx val="1"/>
            <c:invertIfNegative val="0"/>
            <c:bubble3D val="0"/>
            <c:spPr>
              <a:solidFill>
                <a:srgbClr val="FF0000"/>
              </a:solidFill>
              <a:ln>
                <a:noFill/>
              </a:ln>
              <a:effectLst/>
            </c:spPr>
          </c:dPt>
          <c:dPt>
            <c:idx val="2"/>
            <c:invertIfNegative val="0"/>
            <c:bubble3D val="0"/>
            <c:spPr>
              <a:solidFill>
                <a:srgbClr val="FF0000"/>
              </a:solidFill>
              <a:ln>
                <a:noFill/>
              </a:ln>
              <a:effectLst/>
            </c:spPr>
          </c:dPt>
          <c:dPt>
            <c:idx val="3"/>
            <c:invertIfNegative val="0"/>
            <c:bubble3D val="0"/>
            <c:spPr>
              <a:solidFill>
                <a:srgbClr val="FF0000"/>
              </a:solidFill>
              <a:ln>
                <a:noFill/>
              </a:ln>
              <a:effectLst/>
            </c:spPr>
          </c:dPt>
          <c:dPt>
            <c:idx val="4"/>
            <c:invertIfNegative val="0"/>
            <c:bubble3D val="0"/>
            <c:spPr>
              <a:solidFill>
                <a:srgbClr val="FF0000"/>
              </a:solidFill>
              <a:ln>
                <a:noFill/>
              </a:ln>
              <a:effectLst/>
            </c:spPr>
          </c:dPt>
          <c:dPt>
            <c:idx val="5"/>
            <c:invertIfNegative val="0"/>
            <c:bubble3D val="0"/>
            <c:spPr>
              <a:solidFill>
                <a:schemeClr val="accent4">
                  <a:lumMod val="20000"/>
                  <a:lumOff val="80000"/>
                </a:schemeClr>
              </a:solidFill>
              <a:ln>
                <a:noFill/>
              </a:ln>
              <a:effectLst/>
            </c:spPr>
          </c:dPt>
          <c:dPt>
            <c:idx val="6"/>
            <c:invertIfNegative val="0"/>
            <c:bubble3D val="0"/>
            <c:spPr>
              <a:solidFill>
                <a:schemeClr val="accent4">
                  <a:lumMod val="20000"/>
                  <a:lumOff val="80000"/>
                </a:schemeClr>
              </a:solidFill>
              <a:ln>
                <a:noFill/>
              </a:ln>
              <a:effectLst/>
            </c:spPr>
          </c:dPt>
          <c:dPt>
            <c:idx val="7"/>
            <c:invertIfNegative val="0"/>
            <c:bubble3D val="0"/>
            <c:spPr>
              <a:solidFill>
                <a:schemeClr val="accent4">
                  <a:lumMod val="20000"/>
                  <a:lumOff val="80000"/>
                </a:schemeClr>
              </a:solidFill>
              <a:ln>
                <a:noFill/>
              </a:ln>
              <a:effectLst/>
            </c:spPr>
          </c:dPt>
          <c:dPt>
            <c:idx val="8"/>
            <c:invertIfNegative val="0"/>
            <c:bubble3D val="0"/>
            <c:spPr>
              <a:solidFill>
                <a:schemeClr val="accent4">
                  <a:lumMod val="20000"/>
                  <a:lumOff val="80000"/>
                </a:schemeClr>
              </a:solidFill>
              <a:ln>
                <a:noFill/>
              </a:ln>
              <a:effectLst/>
            </c:spPr>
          </c:dPt>
          <c:dPt>
            <c:idx val="9"/>
            <c:invertIfNegative val="0"/>
            <c:bubble3D val="0"/>
            <c:spPr>
              <a:solidFill>
                <a:schemeClr val="accent4">
                  <a:lumMod val="20000"/>
                  <a:lumOff val="80000"/>
                </a:schemeClr>
              </a:solidFill>
              <a:ln>
                <a:noFill/>
              </a:ln>
              <a:effectLst/>
            </c:spPr>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multiLvlStrRef>
              <c:f>Sheet24!$D$12:$E$26</c:f>
              <c:multiLvlStrCache>
                <c:ptCount val="15"/>
                <c:lvl>
                  <c:pt idx="0">
                    <c:v>Refused</c:v>
                  </c:pt>
                  <c:pt idx="1">
                    <c:v>The rise of ISIS in Syria and Iraq</c:v>
                  </c:pt>
                  <c:pt idx="2">
                    <c:v>The instability in Libya</c:v>
                  </c:pt>
                  <c:pt idx="3">
                    <c:v>Iranian behavior in general</c:v>
                  </c:pt>
                  <c:pt idx="4">
                    <c:v>The violence in the Israeli-Palestinian conflict</c:v>
                  </c:pt>
                  <c:pt idx="5">
                    <c:v>Refused</c:v>
                  </c:pt>
                  <c:pt idx="6">
                    <c:v>The rise of ISIS in Syria and Iraq</c:v>
                  </c:pt>
                  <c:pt idx="7">
                    <c:v>The instability in Libya</c:v>
                  </c:pt>
                  <c:pt idx="8">
                    <c:v>Iranian behavior in general</c:v>
                  </c:pt>
                  <c:pt idx="9">
                    <c:v>The violence in the Israeli-Palestinian conflict</c:v>
                  </c:pt>
                  <c:pt idx="10">
                    <c:v>Refused</c:v>
                  </c:pt>
                  <c:pt idx="11">
                    <c:v>The rise of ISIS in Syria and Iraq</c:v>
                  </c:pt>
                  <c:pt idx="12">
                    <c:v>The instability in Libya</c:v>
                  </c:pt>
                  <c:pt idx="13">
                    <c:v>Iranian behavior in general</c:v>
                  </c:pt>
                  <c:pt idx="14">
                    <c:v>The violence in the Israeli-Palestinian conflict</c:v>
                  </c:pt>
                </c:lvl>
                <c:lvl>
                  <c:pt idx="0">
                    <c:v>Republican</c:v>
                  </c:pt>
                  <c:pt idx="5">
                    <c:v>Independent</c:v>
                  </c:pt>
                  <c:pt idx="10">
                    <c:v>Democrat</c:v>
                  </c:pt>
                </c:lvl>
              </c:multiLvlStrCache>
            </c:multiLvlStrRef>
          </c:cat>
          <c:val>
            <c:numRef>
              <c:f>Sheet24!$F$12:$F$26</c:f>
              <c:numCache>
                <c:formatCode>0.00%</c:formatCode>
                <c:ptCount val="15"/>
                <c:pt idx="0">
                  <c:v>1.03803466556884E-2</c:v>
                </c:pt>
                <c:pt idx="1">
                  <c:v>0.714769939423473</c:v>
                </c:pt>
                <c:pt idx="2">
                  <c:v>9.7226481436361104E-3</c:v>
                </c:pt>
                <c:pt idx="3">
                  <c:v>0.151729602681835</c:v>
                </c:pt>
                <c:pt idx="4">
                  <c:v>0.113397463095368</c:v>
                </c:pt>
                <c:pt idx="5">
                  <c:v>2.6629784994887801E-2</c:v>
                </c:pt>
                <c:pt idx="6">
                  <c:v>0.67135204726106501</c:v>
                </c:pt>
                <c:pt idx="7">
                  <c:v>3.3113575281287E-2</c:v>
                </c:pt>
                <c:pt idx="8">
                  <c:v>0.125355816309102</c:v>
                </c:pt>
                <c:pt idx="9">
                  <c:v>0.14354877615365799</c:v>
                </c:pt>
                <c:pt idx="10">
                  <c:v>3.2202444282204402E-2</c:v>
                </c:pt>
                <c:pt idx="11">
                  <c:v>0.69798465200301996</c:v>
                </c:pt>
                <c:pt idx="12">
                  <c:v>5.5344121126185003E-2</c:v>
                </c:pt>
                <c:pt idx="13">
                  <c:v>8.6387167086710695E-2</c:v>
                </c:pt>
                <c:pt idx="14">
                  <c:v>0.12808161550187999</c:v>
                </c:pt>
              </c:numCache>
            </c:numRef>
          </c:val>
        </c:ser>
        <c:dLbls>
          <c:showLegendKey val="0"/>
          <c:showVal val="0"/>
          <c:showCatName val="0"/>
          <c:showSerName val="0"/>
          <c:showPercent val="0"/>
          <c:showBubbleSize val="0"/>
        </c:dLbls>
        <c:gapWidth val="182"/>
        <c:axId val="71428352"/>
        <c:axId val="71438336"/>
      </c:barChart>
      <c:catAx>
        <c:axId val="7142835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71438336"/>
        <c:crosses val="autoZero"/>
        <c:auto val="1"/>
        <c:lblAlgn val="ctr"/>
        <c:lblOffset val="100"/>
        <c:noMultiLvlLbl val="0"/>
      </c:catAx>
      <c:valAx>
        <c:axId val="71438336"/>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142835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4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en-US" sz="1600"/>
              <a:t>Q21. When it comes to policy toward the Arab-Israeli conflict, whom do you trust more?</a:t>
            </a:r>
          </a:p>
        </c:rich>
      </c:tx>
      <c:overlay val="0"/>
      <c:spPr>
        <a:noFill/>
        <a:ln>
          <a:noFill/>
        </a:ln>
        <a:effectLst/>
      </c:spPr>
    </c:title>
    <c:autoTitleDeleted val="0"/>
    <c:plotArea>
      <c:layout/>
      <c:barChart>
        <c:barDir val="bar"/>
        <c:grouping val="clustered"/>
        <c:varyColors val="0"/>
        <c:ser>
          <c:idx val="0"/>
          <c:order val="0"/>
          <c:spPr>
            <a:solidFill>
              <a:schemeClr val="accent1"/>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Sheet25!$A$3:$A$5</c:f>
              <c:strCache>
                <c:ptCount val="3"/>
                <c:pt idx="0">
                  <c:v>Refused</c:v>
                </c:pt>
                <c:pt idx="1">
                  <c:v>President Obama</c:v>
                </c:pt>
                <c:pt idx="2">
                  <c:v>Republicans in Congress</c:v>
                </c:pt>
              </c:strCache>
            </c:strRef>
          </c:cat>
          <c:val>
            <c:numRef>
              <c:f>Sheet25!$B$3:$B$5</c:f>
              <c:numCache>
                <c:formatCode>0.00%</c:formatCode>
                <c:ptCount val="3"/>
                <c:pt idx="0">
                  <c:v>3.2068263512379999E-2</c:v>
                </c:pt>
                <c:pt idx="1">
                  <c:v>0.44998148312941</c:v>
                </c:pt>
                <c:pt idx="2">
                  <c:v>0.51795025335820999</c:v>
                </c:pt>
              </c:numCache>
            </c:numRef>
          </c:val>
        </c:ser>
        <c:dLbls>
          <c:showLegendKey val="0"/>
          <c:showVal val="0"/>
          <c:showCatName val="0"/>
          <c:showSerName val="0"/>
          <c:showPercent val="0"/>
          <c:showBubbleSize val="0"/>
        </c:dLbls>
        <c:gapWidth val="182"/>
        <c:axId val="71471104"/>
        <c:axId val="71472640"/>
      </c:barChart>
      <c:catAx>
        <c:axId val="7147110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71472640"/>
        <c:crosses val="autoZero"/>
        <c:auto val="1"/>
        <c:lblAlgn val="ctr"/>
        <c:lblOffset val="100"/>
        <c:noMultiLvlLbl val="0"/>
      </c:catAx>
      <c:valAx>
        <c:axId val="71472640"/>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147110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4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en-US" sz="1600" dirty="0"/>
              <a:t>Q21. When it comes to policy toward the Arab-Israeli conflict, whom do you trust more?</a:t>
            </a:r>
          </a:p>
        </c:rich>
      </c:tx>
      <c:overlay val="0"/>
      <c:spPr>
        <a:noFill/>
        <a:ln>
          <a:noFill/>
        </a:ln>
        <a:effectLst/>
      </c:spPr>
    </c:title>
    <c:autoTitleDeleted val="0"/>
    <c:plotArea>
      <c:layout/>
      <c:barChart>
        <c:barDir val="bar"/>
        <c:grouping val="clustered"/>
        <c:varyColors val="0"/>
        <c:ser>
          <c:idx val="0"/>
          <c:order val="0"/>
          <c:spPr>
            <a:solidFill>
              <a:schemeClr val="accent1"/>
            </a:solidFill>
            <a:ln>
              <a:noFill/>
            </a:ln>
            <a:effectLst/>
          </c:spPr>
          <c:invertIfNegative val="0"/>
          <c:dPt>
            <c:idx val="0"/>
            <c:invertIfNegative val="0"/>
            <c:bubble3D val="0"/>
            <c:spPr>
              <a:solidFill>
                <a:srgbClr val="FF0000"/>
              </a:solidFill>
              <a:ln>
                <a:noFill/>
              </a:ln>
              <a:effectLst/>
            </c:spPr>
          </c:dPt>
          <c:dPt>
            <c:idx val="1"/>
            <c:invertIfNegative val="0"/>
            <c:bubble3D val="0"/>
            <c:spPr>
              <a:solidFill>
                <a:srgbClr val="FF0000"/>
              </a:solidFill>
              <a:ln>
                <a:noFill/>
              </a:ln>
              <a:effectLst/>
            </c:spPr>
          </c:dPt>
          <c:dPt>
            <c:idx val="2"/>
            <c:invertIfNegative val="0"/>
            <c:bubble3D val="0"/>
            <c:spPr>
              <a:solidFill>
                <a:srgbClr val="FF0000"/>
              </a:solidFill>
              <a:ln>
                <a:noFill/>
              </a:ln>
              <a:effectLst/>
            </c:spPr>
          </c:dPt>
          <c:dPt>
            <c:idx val="3"/>
            <c:invertIfNegative val="0"/>
            <c:bubble3D val="0"/>
            <c:spPr>
              <a:solidFill>
                <a:srgbClr val="FFF2CC"/>
              </a:solidFill>
              <a:ln>
                <a:noFill/>
              </a:ln>
              <a:effectLst/>
            </c:spPr>
          </c:dPt>
          <c:dPt>
            <c:idx val="4"/>
            <c:invertIfNegative val="0"/>
            <c:bubble3D val="0"/>
            <c:spPr>
              <a:solidFill>
                <a:srgbClr val="FFF2CC"/>
              </a:solidFill>
              <a:ln>
                <a:noFill/>
              </a:ln>
              <a:effectLst/>
            </c:spPr>
          </c:dPt>
          <c:dPt>
            <c:idx val="5"/>
            <c:invertIfNegative val="0"/>
            <c:bubble3D val="0"/>
            <c:spPr>
              <a:solidFill>
                <a:srgbClr val="FFF2CC"/>
              </a:solidFill>
              <a:ln>
                <a:noFill/>
              </a:ln>
              <a:effectLst/>
            </c:spPr>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multiLvlStrRef>
              <c:f>Sheet25!$D$9:$E$17</c:f>
              <c:multiLvlStrCache>
                <c:ptCount val="9"/>
                <c:lvl>
                  <c:pt idx="0">
                    <c:v>Refused</c:v>
                  </c:pt>
                  <c:pt idx="1">
                    <c:v>President Obama</c:v>
                  </c:pt>
                  <c:pt idx="2">
                    <c:v>Republicans in Congress</c:v>
                  </c:pt>
                  <c:pt idx="3">
                    <c:v>Refused</c:v>
                  </c:pt>
                  <c:pt idx="4">
                    <c:v>President Obama</c:v>
                  </c:pt>
                  <c:pt idx="5">
                    <c:v>Republicans in Congress</c:v>
                  </c:pt>
                  <c:pt idx="6">
                    <c:v>Refused</c:v>
                  </c:pt>
                  <c:pt idx="7">
                    <c:v>President Obama</c:v>
                  </c:pt>
                  <c:pt idx="8">
                    <c:v>Republicans in Congress</c:v>
                  </c:pt>
                </c:lvl>
                <c:lvl>
                  <c:pt idx="0">
                    <c:v>Republican</c:v>
                  </c:pt>
                  <c:pt idx="3">
                    <c:v>Independent</c:v>
                  </c:pt>
                  <c:pt idx="6">
                    <c:v>Democrat</c:v>
                  </c:pt>
                </c:lvl>
              </c:multiLvlStrCache>
            </c:multiLvlStrRef>
          </c:cat>
          <c:val>
            <c:numRef>
              <c:f>Sheet25!$F$9:$F$17</c:f>
              <c:numCache>
                <c:formatCode>0.00%</c:formatCode>
                <c:ptCount val="9"/>
                <c:pt idx="0">
                  <c:v>1.6794285558253401E-2</c:v>
                </c:pt>
                <c:pt idx="1">
                  <c:v>7.5480421851238905E-2</c:v>
                </c:pt>
                <c:pt idx="2">
                  <c:v>0.90772529259050805</c:v>
                </c:pt>
                <c:pt idx="3">
                  <c:v>7.9906958465775793E-2</c:v>
                </c:pt>
                <c:pt idx="4">
                  <c:v>0.428256536957557</c:v>
                </c:pt>
                <c:pt idx="5">
                  <c:v>0.491836504576667</c:v>
                </c:pt>
                <c:pt idx="6">
                  <c:v>2.19048094164058E-2</c:v>
                </c:pt>
                <c:pt idx="7">
                  <c:v>0.803038755659082</c:v>
                </c:pt>
                <c:pt idx="8">
                  <c:v>0.17505643492451201</c:v>
                </c:pt>
              </c:numCache>
            </c:numRef>
          </c:val>
        </c:ser>
        <c:dLbls>
          <c:showLegendKey val="0"/>
          <c:showVal val="0"/>
          <c:showCatName val="0"/>
          <c:showSerName val="0"/>
          <c:showPercent val="0"/>
          <c:showBubbleSize val="0"/>
        </c:dLbls>
        <c:gapWidth val="182"/>
        <c:axId val="72704384"/>
        <c:axId val="72705920"/>
      </c:barChart>
      <c:catAx>
        <c:axId val="7270438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72705920"/>
        <c:crosses val="autoZero"/>
        <c:auto val="1"/>
        <c:lblAlgn val="ctr"/>
        <c:lblOffset val="100"/>
        <c:noMultiLvlLbl val="0"/>
      </c:catAx>
      <c:valAx>
        <c:axId val="72705920"/>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mn-lt"/>
                <a:ea typeface="+mn-ea"/>
                <a:cs typeface="+mn-cs"/>
              </a:defRPr>
            </a:pPr>
            <a:endParaRPr lang="en-US"/>
          </a:p>
        </c:txPr>
        <c:crossAx val="72704384"/>
        <c:crosses val="autoZero"/>
        <c:crossBetween val="between"/>
      </c:valAx>
      <c:spPr>
        <a:noFill/>
        <a:ln>
          <a:noFill/>
        </a:ln>
        <a:effectLst/>
      </c:spPr>
    </c:plotArea>
    <c:plotVisOnly val="1"/>
    <c:dispBlanksAs val="gap"/>
    <c:showDLblsOverMax val="0"/>
  </c:chart>
  <c:spPr>
    <a:noFill/>
    <a:ln>
      <a:noFill/>
    </a:ln>
    <a:effectLst/>
  </c:spPr>
  <c:txPr>
    <a:bodyPr/>
    <a:lstStyle/>
    <a:p>
      <a:pPr>
        <a:defRPr sz="105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Q3. Which of the following statements is closer to your view if a two-state solution is not an option</a:t>
            </a:r>
          </a:p>
        </c:rich>
      </c:tx>
      <c:layout/>
      <c:overlay val="0"/>
      <c:spPr>
        <a:noFill/>
        <a:ln>
          <a:noFill/>
        </a:ln>
        <a:effectLst/>
      </c:spPr>
    </c:title>
    <c:autoTitleDeleted val="0"/>
    <c:plotArea>
      <c:layout/>
      <c:barChart>
        <c:barDir val="bar"/>
        <c:grouping val="clustered"/>
        <c:varyColors val="0"/>
        <c:ser>
          <c:idx val="0"/>
          <c:order val="0"/>
          <c:spPr>
            <a:solidFill>
              <a:schemeClr val="accent1"/>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Sheet5!$I$19:$I$21</c:f>
              <c:strCache>
                <c:ptCount val="3"/>
                <c:pt idx="0">
                  <c:v>Refused</c:v>
                </c:pt>
                <c:pt idx="1">
                  <c:v>I favor the Jewishness of Israel more than its democracy. I support the continuation of Israel’s Jewish majority even if it means that Palestinians will not have citizenship and full rights.</c:v>
                </c:pt>
                <c:pt idx="2">
                  <c:v>I favor Israel’s democracy more than its Jewishness. I support a single democratic state in which Arabs and Jews are equal.</c:v>
                </c:pt>
              </c:strCache>
            </c:strRef>
          </c:cat>
          <c:val>
            <c:numRef>
              <c:f>Sheet5!$J$19:$J$21</c:f>
              <c:numCache>
                <c:formatCode>0.00%</c:formatCode>
                <c:ptCount val="3"/>
                <c:pt idx="0">
                  <c:v>0.05</c:v>
                </c:pt>
                <c:pt idx="1">
                  <c:v>0.24</c:v>
                </c:pt>
                <c:pt idx="2">
                  <c:v>0.71</c:v>
                </c:pt>
              </c:numCache>
            </c:numRef>
          </c:val>
        </c:ser>
        <c:dLbls>
          <c:showLegendKey val="0"/>
          <c:showVal val="0"/>
          <c:showCatName val="0"/>
          <c:showSerName val="0"/>
          <c:showPercent val="0"/>
          <c:showBubbleSize val="0"/>
        </c:dLbls>
        <c:gapWidth val="182"/>
        <c:axId val="70137344"/>
        <c:axId val="70138880"/>
      </c:barChart>
      <c:catAx>
        <c:axId val="7013734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mn-lt"/>
                <a:ea typeface="+mn-ea"/>
                <a:cs typeface="+mn-cs"/>
              </a:defRPr>
            </a:pPr>
            <a:endParaRPr lang="en-US"/>
          </a:p>
        </c:txPr>
        <c:crossAx val="70138880"/>
        <c:crosses val="autoZero"/>
        <c:auto val="1"/>
        <c:lblAlgn val="ctr"/>
        <c:lblOffset val="100"/>
        <c:noMultiLvlLbl val="0"/>
      </c:catAx>
      <c:valAx>
        <c:axId val="70138880"/>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013734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Q3. Which of the following statements is closer to your view if a two-state solution is not an option</a:t>
            </a:r>
          </a:p>
        </c:rich>
      </c:tx>
      <c:layout/>
      <c:overlay val="0"/>
      <c:spPr>
        <a:noFill/>
        <a:ln>
          <a:noFill/>
        </a:ln>
        <a:effectLst/>
      </c:spPr>
    </c:title>
    <c:autoTitleDeleted val="0"/>
    <c:plotArea>
      <c:layout/>
      <c:barChart>
        <c:barDir val="bar"/>
        <c:grouping val="clustered"/>
        <c:varyColors val="0"/>
        <c:ser>
          <c:idx val="0"/>
          <c:order val="0"/>
          <c:spPr>
            <a:solidFill>
              <a:schemeClr val="accent1"/>
            </a:solidFill>
            <a:ln>
              <a:noFill/>
            </a:ln>
            <a:effectLst/>
          </c:spPr>
          <c:invertIfNegative val="0"/>
          <c:dPt>
            <c:idx val="0"/>
            <c:invertIfNegative val="0"/>
            <c:bubble3D val="0"/>
            <c:spPr>
              <a:solidFill>
                <a:srgbClr val="FF0000"/>
              </a:solidFill>
              <a:ln>
                <a:noFill/>
              </a:ln>
              <a:effectLst/>
            </c:spPr>
          </c:dPt>
          <c:dPt>
            <c:idx val="1"/>
            <c:invertIfNegative val="0"/>
            <c:bubble3D val="0"/>
            <c:spPr>
              <a:solidFill>
                <a:srgbClr val="FF0000"/>
              </a:solidFill>
              <a:ln>
                <a:noFill/>
              </a:ln>
              <a:effectLst/>
            </c:spPr>
          </c:dPt>
          <c:dPt>
            <c:idx val="2"/>
            <c:invertIfNegative val="0"/>
            <c:bubble3D val="0"/>
            <c:spPr>
              <a:solidFill>
                <a:srgbClr val="FF0000"/>
              </a:solidFill>
              <a:ln>
                <a:noFill/>
              </a:ln>
              <a:effectLst/>
            </c:spPr>
          </c:dPt>
          <c:dPt>
            <c:idx val="3"/>
            <c:invertIfNegative val="0"/>
            <c:bubble3D val="0"/>
            <c:spPr>
              <a:solidFill>
                <a:schemeClr val="accent4">
                  <a:lumMod val="20000"/>
                  <a:lumOff val="80000"/>
                </a:schemeClr>
              </a:solidFill>
              <a:ln>
                <a:noFill/>
              </a:ln>
              <a:effectLst/>
            </c:spPr>
          </c:dPt>
          <c:dPt>
            <c:idx val="4"/>
            <c:invertIfNegative val="0"/>
            <c:bubble3D val="0"/>
            <c:spPr>
              <a:solidFill>
                <a:schemeClr val="accent4">
                  <a:lumMod val="20000"/>
                  <a:lumOff val="80000"/>
                </a:schemeClr>
              </a:solidFill>
              <a:ln>
                <a:noFill/>
              </a:ln>
              <a:effectLst/>
            </c:spPr>
          </c:dPt>
          <c:dPt>
            <c:idx val="5"/>
            <c:invertIfNegative val="0"/>
            <c:bubble3D val="0"/>
            <c:spPr>
              <a:solidFill>
                <a:schemeClr val="accent4">
                  <a:lumMod val="20000"/>
                  <a:lumOff val="80000"/>
                </a:schemeClr>
              </a:solidFill>
              <a:ln>
                <a:noFill/>
              </a:ln>
              <a:effectLst/>
            </c:spPr>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multiLvlStrRef>
              <c:f>Sheet5!$A$3:$B$11</c:f>
              <c:multiLvlStrCache>
                <c:ptCount val="9"/>
                <c:lvl>
                  <c:pt idx="0">
                    <c:v>Refused</c:v>
                  </c:pt>
                  <c:pt idx="1">
                    <c:v>I favor the Jewishness of Israel more than its democracy. I support the continuation of Israel’s Jewish majority even if it means that Palestinians will not have citizenship and full rights.</c:v>
                  </c:pt>
                  <c:pt idx="2">
                    <c:v>I favor Israel’s democracy more than its Jewishness. I support a single democratic state in which Arabs and Jews are equal.</c:v>
                  </c:pt>
                  <c:pt idx="3">
                    <c:v>Refused</c:v>
                  </c:pt>
                  <c:pt idx="4">
                    <c:v>I favor the Jewishness of Israel more than its democracy. I support the continuation of Israel’s Jewish majority even if it means that Palestinians will not have citizenship and full rights.</c:v>
                  </c:pt>
                  <c:pt idx="5">
                    <c:v>I favor Israel’s democracy more than its Jewishness. I support a single democratic state in which Arabs and Jews are equal.</c:v>
                  </c:pt>
                  <c:pt idx="6">
                    <c:v>Refused</c:v>
                  </c:pt>
                  <c:pt idx="7">
                    <c:v>I favor the Jewishness of Israel more than its democracy. I support the continuation of Israel’s Jewish majority even if it means that Palestinians will not have citizenship and full rights.</c:v>
                  </c:pt>
                  <c:pt idx="8">
                    <c:v>I favor Israel’s democracy more than its Jewishness. I support a single democratic state in which Arabs and Jews are equal.</c:v>
                  </c:pt>
                </c:lvl>
                <c:lvl>
                  <c:pt idx="0">
                    <c:v>Republican</c:v>
                  </c:pt>
                  <c:pt idx="3">
                    <c:v>Independent</c:v>
                  </c:pt>
                  <c:pt idx="6">
                    <c:v>Democrat</c:v>
                  </c:pt>
                </c:lvl>
              </c:multiLvlStrCache>
            </c:multiLvlStrRef>
          </c:cat>
          <c:val>
            <c:numRef>
              <c:f>Sheet5!$C$3:$C$11</c:f>
              <c:numCache>
                <c:formatCode>0%</c:formatCode>
                <c:ptCount val="9"/>
                <c:pt idx="0">
                  <c:v>0.03</c:v>
                </c:pt>
                <c:pt idx="1">
                  <c:v>0.37</c:v>
                </c:pt>
                <c:pt idx="2">
                  <c:v>0.6</c:v>
                </c:pt>
                <c:pt idx="3">
                  <c:v>0.08</c:v>
                </c:pt>
                <c:pt idx="4">
                  <c:v>0.25</c:v>
                </c:pt>
                <c:pt idx="5">
                  <c:v>0.68</c:v>
                </c:pt>
                <c:pt idx="6">
                  <c:v>0.04</c:v>
                </c:pt>
                <c:pt idx="7">
                  <c:v>0.12</c:v>
                </c:pt>
                <c:pt idx="8">
                  <c:v>0.84</c:v>
                </c:pt>
              </c:numCache>
            </c:numRef>
          </c:val>
        </c:ser>
        <c:dLbls>
          <c:showLegendKey val="0"/>
          <c:showVal val="0"/>
          <c:showCatName val="0"/>
          <c:showSerName val="0"/>
          <c:showPercent val="0"/>
          <c:showBubbleSize val="0"/>
        </c:dLbls>
        <c:gapWidth val="182"/>
        <c:axId val="70175744"/>
        <c:axId val="70185728"/>
      </c:barChart>
      <c:catAx>
        <c:axId val="7017574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70185728"/>
        <c:crosses val="autoZero"/>
        <c:auto val="1"/>
        <c:lblAlgn val="ctr"/>
        <c:lblOffset val="100"/>
        <c:noMultiLvlLbl val="0"/>
      </c:catAx>
      <c:valAx>
        <c:axId val="70185728"/>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017574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Q4. In general, what role do you want the United States to play in mediating the conflict?</a:t>
            </a:r>
          </a:p>
        </c:rich>
      </c:tx>
      <c:layout/>
      <c:overlay val="0"/>
      <c:spPr>
        <a:noFill/>
        <a:ln>
          <a:noFill/>
        </a:ln>
        <a:effectLst/>
      </c:spPr>
    </c:title>
    <c:autoTitleDeleted val="0"/>
    <c:plotArea>
      <c:layout/>
      <c:barChart>
        <c:barDir val="bar"/>
        <c:grouping val="clustered"/>
        <c:varyColors val="0"/>
        <c:ser>
          <c:idx val="0"/>
          <c:order val="0"/>
          <c:spPr>
            <a:solidFill>
              <a:schemeClr val="accent1"/>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Sheet6!$B$3:$B$6</c:f>
              <c:strCache>
                <c:ptCount val="4"/>
                <c:pt idx="0">
                  <c:v>Refused</c:v>
                </c:pt>
                <c:pt idx="1">
                  <c:v>Lean toward Israel</c:v>
                </c:pt>
                <c:pt idx="2">
                  <c:v>Lean toward the Palestinians</c:v>
                </c:pt>
                <c:pt idx="3">
                  <c:v>Lean toward neither side</c:v>
                </c:pt>
              </c:strCache>
            </c:strRef>
          </c:cat>
          <c:val>
            <c:numRef>
              <c:f>Sheet6!$C$3:$C$6</c:f>
              <c:numCache>
                <c:formatCode>0%</c:formatCode>
                <c:ptCount val="4"/>
                <c:pt idx="0" formatCode="0.00%">
                  <c:v>4.0000000000000001E-3</c:v>
                </c:pt>
                <c:pt idx="1">
                  <c:v>0.31</c:v>
                </c:pt>
                <c:pt idx="2">
                  <c:v>0.04</c:v>
                </c:pt>
                <c:pt idx="3">
                  <c:v>0.64</c:v>
                </c:pt>
              </c:numCache>
            </c:numRef>
          </c:val>
        </c:ser>
        <c:dLbls>
          <c:showLegendKey val="0"/>
          <c:showVal val="0"/>
          <c:showCatName val="0"/>
          <c:showSerName val="0"/>
          <c:showPercent val="0"/>
          <c:showBubbleSize val="0"/>
        </c:dLbls>
        <c:gapWidth val="182"/>
        <c:axId val="70222976"/>
        <c:axId val="70224512"/>
      </c:barChart>
      <c:catAx>
        <c:axId val="7022297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70224512"/>
        <c:crosses val="autoZero"/>
        <c:auto val="1"/>
        <c:lblAlgn val="ctr"/>
        <c:lblOffset val="100"/>
        <c:noMultiLvlLbl val="0"/>
      </c:catAx>
      <c:valAx>
        <c:axId val="70224512"/>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022297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400"/>
              <a:t>Q4. In general, what role do you want the United States to play in mediating the conflict?</a:t>
            </a:r>
          </a:p>
        </c:rich>
      </c:tx>
      <c:layout/>
      <c:overlay val="0"/>
      <c:spPr>
        <a:noFill/>
        <a:ln>
          <a:noFill/>
        </a:ln>
        <a:effectLst/>
      </c:spPr>
    </c:title>
    <c:autoTitleDeleted val="0"/>
    <c:plotArea>
      <c:layout/>
      <c:barChart>
        <c:barDir val="bar"/>
        <c:grouping val="clustered"/>
        <c:varyColors val="0"/>
        <c:ser>
          <c:idx val="0"/>
          <c:order val="0"/>
          <c:spPr>
            <a:solidFill>
              <a:schemeClr val="accent1"/>
            </a:solidFill>
            <a:ln>
              <a:noFill/>
            </a:ln>
            <a:effectLst/>
          </c:spPr>
          <c:invertIfNegative val="0"/>
          <c:dPt>
            <c:idx val="0"/>
            <c:invertIfNegative val="0"/>
            <c:bubble3D val="0"/>
            <c:spPr>
              <a:solidFill>
                <a:srgbClr val="FF0000"/>
              </a:solidFill>
              <a:ln>
                <a:noFill/>
              </a:ln>
              <a:effectLst/>
            </c:spPr>
          </c:dPt>
          <c:dPt>
            <c:idx val="1"/>
            <c:invertIfNegative val="0"/>
            <c:bubble3D val="0"/>
            <c:spPr>
              <a:solidFill>
                <a:srgbClr val="FF0000"/>
              </a:solidFill>
              <a:ln>
                <a:noFill/>
              </a:ln>
              <a:effectLst/>
            </c:spPr>
          </c:dPt>
          <c:dPt>
            <c:idx val="2"/>
            <c:invertIfNegative val="0"/>
            <c:bubble3D val="0"/>
            <c:spPr>
              <a:solidFill>
                <a:srgbClr val="FF0000"/>
              </a:solidFill>
              <a:ln>
                <a:noFill/>
              </a:ln>
              <a:effectLst/>
            </c:spPr>
          </c:dPt>
          <c:dPt>
            <c:idx val="3"/>
            <c:invertIfNegative val="0"/>
            <c:bubble3D val="0"/>
            <c:spPr>
              <a:solidFill>
                <a:srgbClr val="FF0000"/>
              </a:solidFill>
              <a:ln>
                <a:noFill/>
              </a:ln>
              <a:effectLst/>
            </c:spPr>
          </c:dPt>
          <c:dPt>
            <c:idx val="4"/>
            <c:invertIfNegative val="0"/>
            <c:bubble3D val="0"/>
            <c:spPr>
              <a:solidFill>
                <a:schemeClr val="accent4">
                  <a:lumMod val="20000"/>
                  <a:lumOff val="80000"/>
                </a:schemeClr>
              </a:solidFill>
              <a:ln>
                <a:noFill/>
              </a:ln>
              <a:effectLst/>
            </c:spPr>
          </c:dPt>
          <c:dPt>
            <c:idx val="5"/>
            <c:invertIfNegative val="0"/>
            <c:bubble3D val="0"/>
            <c:spPr>
              <a:solidFill>
                <a:schemeClr val="accent4">
                  <a:lumMod val="20000"/>
                  <a:lumOff val="80000"/>
                </a:schemeClr>
              </a:solidFill>
              <a:ln>
                <a:noFill/>
              </a:ln>
              <a:effectLst/>
            </c:spPr>
          </c:dPt>
          <c:dPt>
            <c:idx val="6"/>
            <c:invertIfNegative val="0"/>
            <c:bubble3D val="0"/>
            <c:spPr>
              <a:solidFill>
                <a:schemeClr val="accent4">
                  <a:lumMod val="20000"/>
                  <a:lumOff val="80000"/>
                </a:schemeClr>
              </a:solidFill>
              <a:ln>
                <a:noFill/>
              </a:ln>
              <a:effectLst/>
            </c:spPr>
          </c:dPt>
          <c:dLbls>
            <c:numFmt formatCode="0%" sourceLinked="0"/>
            <c:spPr>
              <a:noFill/>
              <a:ln>
                <a:noFill/>
              </a:ln>
              <a:effectLst/>
            </c:spPr>
            <c:txPr>
              <a:bodyPr rot="0" spcFirstLastPara="1" vertOverflow="ellipsis" vert="horz" wrap="square" anchor="ctr" anchorCtr="1"/>
              <a:lstStyle/>
              <a:p>
                <a:pPr>
                  <a:defRPr sz="10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multiLvlStrRef>
              <c:f>Sheet6!$E$5:$F$15</c:f>
              <c:multiLvlStrCache>
                <c:ptCount val="11"/>
                <c:lvl>
                  <c:pt idx="0">
                    <c:v>Refused</c:v>
                  </c:pt>
                  <c:pt idx="1">
                    <c:v>Lean toward Israel</c:v>
                  </c:pt>
                  <c:pt idx="2">
                    <c:v>Lean toward the Palestinians</c:v>
                  </c:pt>
                  <c:pt idx="3">
                    <c:v>Lean toward neither side</c:v>
                  </c:pt>
                  <c:pt idx="4">
                    <c:v>Lean toward Israel</c:v>
                  </c:pt>
                  <c:pt idx="5">
                    <c:v>Lean toward the Palestinians</c:v>
                  </c:pt>
                  <c:pt idx="6">
                    <c:v>Lean toward neither side</c:v>
                  </c:pt>
                  <c:pt idx="7">
                    <c:v>Refused</c:v>
                  </c:pt>
                  <c:pt idx="8">
                    <c:v>Lean toward Israel</c:v>
                  </c:pt>
                  <c:pt idx="9">
                    <c:v>Lean toward the Palestinians</c:v>
                  </c:pt>
                  <c:pt idx="10">
                    <c:v>Lean toward neither side</c:v>
                  </c:pt>
                </c:lvl>
                <c:lvl>
                  <c:pt idx="0">
                    <c:v>Republican</c:v>
                  </c:pt>
                  <c:pt idx="4">
                    <c:v>Independent</c:v>
                  </c:pt>
                  <c:pt idx="7">
                    <c:v>Democrat</c:v>
                  </c:pt>
                </c:lvl>
              </c:multiLvlStrCache>
            </c:multiLvlStrRef>
          </c:cat>
          <c:val>
            <c:numRef>
              <c:f>Sheet6!$G$5:$G$15</c:f>
              <c:numCache>
                <c:formatCode>0%</c:formatCode>
                <c:ptCount val="11"/>
                <c:pt idx="0" formatCode="0.00%">
                  <c:v>0.01</c:v>
                </c:pt>
                <c:pt idx="1">
                  <c:v>0.51</c:v>
                </c:pt>
                <c:pt idx="2">
                  <c:v>0.02</c:v>
                </c:pt>
                <c:pt idx="3">
                  <c:v>0.46</c:v>
                </c:pt>
                <c:pt idx="4">
                  <c:v>0.24</c:v>
                </c:pt>
                <c:pt idx="5">
                  <c:v>0.03</c:v>
                </c:pt>
                <c:pt idx="6">
                  <c:v>0.73</c:v>
                </c:pt>
                <c:pt idx="7" formatCode="0.00%">
                  <c:v>4.0000000000000001E-3</c:v>
                </c:pt>
                <c:pt idx="8">
                  <c:v>0.17</c:v>
                </c:pt>
                <c:pt idx="9">
                  <c:v>0.06</c:v>
                </c:pt>
                <c:pt idx="10">
                  <c:v>0.77</c:v>
                </c:pt>
              </c:numCache>
            </c:numRef>
          </c:val>
        </c:ser>
        <c:dLbls>
          <c:showLegendKey val="0"/>
          <c:showVal val="0"/>
          <c:showCatName val="0"/>
          <c:showSerName val="0"/>
          <c:showPercent val="0"/>
          <c:showBubbleSize val="0"/>
        </c:dLbls>
        <c:gapWidth val="182"/>
        <c:axId val="70268800"/>
        <c:axId val="70270336"/>
      </c:barChart>
      <c:catAx>
        <c:axId val="7026880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70270336"/>
        <c:crosses val="autoZero"/>
        <c:auto val="1"/>
        <c:lblAlgn val="ctr"/>
        <c:lblOffset val="100"/>
        <c:noMultiLvlLbl val="0"/>
      </c:catAx>
      <c:valAx>
        <c:axId val="70270336"/>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70268800"/>
        <c:crosses val="autoZero"/>
        <c:crossBetween val="between"/>
      </c:valAx>
      <c:spPr>
        <a:noFill/>
        <a:ln>
          <a:noFill/>
        </a:ln>
        <a:effectLst/>
      </c:spPr>
    </c:plotArea>
    <c:plotVisOnly val="1"/>
    <c:dispBlanksAs val="gap"/>
    <c:showDLblsOverMax val="0"/>
  </c:chart>
  <c:spPr>
    <a:noFill/>
    <a:ln>
      <a:noFill/>
    </a:ln>
    <a:effectLst/>
  </c:spPr>
  <c:txPr>
    <a:bodyPr/>
    <a:lstStyle/>
    <a:p>
      <a:pPr>
        <a:defRPr sz="1000"/>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Q5. When you say you want the US to lean toward Israel, which one of the following reasons is closest to your view?</a:t>
            </a:r>
          </a:p>
        </c:rich>
      </c:tx>
      <c:layout/>
      <c:overlay val="0"/>
      <c:spPr>
        <a:noFill/>
        <a:ln>
          <a:noFill/>
        </a:ln>
        <a:effectLst/>
      </c:spPr>
    </c:title>
    <c:autoTitleDeleted val="0"/>
    <c:plotArea>
      <c:layout/>
      <c:barChart>
        <c:barDir val="bar"/>
        <c:grouping val="clustered"/>
        <c:varyColors val="0"/>
        <c:ser>
          <c:idx val="0"/>
          <c:order val="0"/>
          <c:spPr>
            <a:solidFill>
              <a:schemeClr val="accent1"/>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Sheet7!$A$3:$A$7</c:f>
              <c:strCache>
                <c:ptCount val="5"/>
                <c:pt idx="0">
                  <c:v>Refused</c:v>
                </c:pt>
                <c:pt idx="1">
                  <c:v>Other</c:v>
                </c:pt>
                <c:pt idx="2">
                  <c:v>I feel Israel and the US have shared values</c:v>
                </c:pt>
                <c:pt idx="3">
                  <c:v>I feel that supporting Israel serves the interests of the United States</c:v>
                </c:pt>
                <c:pt idx="4">
                  <c:v>I feel it's my religious or ethnic duty to support Israel</c:v>
                </c:pt>
              </c:strCache>
            </c:strRef>
          </c:cat>
          <c:val>
            <c:numRef>
              <c:f>Sheet7!$B$3:$B$7</c:f>
              <c:numCache>
                <c:formatCode>0.00%</c:formatCode>
                <c:ptCount val="5"/>
                <c:pt idx="0">
                  <c:v>4.0000000000000001E-3</c:v>
                </c:pt>
                <c:pt idx="1">
                  <c:v>7.2999999999999995E-2</c:v>
                </c:pt>
                <c:pt idx="2">
                  <c:v>0.35899999999999999</c:v>
                </c:pt>
                <c:pt idx="3">
                  <c:v>0.35599999999999998</c:v>
                </c:pt>
                <c:pt idx="4">
                  <c:v>0.20799999999999999</c:v>
                </c:pt>
              </c:numCache>
            </c:numRef>
          </c:val>
        </c:ser>
        <c:dLbls>
          <c:showLegendKey val="0"/>
          <c:showVal val="0"/>
          <c:showCatName val="0"/>
          <c:showSerName val="0"/>
          <c:showPercent val="0"/>
          <c:showBubbleSize val="0"/>
        </c:dLbls>
        <c:gapWidth val="182"/>
        <c:axId val="70316032"/>
        <c:axId val="70317568"/>
      </c:barChart>
      <c:catAx>
        <c:axId val="7031603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70317568"/>
        <c:crosses val="autoZero"/>
        <c:auto val="1"/>
        <c:lblAlgn val="ctr"/>
        <c:lblOffset val="100"/>
        <c:noMultiLvlLbl val="0"/>
      </c:catAx>
      <c:valAx>
        <c:axId val="70317568"/>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031603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7.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8.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9.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0.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6.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7.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8.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9.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0.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6.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7.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8.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9.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0.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EDA15E5-7F2D-4810-9A30-4352621A7432}" type="datetimeFigureOut">
              <a:rPr lang="en-US" smtClean="0"/>
              <a:t>12/3/2014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C3B1EA-CB0F-4CBC-957B-C22A445D77E4}" type="slidenum">
              <a:rPr lang="en-US" smtClean="0"/>
              <a:t>‹#›</a:t>
            </a:fld>
            <a:endParaRPr lang="en-US"/>
          </a:p>
        </p:txBody>
      </p:sp>
    </p:spTree>
    <p:extLst>
      <p:ext uri="{BB962C8B-B14F-4D97-AF65-F5344CB8AC3E}">
        <p14:creationId xmlns:p14="http://schemas.microsoft.com/office/powerpoint/2010/main" val="19054215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EDA15E5-7F2D-4810-9A30-4352621A7432}" type="datetimeFigureOut">
              <a:rPr lang="en-US" smtClean="0"/>
              <a:t>12/3/2014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C3B1EA-CB0F-4CBC-957B-C22A445D77E4}" type="slidenum">
              <a:rPr lang="en-US" smtClean="0"/>
              <a:t>‹#›</a:t>
            </a:fld>
            <a:endParaRPr lang="en-US"/>
          </a:p>
        </p:txBody>
      </p:sp>
    </p:spTree>
    <p:extLst>
      <p:ext uri="{BB962C8B-B14F-4D97-AF65-F5344CB8AC3E}">
        <p14:creationId xmlns:p14="http://schemas.microsoft.com/office/powerpoint/2010/main" val="11837143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EDA15E5-7F2D-4810-9A30-4352621A7432}" type="datetimeFigureOut">
              <a:rPr lang="en-US" smtClean="0"/>
              <a:t>12/3/2014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C3B1EA-CB0F-4CBC-957B-C22A445D77E4}" type="slidenum">
              <a:rPr lang="en-US" smtClean="0"/>
              <a:t>‹#›</a:t>
            </a:fld>
            <a:endParaRPr lang="en-US"/>
          </a:p>
        </p:txBody>
      </p:sp>
    </p:spTree>
    <p:extLst>
      <p:ext uri="{BB962C8B-B14F-4D97-AF65-F5344CB8AC3E}">
        <p14:creationId xmlns:p14="http://schemas.microsoft.com/office/powerpoint/2010/main" val="31436366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EDA15E5-7F2D-4810-9A30-4352621A7432}" type="datetimeFigureOut">
              <a:rPr lang="en-US" smtClean="0"/>
              <a:t>12/3/2014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C3B1EA-CB0F-4CBC-957B-C22A445D77E4}" type="slidenum">
              <a:rPr lang="en-US" smtClean="0"/>
              <a:t>‹#›</a:t>
            </a:fld>
            <a:endParaRPr lang="en-US"/>
          </a:p>
        </p:txBody>
      </p:sp>
    </p:spTree>
    <p:extLst>
      <p:ext uri="{BB962C8B-B14F-4D97-AF65-F5344CB8AC3E}">
        <p14:creationId xmlns:p14="http://schemas.microsoft.com/office/powerpoint/2010/main" val="20741053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EDA15E5-7F2D-4810-9A30-4352621A7432}" type="datetimeFigureOut">
              <a:rPr lang="en-US" smtClean="0"/>
              <a:t>12/3/2014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C3B1EA-CB0F-4CBC-957B-C22A445D77E4}" type="slidenum">
              <a:rPr lang="en-US" smtClean="0"/>
              <a:t>‹#›</a:t>
            </a:fld>
            <a:endParaRPr lang="en-US"/>
          </a:p>
        </p:txBody>
      </p:sp>
    </p:spTree>
    <p:extLst>
      <p:ext uri="{BB962C8B-B14F-4D97-AF65-F5344CB8AC3E}">
        <p14:creationId xmlns:p14="http://schemas.microsoft.com/office/powerpoint/2010/main" val="24046400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EDA15E5-7F2D-4810-9A30-4352621A7432}" type="datetimeFigureOut">
              <a:rPr lang="en-US" smtClean="0"/>
              <a:t>12/3/2014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C3B1EA-CB0F-4CBC-957B-C22A445D77E4}" type="slidenum">
              <a:rPr lang="en-US" smtClean="0"/>
              <a:t>‹#›</a:t>
            </a:fld>
            <a:endParaRPr lang="en-US"/>
          </a:p>
        </p:txBody>
      </p:sp>
    </p:spTree>
    <p:extLst>
      <p:ext uri="{BB962C8B-B14F-4D97-AF65-F5344CB8AC3E}">
        <p14:creationId xmlns:p14="http://schemas.microsoft.com/office/powerpoint/2010/main" val="15271761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EDA15E5-7F2D-4810-9A30-4352621A7432}" type="datetimeFigureOut">
              <a:rPr lang="en-US" smtClean="0"/>
              <a:t>12/3/2014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0C3B1EA-CB0F-4CBC-957B-C22A445D77E4}" type="slidenum">
              <a:rPr lang="en-US" smtClean="0"/>
              <a:t>‹#›</a:t>
            </a:fld>
            <a:endParaRPr lang="en-US"/>
          </a:p>
        </p:txBody>
      </p:sp>
    </p:spTree>
    <p:extLst>
      <p:ext uri="{BB962C8B-B14F-4D97-AF65-F5344CB8AC3E}">
        <p14:creationId xmlns:p14="http://schemas.microsoft.com/office/powerpoint/2010/main" val="31797432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EDA15E5-7F2D-4810-9A30-4352621A7432}" type="datetimeFigureOut">
              <a:rPr lang="en-US" smtClean="0"/>
              <a:t>12/3/2014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0C3B1EA-CB0F-4CBC-957B-C22A445D77E4}" type="slidenum">
              <a:rPr lang="en-US" smtClean="0"/>
              <a:t>‹#›</a:t>
            </a:fld>
            <a:endParaRPr lang="en-US"/>
          </a:p>
        </p:txBody>
      </p:sp>
    </p:spTree>
    <p:extLst>
      <p:ext uri="{BB962C8B-B14F-4D97-AF65-F5344CB8AC3E}">
        <p14:creationId xmlns:p14="http://schemas.microsoft.com/office/powerpoint/2010/main" val="28403048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DA15E5-7F2D-4810-9A30-4352621A7432}" type="datetimeFigureOut">
              <a:rPr lang="en-US" smtClean="0"/>
              <a:t>12/3/2014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0C3B1EA-CB0F-4CBC-957B-C22A445D77E4}" type="slidenum">
              <a:rPr lang="en-US" smtClean="0"/>
              <a:t>‹#›</a:t>
            </a:fld>
            <a:endParaRPr lang="en-US"/>
          </a:p>
        </p:txBody>
      </p:sp>
    </p:spTree>
    <p:extLst>
      <p:ext uri="{BB962C8B-B14F-4D97-AF65-F5344CB8AC3E}">
        <p14:creationId xmlns:p14="http://schemas.microsoft.com/office/powerpoint/2010/main" val="17274441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EDA15E5-7F2D-4810-9A30-4352621A7432}" type="datetimeFigureOut">
              <a:rPr lang="en-US" smtClean="0"/>
              <a:t>12/3/2014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C3B1EA-CB0F-4CBC-957B-C22A445D77E4}" type="slidenum">
              <a:rPr lang="en-US" smtClean="0"/>
              <a:t>‹#›</a:t>
            </a:fld>
            <a:endParaRPr lang="en-US"/>
          </a:p>
        </p:txBody>
      </p:sp>
    </p:spTree>
    <p:extLst>
      <p:ext uri="{BB962C8B-B14F-4D97-AF65-F5344CB8AC3E}">
        <p14:creationId xmlns:p14="http://schemas.microsoft.com/office/powerpoint/2010/main" val="42569561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EDA15E5-7F2D-4810-9A30-4352621A7432}" type="datetimeFigureOut">
              <a:rPr lang="en-US" smtClean="0"/>
              <a:t>12/3/2014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C3B1EA-CB0F-4CBC-957B-C22A445D77E4}" type="slidenum">
              <a:rPr lang="en-US" smtClean="0"/>
              <a:t>‹#›</a:t>
            </a:fld>
            <a:endParaRPr lang="en-US"/>
          </a:p>
        </p:txBody>
      </p:sp>
    </p:spTree>
    <p:extLst>
      <p:ext uri="{BB962C8B-B14F-4D97-AF65-F5344CB8AC3E}">
        <p14:creationId xmlns:p14="http://schemas.microsoft.com/office/powerpoint/2010/main" val="14519928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EDA15E5-7F2D-4810-9A30-4352621A7432}" type="datetimeFigureOut">
              <a:rPr lang="en-US" smtClean="0"/>
              <a:t>12/3/2014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0C3B1EA-CB0F-4CBC-957B-C22A445D77E4}" type="slidenum">
              <a:rPr lang="en-US" smtClean="0"/>
              <a:t>‹#›</a:t>
            </a:fld>
            <a:endParaRPr lang="en-US"/>
          </a:p>
        </p:txBody>
      </p:sp>
    </p:spTree>
    <p:extLst>
      <p:ext uri="{BB962C8B-B14F-4D97-AF65-F5344CB8AC3E}">
        <p14:creationId xmlns:p14="http://schemas.microsoft.com/office/powerpoint/2010/main" val="2889067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chart" Target="../charts/chart13.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chart" Target="../charts/chart14.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chart" Target="../charts/chart15.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chart" Target="../charts/chart16.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chart" Target="../charts/chart17.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chart" Target="../charts/chart18.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chart" Target="../charts/chart19.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chart" Target="../charts/chart20.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chart" Target="../charts/chart21.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chart" Target="../charts/chart22.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chart" Target="../charts/chart23.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chart" Target="../charts/chart24.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chart" Target="../charts/chart25.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chart" Target="../charts/chart26.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chart" Target="../charts/chart27.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chart" Target="../charts/chart28.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chart" Target="../charts/chart29.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chart" Target="../charts/chart30.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chart" Target="../charts/chart31.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chart" Target="../charts/chart32.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chart" Target="../charts/chart33.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chart" Target="../charts/chart34.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chart" Target="../charts/chart35.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chart" Target="../charts/chart36.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chart" Target="../charts/chart37.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chart" Target="../charts/chart38.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chart" Target="../charts/chart39.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chart" Target="../charts/chart40.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chart" Target="../charts/chart41.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chart" Target="../charts/chart42.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chart" Target="../charts/chart43.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chart" Target="../charts/chart4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48000" y="459739"/>
            <a:ext cx="6096000" cy="5570756"/>
          </a:xfrm>
          <a:prstGeom prst="rect">
            <a:avLst/>
          </a:prstGeom>
        </p:spPr>
        <p:txBody>
          <a:bodyPr>
            <a:spAutoFit/>
          </a:bodyPr>
          <a:lstStyle/>
          <a:p>
            <a:pPr algn="ctr"/>
            <a:r>
              <a:rPr lang="en-US" sz="2800" b="1" dirty="0">
                <a:latin typeface="Times New Roman" panose="02020603050405020304" pitchFamily="18" charset="0"/>
                <a:cs typeface="Times New Roman" panose="02020603050405020304" pitchFamily="18" charset="0"/>
              </a:rPr>
              <a:t>American Public Attitudes Toward The Israeli-Palestinian Conflict</a:t>
            </a:r>
            <a:endParaRPr lang="en-US" sz="2800" dirty="0">
              <a:latin typeface="Times New Roman" panose="02020603050405020304" pitchFamily="18" charset="0"/>
              <a:cs typeface="Times New Roman" panose="02020603050405020304" pitchFamily="18" charset="0"/>
            </a:endParaRPr>
          </a:p>
          <a:p>
            <a:pPr algn="ctr"/>
            <a:r>
              <a:rPr lang="en-US" b="1" dirty="0"/>
              <a:t> </a:t>
            </a:r>
            <a:endParaRPr lang="en-US" dirty="0"/>
          </a:p>
          <a:p>
            <a:pPr algn="ctr"/>
            <a:r>
              <a:rPr lang="en-US" b="1" dirty="0"/>
              <a:t>Shibley Telhami, Principal Investigator</a:t>
            </a:r>
            <a:endParaRPr lang="en-US" dirty="0"/>
          </a:p>
          <a:p>
            <a:pPr algn="ctr"/>
            <a:r>
              <a:rPr lang="en-US" b="1" dirty="0"/>
              <a:t> </a:t>
            </a:r>
            <a:endParaRPr lang="en-US" dirty="0"/>
          </a:p>
          <a:p>
            <a:pPr algn="ctr"/>
            <a:r>
              <a:rPr lang="en-US" sz="1400" b="1" dirty="0"/>
              <a:t>A survey </a:t>
            </a:r>
            <a:r>
              <a:rPr lang="en-US" sz="1400" b="1" dirty="0"/>
              <a:t>S</a:t>
            </a:r>
            <a:r>
              <a:rPr lang="en-US" sz="1400" b="1" dirty="0" smtClean="0"/>
              <a:t>ponsored </a:t>
            </a:r>
            <a:r>
              <a:rPr lang="en-US" sz="1400" b="1" dirty="0"/>
              <a:t>by the Sadat Chair for Peace and Development at the University of Maryland</a:t>
            </a:r>
            <a:endParaRPr lang="en-US" sz="1400" dirty="0"/>
          </a:p>
          <a:p>
            <a:pPr algn="ctr"/>
            <a:r>
              <a:rPr lang="en-US" sz="1400" b="1" dirty="0"/>
              <a:t>I</a:t>
            </a:r>
            <a:r>
              <a:rPr lang="en-US" sz="1400" b="1" dirty="0" smtClean="0"/>
              <a:t>n </a:t>
            </a:r>
            <a:r>
              <a:rPr lang="en-US" sz="1400" b="1" dirty="0" smtClean="0"/>
              <a:t>Cooperation </a:t>
            </a:r>
            <a:r>
              <a:rPr lang="en-US" sz="1400" b="1" dirty="0"/>
              <a:t>with the Program for Public Consultation</a:t>
            </a:r>
            <a:endParaRPr lang="en-US" sz="1400" dirty="0"/>
          </a:p>
          <a:p>
            <a:pPr algn="ctr"/>
            <a:r>
              <a:rPr lang="en-US" b="1" dirty="0"/>
              <a:t> </a:t>
            </a:r>
            <a:endParaRPr lang="en-US" dirty="0"/>
          </a:p>
          <a:p>
            <a:pPr algn="ctr"/>
            <a:r>
              <a:rPr lang="en-US" sz="1600" b="1" dirty="0"/>
              <a:t>Presented at the Center for Middle East Policy</a:t>
            </a:r>
            <a:endParaRPr lang="en-US" sz="1600" dirty="0"/>
          </a:p>
          <a:p>
            <a:pPr algn="ctr"/>
            <a:r>
              <a:rPr lang="en-US" sz="1600" b="1" dirty="0"/>
              <a:t>The Brookings Institution</a:t>
            </a:r>
            <a:endParaRPr lang="en-US" sz="1600" dirty="0"/>
          </a:p>
          <a:p>
            <a:pPr algn="ctr"/>
            <a:r>
              <a:rPr lang="en-US" sz="1600" b="1" dirty="0"/>
              <a:t>December 5, 2014</a:t>
            </a:r>
            <a:endParaRPr lang="en-US" sz="1600" dirty="0"/>
          </a:p>
          <a:p>
            <a:pPr algn="ctr"/>
            <a:r>
              <a:rPr lang="en-US" b="1" dirty="0"/>
              <a:t> </a:t>
            </a:r>
            <a:endParaRPr lang="en-US" dirty="0"/>
          </a:p>
          <a:p>
            <a:pPr algn="ctr"/>
            <a:r>
              <a:rPr lang="en-US" sz="1400" b="1" dirty="0"/>
              <a:t> </a:t>
            </a:r>
            <a:endParaRPr lang="en-US" sz="1400" dirty="0"/>
          </a:p>
          <a:p>
            <a:pPr algn="ctr"/>
            <a:r>
              <a:rPr lang="en-US" sz="1400" b="1" dirty="0"/>
              <a:t>Steven Kull, Evan Lewis, Clay </a:t>
            </a:r>
            <a:r>
              <a:rPr lang="en-US" sz="1400" b="1" dirty="0" smtClean="0"/>
              <a:t>Ramsay, </a:t>
            </a:r>
            <a:r>
              <a:rPr lang="en-US" sz="1400" b="1" dirty="0"/>
              <a:t>and </a:t>
            </a:r>
            <a:r>
              <a:rPr lang="en-US" sz="1400" b="1" dirty="0" err="1"/>
              <a:t>Katayoun</a:t>
            </a:r>
            <a:r>
              <a:rPr lang="en-US" sz="1400" b="1" dirty="0"/>
              <a:t> </a:t>
            </a:r>
            <a:r>
              <a:rPr lang="en-US" sz="1400" b="1" dirty="0" err="1"/>
              <a:t>Kishi</a:t>
            </a:r>
            <a:r>
              <a:rPr lang="en-US" sz="1400" b="1" dirty="0"/>
              <a:t> provided assistance. Peyton </a:t>
            </a:r>
            <a:r>
              <a:rPr lang="en-US" sz="1400" b="1" dirty="0" err="1"/>
              <a:t>Craighill</a:t>
            </a:r>
            <a:r>
              <a:rPr lang="en-US" sz="1400" b="1" dirty="0"/>
              <a:t> provided helpful comments.</a:t>
            </a:r>
            <a:endParaRPr lang="en-US" sz="1400" dirty="0"/>
          </a:p>
          <a:p>
            <a:pPr algn="ctr"/>
            <a:r>
              <a:rPr lang="en-US" sz="1400" b="1" dirty="0"/>
              <a:t> </a:t>
            </a:r>
            <a:endParaRPr lang="en-US" sz="1400" dirty="0"/>
          </a:p>
          <a:p>
            <a:pPr algn="ctr"/>
            <a:r>
              <a:rPr lang="en-US" sz="1400" b="1" dirty="0"/>
              <a:t>This probabilistic Internet survey was fielded by </a:t>
            </a:r>
            <a:r>
              <a:rPr lang="en-US" sz="1400" b="1" dirty="0" smtClean="0"/>
              <a:t>GFK </a:t>
            </a:r>
            <a:r>
              <a:rPr lang="en-US" sz="1400" b="1" dirty="0"/>
              <a:t>among a nationally representative sample of </a:t>
            </a:r>
            <a:r>
              <a:rPr lang="en-US" sz="1400" b="1" dirty="0" smtClean="0"/>
              <a:t>1008 </a:t>
            </a:r>
            <a:r>
              <a:rPr lang="en-US" sz="1400" b="1" dirty="0"/>
              <a:t>Americans, November 14-19, 2014.</a:t>
            </a:r>
            <a:endParaRPr lang="en-US" sz="1400" dirty="0"/>
          </a:p>
          <a:p>
            <a:r>
              <a:rPr lang="en-US" b="1" dirty="0"/>
              <a:t> </a:t>
            </a:r>
            <a:endParaRPr lang="en-US" dirty="0"/>
          </a:p>
          <a:p>
            <a:r>
              <a:rPr lang="en-US" b="1" dirty="0"/>
              <a:t> </a:t>
            </a:r>
            <a:endParaRPr lang="en-US" dirty="0"/>
          </a:p>
        </p:txBody>
      </p:sp>
    </p:spTree>
    <p:extLst>
      <p:ext uri="{BB962C8B-B14F-4D97-AF65-F5344CB8AC3E}">
        <p14:creationId xmlns:p14="http://schemas.microsoft.com/office/powerpoint/2010/main" val="24129953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731294524"/>
              </p:ext>
            </p:extLst>
          </p:nvPr>
        </p:nvGraphicFramePr>
        <p:xfrm>
          <a:off x="1194121" y="355919"/>
          <a:ext cx="10195368" cy="613747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1996119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4253309155"/>
              </p:ext>
            </p:extLst>
          </p:nvPr>
        </p:nvGraphicFramePr>
        <p:xfrm>
          <a:off x="1298293" y="367496"/>
          <a:ext cx="9697656" cy="591755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330104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655299502"/>
              </p:ext>
            </p:extLst>
          </p:nvPr>
        </p:nvGraphicFramePr>
        <p:xfrm>
          <a:off x="1149661" y="295003"/>
          <a:ext cx="9846288" cy="599005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1595489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65363757"/>
              </p:ext>
            </p:extLst>
          </p:nvPr>
        </p:nvGraphicFramePr>
        <p:xfrm>
          <a:off x="1240419" y="344346"/>
          <a:ext cx="10056471" cy="595228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2923873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1369156649"/>
              </p:ext>
            </p:extLst>
          </p:nvPr>
        </p:nvGraphicFramePr>
        <p:xfrm>
          <a:off x="1124673" y="251747"/>
          <a:ext cx="10473160" cy="629952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5164022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648731364"/>
              </p:ext>
            </p:extLst>
          </p:nvPr>
        </p:nvGraphicFramePr>
        <p:xfrm>
          <a:off x="1309867" y="286472"/>
          <a:ext cx="9929150" cy="610275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3195398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1380826064"/>
              </p:ext>
            </p:extLst>
          </p:nvPr>
        </p:nvGraphicFramePr>
        <p:xfrm>
          <a:off x="1182547" y="251748"/>
          <a:ext cx="10230092" cy="626479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2681324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2987624076"/>
              </p:ext>
            </p:extLst>
          </p:nvPr>
        </p:nvGraphicFramePr>
        <p:xfrm>
          <a:off x="1333016" y="355921"/>
          <a:ext cx="9871278" cy="602172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7578875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a:graphicFrameLocks/>
          </p:cNvGraphicFramePr>
          <p:nvPr>
            <p:extLst>
              <p:ext uri="{D42A27DB-BD31-4B8C-83A1-F6EECF244321}">
                <p14:modId xmlns:p14="http://schemas.microsoft.com/office/powerpoint/2010/main" val="2069564538"/>
              </p:ext>
            </p:extLst>
          </p:nvPr>
        </p:nvGraphicFramePr>
        <p:xfrm>
          <a:off x="719559" y="379070"/>
          <a:ext cx="10808827" cy="605645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9943587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190359110"/>
              </p:ext>
            </p:extLst>
          </p:nvPr>
        </p:nvGraphicFramePr>
        <p:xfrm>
          <a:off x="1159395" y="379071"/>
          <a:ext cx="9975451" cy="606802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0557189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48000" y="-218152"/>
            <a:ext cx="6096000" cy="7848302"/>
          </a:xfrm>
          <a:prstGeom prst="rect">
            <a:avLst/>
          </a:prstGeom>
        </p:spPr>
        <p:txBody>
          <a:bodyPr>
            <a:spAutoFit/>
          </a:bodyPr>
          <a:lstStyle/>
          <a:p>
            <a:endParaRPr lang="en-US" b="1" dirty="0" smtClean="0"/>
          </a:p>
          <a:p>
            <a:endParaRPr lang="en-US" b="1" dirty="0"/>
          </a:p>
          <a:p>
            <a:pPr algn="ctr"/>
            <a:r>
              <a:rPr lang="en-US" b="1" dirty="0" smtClean="0"/>
              <a:t>Survey </a:t>
            </a:r>
            <a:r>
              <a:rPr lang="en-US" b="1" dirty="0"/>
              <a:t>Methodology</a:t>
            </a:r>
            <a:endParaRPr lang="en-US" dirty="0"/>
          </a:p>
          <a:p>
            <a:r>
              <a:rPr lang="en-US" dirty="0"/>
              <a:t> </a:t>
            </a:r>
            <a:r>
              <a:rPr lang="en-US" dirty="0" smtClean="0"/>
              <a:t>The </a:t>
            </a:r>
            <a:r>
              <a:rPr lang="en-US" dirty="0"/>
              <a:t>sample was drawn from a larger standing panel called the </a:t>
            </a:r>
            <a:r>
              <a:rPr lang="en-US" dirty="0" err="1"/>
              <a:t>KnowledgePanel</a:t>
            </a:r>
            <a:r>
              <a:rPr lang="en-US" dirty="0"/>
              <a:t> that is managed by the research company </a:t>
            </a:r>
            <a:r>
              <a:rPr lang="en-US" dirty="0" err="1"/>
              <a:t>GfK</a:t>
            </a:r>
            <a:r>
              <a:rPr lang="en-US" dirty="0"/>
              <a:t>. </a:t>
            </a:r>
            <a:r>
              <a:rPr lang="en-US" dirty="0" smtClean="0"/>
              <a:t>Though </a:t>
            </a:r>
            <a:r>
              <a:rPr lang="en-US" dirty="0"/>
              <a:t>these surveys take place online, this panel is not derived from an “opt-in” by which any online user can volunteer a respondent. </a:t>
            </a:r>
            <a:r>
              <a:rPr lang="en-US" dirty="0" smtClean="0"/>
              <a:t>Instead</a:t>
            </a:r>
            <a:r>
              <a:rPr lang="en-US" dirty="0"/>
              <a:t>, panelists are recruited through a scientific process of selection using two methods: a random selection of residential addresses using the United States Postal Service’s Delivery Sequence File. </a:t>
            </a:r>
            <a:r>
              <a:rPr lang="en-US" dirty="0" smtClean="0"/>
              <a:t>Persons </a:t>
            </a:r>
            <a:r>
              <a:rPr lang="en-US" dirty="0"/>
              <a:t>in selected households are then invited by telephone or by mail to participate in </a:t>
            </a:r>
            <a:r>
              <a:rPr lang="en-US" dirty="0" err="1"/>
              <a:t>GfK’s</a:t>
            </a:r>
            <a:r>
              <a:rPr lang="en-US" dirty="0"/>
              <a:t> </a:t>
            </a:r>
            <a:r>
              <a:rPr lang="en-US" dirty="0" err="1" smtClean="0"/>
              <a:t>KnowledgePanel</a:t>
            </a:r>
            <a:r>
              <a:rPr lang="en-US" dirty="0" smtClean="0"/>
              <a:t>. Those </a:t>
            </a:r>
            <a:r>
              <a:rPr lang="en-US" dirty="0"/>
              <a:t>who agree to participate but who do not have Internet access are provided a laptop computer and Internet service. </a:t>
            </a:r>
            <a:r>
              <a:rPr lang="en-US" dirty="0" smtClean="0"/>
              <a:t>A </a:t>
            </a:r>
            <a:r>
              <a:rPr lang="en-US" dirty="0"/>
              <a:t>representative sample is then chosen for a specific survey. </a:t>
            </a:r>
            <a:r>
              <a:rPr lang="en-US" dirty="0" smtClean="0"/>
              <a:t>Once </a:t>
            </a:r>
            <a:r>
              <a:rPr lang="en-US" dirty="0"/>
              <a:t>that sample completes a survey, the demographic breakdown of the sample is compared to </a:t>
            </a:r>
            <a:r>
              <a:rPr lang="en-US"/>
              <a:t>the </a:t>
            </a:r>
            <a:r>
              <a:rPr lang="en-US" smtClean="0"/>
              <a:t>US </a:t>
            </a:r>
            <a:r>
              <a:rPr lang="en-US" dirty="0"/>
              <a:t>census. </a:t>
            </a:r>
            <a:r>
              <a:rPr lang="en-US" dirty="0" smtClean="0"/>
              <a:t>Any </a:t>
            </a:r>
            <a:r>
              <a:rPr lang="en-US" dirty="0"/>
              <a:t>variations from the census are adjusted by weighting.</a:t>
            </a:r>
          </a:p>
          <a:p>
            <a:r>
              <a:rPr lang="en-US" dirty="0"/>
              <a:t> </a:t>
            </a:r>
          </a:p>
          <a:p>
            <a:r>
              <a:rPr lang="en-US" dirty="0"/>
              <a:t>The study was fielded over November </a:t>
            </a:r>
            <a:r>
              <a:rPr lang="en-US" dirty="0" smtClean="0"/>
              <a:t>14-November </a:t>
            </a:r>
            <a:r>
              <a:rPr lang="en-US" dirty="0"/>
              <a:t>19, 2014 with a sample of </a:t>
            </a:r>
            <a:r>
              <a:rPr lang="en-US" dirty="0" smtClean="0"/>
              <a:t>1008 </a:t>
            </a:r>
            <a:r>
              <a:rPr lang="en-US" dirty="0"/>
              <a:t>American adults. </a:t>
            </a:r>
            <a:r>
              <a:rPr lang="en-US" dirty="0" smtClean="0"/>
              <a:t>It </a:t>
            </a:r>
            <a:r>
              <a:rPr lang="en-US" dirty="0"/>
              <a:t>has a margin of error of plus or minus </a:t>
            </a:r>
            <a:r>
              <a:rPr lang="en-US" dirty="0" smtClean="0"/>
              <a:t>3.1%; </a:t>
            </a:r>
            <a:r>
              <a:rPr lang="en-US" dirty="0"/>
              <a:t>with the design effect also taken into account, the margin of error is plus or minus </a:t>
            </a:r>
            <a:r>
              <a:rPr lang="en-US" dirty="0" smtClean="0"/>
              <a:t>3.4%. </a:t>
            </a:r>
            <a:r>
              <a:rPr lang="en-US" dirty="0" smtClean="0"/>
              <a:t>Findings </a:t>
            </a:r>
            <a:r>
              <a:rPr lang="en-US" dirty="0"/>
              <a:t>were weighted to census data.</a:t>
            </a:r>
          </a:p>
          <a:p>
            <a:r>
              <a:rPr lang="en-US" dirty="0"/>
              <a:t> </a:t>
            </a:r>
          </a:p>
          <a:p>
            <a:r>
              <a:rPr lang="en-US" b="1" dirty="0"/>
              <a:t> </a:t>
            </a:r>
            <a:endParaRPr lang="en-US" dirty="0"/>
          </a:p>
        </p:txBody>
      </p:sp>
    </p:spTree>
    <p:extLst>
      <p:ext uri="{BB962C8B-B14F-4D97-AF65-F5344CB8AC3E}">
        <p14:creationId xmlns:p14="http://schemas.microsoft.com/office/powerpoint/2010/main" val="34884307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3100673499"/>
              </p:ext>
            </p:extLst>
          </p:nvPr>
        </p:nvGraphicFramePr>
        <p:xfrm>
          <a:off x="1113098" y="448518"/>
          <a:ext cx="10195368" cy="598700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02224880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3185710898"/>
              </p:ext>
            </p:extLst>
          </p:nvPr>
        </p:nvGraphicFramePr>
        <p:xfrm>
          <a:off x="1169043" y="405115"/>
          <a:ext cx="10127848" cy="615773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51921299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4152346493"/>
              </p:ext>
            </p:extLst>
          </p:nvPr>
        </p:nvGraphicFramePr>
        <p:xfrm>
          <a:off x="1414041" y="286472"/>
          <a:ext cx="9905999" cy="612590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5791130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519799133"/>
              </p:ext>
            </p:extLst>
          </p:nvPr>
        </p:nvGraphicFramePr>
        <p:xfrm>
          <a:off x="1425614" y="575840"/>
          <a:ext cx="9454587" cy="555874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62683744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81088069"/>
              </p:ext>
            </p:extLst>
          </p:nvPr>
        </p:nvGraphicFramePr>
        <p:xfrm>
          <a:off x="927903" y="321196"/>
          <a:ext cx="10484735" cy="616062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69772720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3483815071"/>
              </p:ext>
            </p:extLst>
          </p:nvPr>
        </p:nvGraphicFramePr>
        <p:xfrm>
          <a:off x="1182546" y="309622"/>
          <a:ext cx="9917575" cy="629373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31471472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3466075184"/>
              </p:ext>
            </p:extLst>
          </p:nvPr>
        </p:nvGraphicFramePr>
        <p:xfrm>
          <a:off x="1172207" y="228750"/>
          <a:ext cx="9707995" cy="620677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09740766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562881413"/>
              </p:ext>
            </p:extLst>
          </p:nvPr>
        </p:nvGraphicFramePr>
        <p:xfrm>
          <a:off x="1298293" y="332771"/>
          <a:ext cx="9628208" cy="612590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76784771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855084784"/>
              </p:ext>
            </p:extLst>
          </p:nvPr>
        </p:nvGraphicFramePr>
        <p:xfrm>
          <a:off x="881604" y="217024"/>
          <a:ext cx="10368988" cy="624164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78613316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3636349910"/>
              </p:ext>
            </p:extLst>
          </p:nvPr>
        </p:nvGraphicFramePr>
        <p:xfrm>
          <a:off x="603812" y="274898"/>
          <a:ext cx="10739377" cy="612590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9522126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a:graphicFrameLocks/>
          </p:cNvGraphicFramePr>
          <p:nvPr>
            <p:extLst>
              <p:ext uri="{D42A27DB-BD31-4B8C-83A1-F6EECF244321}">
                <p14:modId xmlns:p14="http://schemas.microsoft.com/office/powerpoint/2010/main" val="2092171517"/>
              </p:ext>
            </p:extLst>
          </p:nvPr>
        </p:nvGraphicFramePr>
        <p:xfrm>
          <a:off x="1362846" y="607943"/>
          <a:ext cx="9737276" cy="573498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74167293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3418672151"/>
              </p:ext>
            </p:extLst>
          </p:nvPr>
        </p:nvGraphicFramePr>
        <p:xfrm>
          <a:off x="835306" y="263323"/>
          <a:ext cx="10392136" cy="619534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26373266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4292387609"/>
              </p:ext>
            </p:extLst>
          </p:nvPr>
        </p:nvGraphicFramePr>
        <p:xfrm>
          <a:off x="754283" y="240173"/>
          <a:ext cx="10704653" cy="613747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59266968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3228841325"/>
              </p:ext>
            </p:extLst>
          </p:nvPr>
        </p:nvGraphicFramePr>
        <p:xfrm>
          <a:off x="893179" y="309623"/>
          <a:ext cx="10264815" cy="613747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75032051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2702769482"/>
              </p:ext>
            </p:extLst>
          </p:nvPr>
        </p:nvGraphicFramePr>
        <p:xfrm>
          <a:off x="1145893" y="358815"/>
          <a:ext cx="10417216" cy="615773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06174766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269610610"/>
              </p:ext>
            </p:extLst>
          </p:nvPr>
        </p:nvGraphicFramePr>
        <p:xfrm>
          <a:off x="777433" y="309621"/>
          <a:ext cx="10588906" cy="612590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96850464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2513849551"/>
              </p:ext>
            </p:extLst>
          </p:nvPr>
        </p:nvGraphicFramePr>
        <p:xfrm>
          <a:off x="893180" y="344347"/>
          <a:ext cx="10438436" cy="618377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71206544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1003064259"/>
              </p:ext>
            </p:extLst>
          </p:nvPr>
        </p:nvGraphicFramePr>
        <p:xfrm>
          <a:off x="951053" y="309623"/>
          <a:ext cx="10299540" cy="603330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25172868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3137205376"/>
              </p:ext>
            </p:extLst>
          </p:nvPr>
        </p:nvGraphicFramePr>
        <p:xfrm>
          <a:off x="534364" y="448518"/>
          <a:ext cx="10646779" cy="602172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91981859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3987652435"/>
              </p:ext>
            </p:extLst>
          </p:nvPr>
        </p:nvGraphicFramePr>
        <p:xfrm>
          <a:off x="879676" y="381965"/>
          <a:ext cx="10197296" cy="598411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02406371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1096529354"/>
              </p:ext>
            </p:extLst>
          </p:nvPr>
        </p:nvGraphicFramePr>
        <p:xfrm>
          <a:off x="742708" y="413795"/>
          <a:ext cx="10299539" cy="607960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621801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a:graphicFrameLocks/>
          </p:cNvGraphicFramePr>
          <p:nvPr>
            <p:extLst>
              <p:ext uri="{D42A27DB-BD31-4B8C-83A1-F6EECF244321}">
                <p14:modId xmlns:p14="http://schemas.microsoft.com/office/powerpoint/2010/main" val="726966591"/>
              </p:ext>
            </p:extLst>
          </p:nvPr>
        </p:nvGraphicFramePr>
        <p:xfrm>
          <a:off x="677208" y="400502"/>
          <a:ext cx="11013221" cy="619706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32993242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2381686431"/>
              </p:ext>
            </p:extLst>
          </p:nvPr>
        </p:nvGraphicFramePr>
        <p:xfrm>
          <a:off x="997351" y="529542"/>
          <a:ext cx="10426861" cy="580181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50273948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2029184192"/>
              </p:ext>
            </p:extLst>
          </p:nvPr>
        </p:nvGraphicFramePr>
        <p:xfrm>
          <a:off x="754284" y="332772"/>
          <a:ext cx="10484734" cy="610275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75191817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3932874429"/>
              </p:ext>
            </p:extLst>
          </p:nvPr>
        </p:nvGraphicFramePr>
        <p:xfrm>
          <a:off x="951053" y="379071"/>
          <a:ext cx="10484734" cy="61722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07961750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610437536"/>
              </p:ext>
            </p:extLst>
          </p:nvPr>
        </p:nvGraphicFramePr>
        <p:xfrm>
          <a:off x="707985" y="367496"/>
          <a:ext cx="10658354" cy="61722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99602047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96539498"/>
              </p:ext>
            </p:extLst>
          </p:nvPr>
        </p:nvGraphicFramePr>
        <p:xfrm>
          <a:off x="765857" y="367495"/>
          <a:ext cx="10658355" cy="618377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99092243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193176569"/>
              </p:ext>
            </p:extLst>
          </p:nvPr>
        </p:nvGraphicFramePr>
        <p:xfrm>
          <a:off x="731134" y="286473"/>
          <a:ext cx="10507884" cy="619534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85326620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1710312535"/>
              </p:ext>
            </p:extLst>
          </p:nvPr>
        </p:nvGraphicFramePr>
        <p:xfrm>
          <a:off x="925975" y="289368"/>
          <a:ext cx="10567686" cy="607670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083193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a:graphicFrameLocks/>
          </p:cNvGraphicFramePr>
          <p:nvPr>
            <p:extLst>
              <p:ext uri="{D42A27DB-BD31-4B8C-83A1-F6EECF244321}">
                <p14:modId xmlns:p14="http://schemas.microsoft.com/office/powerpoint/2010/main" val="4253874447"/>
              </p:ext>
            </p:extLst>
          </p:nvPr>
        </p:nvGraphicFramePr>
        <p:xfrm>
          <a:off x="812155" y="506393"/>
          <a:ext cx="10461585" cy="595228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2235015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a:graphicFrameLocks/>
          </p:cNvGraphicFramePr>
          <p:nvPr>
            <p:extLst>
              <p:ext uri="{D42A27DB-BD31-4B8C-83A1-F6EECF244321}">
                <p14:modId xmlns:p14="http://schemas.microsoft.com/office/powerpoint/2010/main" val="426952271"/>
              </p:ext>
            </p:extLst>
          </p:nvPr>
        </p:nvGraphicFramePr>
        <p:xfrm>
          <a:off x="612372" y="277881"/>
          <a:ext cx="11147505" cy="626181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9350924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1678594816"/>
              </p:ext>
            </p:extLst>
          </p:nvPr>
        </p:nvGraphicFramePr>
        <p:xfrm>
          <a:off x="1158522" y="582381"/>
          <a:ext cx="10184667" cy="563322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8879138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1459720439"/>
              </p:ext>
            </p:extLst>
          </p:nvPr>
        </p:nvGraphicFramePr>
        <p:xfrm>
          <a:off x="1059052" y="306879"/>
          <a:ext cx="10492482" cy="623281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6382314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4065276501"/>
              </p:ext>
            </p:extLst>
          </p:nvPr>
        </p:nvGraphicFramePr>
        <p:xfrm>
          <a:off x="1078374" y="344344"/>
          <a:ext cx="10368988" cy="616062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8892808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768</TotalTime>
  <Words>1013</Words>
  <Application>Microsoft Office PowerPoint</Application>
  <PresentationFormat>Custom</PresentationFormat>
  <Paragraphs>69</Paragraphs>
  <Slides>46</Slides>
  <Notes>0</Notes>
  <HiddenSlides>0</HiddenSlides>
  <MMClips>0</MMClips>
  <ScaleCrop>false</ScaleCrop>
  <HeadingPairs>
    <vt:vector size="4" baseType="variant">
      <vt:variant>
        <vt:lpstr>Theme</vt:lpstr>
      </vt:variant>
      <vt:variant>
        <vt:i4>1</vt:i4>
      </vt:variant>
      <vt:variant>
        <vt:lpstr>Slide Titles</vt:lpstr>
      </vt:variant>
      <vt:variant>
        <vt:i4>46</vt:i4>
      </vt:variant>
    </vt:vector>
  </HeadingPairs>
  <TitlesOfParts>
    <vt:vector size="47"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Genco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Katayoun Kishi</dc:creator>
  <cp:lastModifiedBy>Rachel Slattery</cp:lastModifiedBy>
  <cp:revision>45</cp:revision>
  <dcterms:created xsi:type="dcterms:W3CDTF">2014-11-22T16:32:57Z</dcterms:created>
  <dcterms:modified xsi:type="dcterms:W3CDTF">2014-12-03T19:52:28Z</dcterms:modified>
</cp:coreProperties>
</file>