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charts/chart3.xml" ContentType="application/vnd.openxmlformats-officedocument.drawingml.chart+xml"/>
  <Override PartName="/ppt/drawings/drawing2.xml" ContentType="application/vnd.openxmlformats-officedocument.drawingml.chartshapes+xml"/>
  <Override PartName="/ppt/charts/chart4.xml" ContentType="application/vnd.openxmlformats-officedocument.drawingml.chart+xml"/>
  <Override PartName="/ppt/charts/chart5.xml" ContentType="application/vnd.openxmlformats-officedocument.drawingml.chart+xml"/>
  <Override PartName="/ppt/drawings/drawing3.xml" ContentType="application/vnd.openxmlformats-officedocument.drawingml.chartshapes+xml"/>
  <Override PartName="/ppt/charts/chart6.xml" ContentType="application/vnd.openxmlformats-officedocument.drawingml.chart+xml"/>
  <Override PartName="/ppt/charts/chart7.xml" ContentType="application/vnd.openxmlformats-officedocument.drawingml.chart+xml"/>
  <Override PartName="/ppt/drawings/drawing4.xml" ContentType="application/vnd.openxmlformats-officedocument.drawingml.chartshapes+xml"/>
  <Override PartName="/ppt/charts/chart8.xml" ContentType="application/vnd.openxmlformats-officedocument.drawingml.chart+xml"/>
  <Override PartName="/ppt/charts/chart9.xml" ContentType="application/vnd.openxmlformats-officedocument.drawingml.chart+xml"/>
  <Override PartName="/ppt/drawings/drawing5.xml" ContentType="application/vnd.openxmlformats-officedocument.drawingml.chartshapes+xml"/>
  <Override PartName="/ppt/charts/chart10.xml" ContentType="application/vnd.openxmlformats-officedocument.drawingml.chart+xml"/>
  <Override PartName="/ppt/charts/chart11.xml" ContentType="application/vnd.openxmlformats-officedocument.drawingml.chart+xml"/>
  <Override PartName="/ppt/drawings/drawing6.xml" ContentType="application/vnd.openxmlformats-officedocument.drawingml.chartshapes+xml"/>
  <Override PartName="/ppt/charts/chart12.xml" ContentType="application/vnd.openxmlformats-officedocument.drawingml.chart+xml"/>
  <Override PartName="/ppt/charts/chart13.xml" ContentType="application/vnd.openxmlformats-officedocument.drawingml.chart+xml"/>
  <Override PartName="/ppt/drawings/drawing7.xml" ContentType="application/vnd.openxmlformats-officedocument.drawingml.chartshapes+xml"/>
  <Override PartName="/ppt/charts/chart14.xml" ContentType="application/vnd.openxmlformats-officedocument.drawingml.chart+xml"/>
  <Override PartName="/ppt/charts/chart15.xml" ContentType="application/vnd.openxmlformats-officedocument.drawingml.chart+xml"/>
  <Override PartName="/ppt/drawings/drawing8.xml" ContentType="application/vnd.openxmlformats-officedocument.drawingml.chartshapes+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drawings/drawing9.xml" ContentType="application/vnd.openxmlformats-officedocument.drawingml.chartshapes+xml"/>
  <Override PartName="/ppt/charts/chart19.xml" ContentType="application/vnd.openxmlformats-officedocument.drawingml.chart+xml"/>
  <Override PartName="/ppt/charts/chart20.xml" ContentType="application/vnd.openxmlformats-officedocument.drawingml.chart+xml"/>
  <Override PartName="/ppt/drawings/drawing10.xml" ContentType="application/vnd.openxmlformats-officedocument.drawingml.chartshapes+xml"/>
  <Override PartName="/ppt/charts/chart21.xml" ContentType="application/vnd.openxmlformats-officedocument.drawingml.chart+xml"/>
  <Override PartName="/ppt/charts/chart22.xml" ContentType="application/vnd.openxmlformats-officedocument.drawingml.chart+xml"/>
  <Override PartName="/ppt/drawings/drawing11.xml" ContentType="application/vnd.openxmlformats-officedocument.drawingml.chartshapes+xml"/>
  <Override PartName="/ppt/charts/chart23.xml" ContentType="application/vnd.openxmlformats-officedocument.drawingml.chart+xml"/>
  <Override PartName="/ppt/charts/chart24.xml" ContentType="application/vnd.openxmlformats-officedocument.drawingml.chart+xml"/>
  <Override PartName="/ppt/drawings/drawing12.xml" ContentType="application/vnd.openxmlformats-officedocument.drawingml.chartshapes+xml"/>
  <Override PartName="/ppt/charts/chart25.xml" ContentType="application/vnd.openxmlformats-officedocument.drawingml.chart+xml"/>
  <Override PartName="/ppt/charts/chart26.xml" ContentType="application/vnd.openxmlformats-officedocument.drawingml.chart+xml"/>
  <Override PartName="/ppt/drawings/drawing13.xml" ContentType="application/vnd.openxmlformats-officedocument.drawingml.chartshapes+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33.xml" ContentType="application/vnd.openxmlformats-officedocument.drawingml.chart+xml"/>
  <Override PartName="/ppt/charts/chart34.xml" ContentType="application/vnd.openxmlformats-officedocument.drawingml.chart+xml"/>
  <Override PartName="/ppt/charts/chart35.xml" ContentType="application/vnd.openxmlformats-officedocument.drawingml.chart+xml"/>
  <Override PartName="/ppt/charts/chart36.xml" ContentType="application/vnd.openxmlformats-officedocument.drawingml.chart+xml"/>
  <Override PartName="/ppt/charts/chart37.xml" ContentType="application/vnd.openxmlformats-officedocument.drawingml.chart+xml"/>
  <Override PartName="/ppt/charts/chart38.xml" ContentType="application/vnd.openxmlformats-officedocument.drawingml.chart+xml"/>
  <Override PartName="/ppt/charts/chart39.xml" ContentType="application/vnd.openxmlformats-officedocument.drawingml.chart+xml"/>
  <Override PartName="/ppt/charts/chart40.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311"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63" r:id="rId22"/>
    <p:sldId id="286" r:id="rId23"/>
    <p:sldId id="287" r:id="rId24"/>
    <p:sldId id="288" r:id="rId25"/>
    <p:sldId id="289" r:id="rId26"/>
    <p:sldId id="290" r:id="rId27"/>
    <p:sldId id="291" r:id="rId28"/>
    <p:sldId id="292" r:id="rId29"/>
    <p:sldId id="293" r:id="rId30"/>
    <p:sldId id="294" r:id="rId31"/>
    <p:sldId id="295" r:id="rId32"/>
    <p:sldId id="264" r:id="rId33"/>
    <p:sldId id="315" r:id="rId34"/>
    <p:sldId id="317" r:id="rId35"/>
    <p:sldId id="321" r:id="rId36"/>
    <p:sldId id="323" r:id="rId37"/>
    <p:sldId id="324" r:id="rId38"/>
    <p:sldId id="325" r:id="rId39"/>
    <p:sldId id="326" r:id="rId40"/>
    <p:sldId id="318" r:id="rId41"/>
    <p:sldId id="327" r:id="rId42"/>
    <p:sldId id="320" r:id="rId43"/>
    <p:sldId id="314" r:id="rId44"/>
    <p:sldId id="313" r:id="rId45"/>
    <p:sldId id="312"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5" d="100"/>
          <a:sy n="95" d="100"/>
        </p:scale>
        <p:origin x="-23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Book1"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Katayoun%20Kishi\Dropbox\Assistantships\Telhami%20-%20RA\Fall%202014\PIPA%20Data\Slides\Freq%20by%20Party.xlsx" TargetMode="External"/></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C:\Users\Katayoun%20Kishi\Dropbox\Assistantships\Telhami%20-%20RA\Fall%202014\PIPA%20Data\Slides\Freq%20by%20Party.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Katayoun%20Kishi\Dropbox\Assistantships\Telhami%20-%20RA\Fall%202014\PIPA%20Data\Slides\Freq%20by%20Party.xlsx" TargetMode="External"/></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C:\Users\Katayoun%20Kishi\Dropbox\Assistantships\Telhami%20-%20RA\Fall%202014\PIPA%20Data\Slides\Freq%20by%20Party.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Katayoun%20Kishi\Dropbox\Assistantships\Telhami%20-%20RA\Fall%202014\PIPA%20Data\Slides\Freq%20by%20Party.xlsx" TargetMode="External"/></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file:///C:\Users\Katayoun%20Kishi\Dropbox\Assistantships\Telhami%20-%20RA\Fall%202014\PIPA%20Data\Slides\Freq%20by%20Party.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Katayoun%20Kishi\Dropbox\Assistantships\Telhami%20-%20RA\Fall%202014\PIPA%20Data\Slides\Freq%20by%20Party.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Katayoun%20Kishi\Dropbox\Assistantships\Telhami%20-%20RA\Fall%202014\PIPA%20Data\Slides\Freq%20by%20Party.xlsx" TargetMode="External"/></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oleObject" Target="file:///C:\Users\Katayoun%20Kishi\Dropbox\Assistantships\Telhami%20-%20RA\Fall%202014\PIPA%20Data\Slides\Freq%20by%20Party.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C:\Users\Katayoun%20Kishi\Dropbox\Assistantships\Telhami%20-%20RA\Fall%202014\PIPA%20Data\Slides\Freq%20by%20Party.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0.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oleObject" Target="file:///C:\Users\Katayoun%20Kishi\Dropbox\Assistantships\Telhami%20-%20RA\Fall%202014\PIPA%20Data\Slides\Freq%20by%20Party.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C:\Users\Katayoun%20Kishi\Dropbox\Assistantships\Telhami%20-%20RA\Fall%202014\PIPA%20Data\Slides\Freq%20by%20Party.xlsx" TargetMode="External"/></Relationships>
</file>

<file path=ppt/charts/_rels/chart22.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oleObject" Target="file:///C:\Users\Katayoun%20Kishi\Dropbox\Assistantships\Telhami%20-%20RA\Fall%202014\PIPA%20Data\Slides\Freq%20by%20Party.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C:\Users\Katayoun%20Kishi\Dropbox\Assistantships\Telhami%20-%20RA\Fall%202014\PIPA%20Data\Slides\Freq%20by%20Party.xlsx" TargetMode="External"/></Relationships>
</file>

<file path=ppt/charts/_rels/chart24.xml.rels><?xml version="1.0" encoding="UTF-8" standalone="yes"?>
<Relationships xmlns="http://schemas.openxmlformats.org/package/2006/relationships"><Relationship Id="rId2" Type="http://schemas.openxmlformats.org/officeDocument/2006/relationships/chartUserShapes" Target="../drawings/drawing12.xml"/><Relationship Id="rId1" Type="http://schemas.openxmlformats.org/officeDocument/2006/relationships/oleObject" Target="file:///C:\Users\Katayoun%20Kishi\Dropbox\Assistantships\Telhami%20-%20RA\Fall%202014\PIPA%20Data\Slides\Freq%20by%20Party.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embeddings/oleObject1.bin"/></Relationships>
</file>

<file path=ppt/charts/_rels/chart26.xml.rels><?xml version="1.0" encoding="UTF-8" standalone="yes"?>
<Relationships xmlns="http://schemas.openxmlformats.org/package/2006/relationships"><Relationship Id="rId2" Type="http://schemas.openxmlformats.org/officeDocument/2006/relationships/chartUserShapes" Target="../drawings/drawing13.xml"/><Relationship Id="rId1" Type="http://schemas.openxmlformats.org/officeDocument/2006/relationships/oleObject" Target="file:///C:\Users\Katayoun%20Kishi\Dropbox\Assistantships\Telhami%20-%20RA\Fall%202014\PIPA%20Data\Slides\Freq%20by%20Party.xlsx"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file:///C:\Users\Katayoun%20Kishi\Dropbox\Assistantships\Telhami%20-%20RA\Fall%202014\PIPA%20Data\Slides\Freq%20by%20Party.xlsx" TargetMode="External"/></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Book1" TargetMode="External"/></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34.xml.rels><?xml version="1.0" encoding="UTF-8" standalone="yes"?>
<Relationships xmlns="http://schemas.openxmlformats.org/package/2006/relationships"><Relationship Id="rId1" Type="http://schemas.openxmlformats.org/officeDocument/2006/relationships/oleObject" Target="file:///C:\Users\epearce\AppData\Local\Microsoft\Windows\Temporary%20Internet%20Files\Content.Outlook\ZJFTJFB3\Beth's%20Awesome%20Graphs.xlsx" TargetMode="External"/></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36.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37.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38.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9.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40.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Katayoun%20Kishi\Dropbox\Assistantships\Telhami%20-%20RA\Fall%202014\PIPA%20Data\Slides\Freq%20by%20Party.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Katayoun%20Kishi\Dropbox\Assistantships\Telhami%20-%20RA\Fall%202014\PIPA%20Data\Slides\Freq%20by%20Party.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C:\Users\Katayoun%20Kishi\Dropbox\Assistantships\Telhami%20-%20RA\Fall%202014\PIPA%20Data\Slides\Freq%20by%20Party.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Katayoun%20Kishi\Dropbox\Assistantships\Telhami%20-%20RA\Fall%202014\PIPA%20Data\Slides\Freq%20by%20Party.xlsx" TargetMode="External"/></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C:\Users\Katayoun%20Kishi\Dropbox\Assistantships\Telhami%20-%20RA\Fall%202014\PIPA%20Data\Slides\Freq%20by%20Party.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2000" b="1" i="0" baseline="0" dirty="0">
                <a:effectLst/>
              </a:rPr>
              <a:t>Q1. Please select the one you think the US should </a:t>
            </a:r>
            <a:r>
              <a:rPr lang="en-US" sz="2000" b="1" i="0" baseline="0" dirty="0" smtClean="0">
                <a:effectLst/>
              </a:rPr>
              <a:t>support:</a:t>
            </a:r>
            <a:endParaRPr lang="en-US" sz="1600" b="1" dirty="0">
              <a:effectLst/>
            </a:endParaRPr>
          </a:p>
        </c:rich>
      </c:tx>
      <c:layout/>
      <c:overlay val="0"/>
      <c:spPr>
        <a:noFill/>
        <a:ln>
          <a:noFill/>
        </a:ln>
        <a:effectLst/>
      </c:spPr>
    </c:title>
    <c:autoTitleDeleted val="0"/>
    <c:plotArea>
      <c:layout>
        <c:manualLayout>
          <c:layoutTarget val="inner"/>
          <c:xMode val="edge"/>
          <c:yMode val="edge"/>
          <c:x val="0.33692170523596088"/>
          <c:y val="8.6075670828857781E-2"/>
          <c:w val="0.63609915332825973"/>
          <c:h val="0.86896643913911353"/>
        </c:manualLayout>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Sheet1!$I$15:$I$19</c:f>
              <c:strCache>
                <c:ptCount val="5"/>
                <c:pt idx="0">
                  <c:v>Refused</c:v>
                </c:pt>
                <c:pt idx="1">
                  <c:v>A two-state solution: Israel and a Palestinian state side by side.  The Palestinian state would be established on the territories that Israel has occupied since 1967.</c:v>
                </c:pt>
                <c:pt idx="2">
                  <c:v> A one-state solution: A single democratic state in which both Jews and Arabs 2. A one-state solution: A single democratic state in which both Jews and Arabs are full and equal citizens, covering all of what is now Israel and the Palestinian Territories.</c:v>
                </c:pt>
                <c:pt idx="3">
                  <c:v>Annexation without equal citizenship: Israel would annex the Palestinian territories, but keep a majority-Jewish state in the expanded territories by restricting citizenship rights of Palestinians.</c:v>
                </c:pt>
                <c:pt idx="4">
                  <c:v>Maintain occupation of both the territories Israel has captured in 1967 and the Palestinians inhabiting them indefinitely. </c:v>
                </c:pt>
              </c:strCache>
            </c:strRef>
          </c:cat>
          <c:val>
            <c:numRef>
              <c:f>Sheet1!$J$15:$J$19</c:f>
              <c:numCache>
                <c:formatCode>###0.0%</c:formatCode>
                <c:ptCount val="5"/>
                <c:pt idx="0">
                  <c:v>4.2574257425742598E-2</c:v>
                </c:pt>
                <c:pt idx="1">
                  <c:v>0.39306930693069297</c:v>
                </c:pt>
                <c:pt idx="2">
                  <c:v>0.33861386138613903</c:v>
                </c:pt>
                <c:pt idx="3">
                  <c:v>8.3168316831683201E-2</c:v>
                </c:pt>
                <c:pt idx="4">
                  <c:v>0.14257425742574301</c:v>
                </c:pt>
              </c:numCache>
            </c:numRef>
          </c:val>
        </c:ser>
        <c:dLbls>
          <c:showLegendKey val="0"/>
          <c:showVal val="0"/>
          <c:showCatName val="0"/>
          <c:showSerName val="0"/>
          <c:showPercent val="0"/>
          <c:showBubbleSize val="0"/>
        </c:dLbls>
        <c:gapWidth val="182"/>
        <c:axId val="125506304"/>
        <c:axId val="125507840"/>
      </c:barChart>
      <c:catAx>
        <c:axId val="125506304"/>
        <c:scaling>
          <c:orientation val="minMax"/>
        </c:scaling>
        <c:delete val="1"/>
        <c:axPos val="l"/>
        <c:numFmt formatCode="General" sourceLinked="1"/>
        <c:majorTickMark val="none"/>
        <c:minorTickMark val="none"/>
        <c:tickLblPos val="nextTo"/>
        <c:crossAx val="125507840"/>
        <c:crosses val="autoZero"/>
        <c:auto val="1"/>
        <c:lblAlgn val="ctr"/>
        <c:lblOffset val="100"/>
        <c:noMultiLvlLbl val="0"/>
      </c:catAx>
      <c:valAx>
        <c:axId val="12550784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5063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Q5. When you say you want the US to lean toward Israel, which one of the following reasons is closest to your view?</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chemeClr val="accent4">
                  <a:lumMod val="20000"/>
                  <a:lumOff val="80000"/>
                </a:schemeClr>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Pt>
            <c:idx val="8"/>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Sheet8!$A$3:$B$15</c:f>
              <c:multiLvlStrCache>
                <c:ptCount val="13"/>
                <c:lvl>
                  <c:pt idx="0">
                    <c:v>Other</c:v>
                  </c:pt>
                  <c:pt idx="1">
                    <c:v>I feel Israel and the US have shared values</c:v>
                  </c:pt>
                  <c:pt idx="2">
                    <c:v>I feel that supporting Israel serves the interests of the United States</c:v>
                  </c:pt>
                  <c:pt idx="3">
                    <c:v>I feel it's my religious or ethnic duty to support Israel</c:v>
                  </c:pt>
                  <c:pt idx="4">
                    <c:v>Refused</c:v>
                  </c:pt>
                  <c:pt idx="5">
                    <c:v>Other</c:v>
                  </c:pt>
                  <c:pt idx="6">
                    <c:v>I feel Israel and the US have shared values</c:v>
                  </c:pt>
                  <c:pt idx="7">
                    <c:v>I feel that supporting Israel serves the interests of the United States</c:v>
                  </c:pt>
                  <c:pt idx="8">
                    <c:v>I feel it's my religious or ethnic duty to support Israel</c:v>
                  </c:pt>
                  <c:pt idx="9">
                    <c:v>Other</c:v>
                  </c:pt>
                  <c:pt idx="10">
                    <c:v>I feel Israel and the US have shared values</c:v>
                  </c:pt>
                  <c:pt idx="11">
                    <c:v>I feel that supporting Israel serves the interests of the United States</c:v>
                  </c:pt>
                  <c:pt idx="12">
                    <c:v>I feel it's my religious or ethnic duty to support Israel</c:v>
                  </c:pt>
                </c:lvl>
                <c:lvl>
                  <c:pt idx="0">
                    <c:v>Republican</c:v>
                  </c:pt>
                  <c:pt idx="4">
                    <c:v>Independent</c:v>
                  </c:pt>
                  <c:pt idx="9">
                    <c:v>Democrat</c:v>
                  </c:pt>
                </c:lvl>
              </c:multiLvlStrCache>
            </c:multiLvlStrRef>
          </c:cat>
          <c:val>
            <c:numRef>
              <c:f>Sheet8!$C$3:$C$15</c:f>
              <c:numCache>
                <c:formatCode>0.00%</c:formatCode>
                <c:ptCount val="13"/>
                <c:pt idx="0">
                  <c:v>4.4999999999999998E-2</c:v>
                </c:pt>
                <c:pt idx="1">
                  <c:v>0.30299999999999999</c:v>
                </c:pt>
                <c:pt idx="2">
                  <c:v>0.379</c:v>
                </c:pt>
                <c:pt idx="3">
                  <c:v>0.27100000000000002</c:v>
                </c:pt>
                <c:pt idx="4">
                  <c:v>1.2999999999999999E-2</c:v>
                </c:pt>
                <c:pt idx="5">
                  <c:v>0.16200000000000001</c:v>
                </c:pt>
                <c:pt idx="6">
                  <c:v>0.33200000000000002</c:v>
                </c:pt>
                <c:pt idx="7">
                  <c:v>0.374</c:v>
                </c:pt>
                <c:pt idx="8">
                  <c:v>0.11899999999999999</c:v>
                </c:pt>
                <c:pt idx="9">
                  <c:v>8.7999999999999995E-2</c:v>
                </c:pt>
                <c:pt idx="10">
                  <c:v>0.53600000000000003</c:v>
                </c:pt>
                <c:pt idx="11">
                  <c:v>0.27900000000000003</c:v>
                </c:pt>
                <c:pt idx="12">
                  <c:v>9.7000000000000003E-2</c:v>
                </c:pt>
              </c:numCache>
            </c:numRef>
          </c:val>
        </c:ser>
        <c:dLbls>
          <c:showLegendKey val="0"/>
          <c:showVal val="0"/>
          <c:showCatName val="0"/>
          <c:showSerName val="0"/>
          <c:showPercent val="0"/>
          <c:showBubbleSize val="0"/>
        </c:dLbls>
        <c:gapWidth val="182"/>
        <c:axId val="129351040"/>
        <c:axId val="129352832"/>
      </c:barChart>
      <c:catAx>
        <c:axId val="1293510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29352832"/>
        <c:crosses val="autoZero"/>
        <c:auto val="1"/>
        <c:lblAlgn val="ctr"/>
        <c:lblOffset val="100"/>
        <c:noMultiLvlLbl val="0"/>
      </c:catAx>
      <c:valAx>
        <c:axId val="12935283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93510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dirty="0"/>
              <a:t>Q16. If the Palestinians proceed with their plan, what do you think the US should do as a member of the UN Security Council?</a:t>
            </a:r>
          </a:p>
        </c:rich>
      </c:tx>
      <c:layout/>
      <c:overlay val="0"/>
      <c:spPr>
        <a:noFill/>
        <a:ln>
          <a:noFill/>
        </a:ln>
        <a:effectLst/>
      </c:spPr>
    </c:title>
    <c:autoTitleDeleted val="0"/>
    <c:plotArea>
      <c:layout>
        <c:manualLayout>
          <c:layoutTarget val="inner"/>
          <c:xMode val="edge"/>
          <c:yMode val="edge"/>
          <c:x val="0.32830101460550892"/>
          <c:y val="0.129515503875969"/>
          <c:w val="0.64471984395871162"/>
          <c:h val="0.8216506439602026"/>
        </c:manualLayout>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Sheet20!$A$3:$A$6</c:f>
              <c:strCache>
                <c:ptCount val="4"/>
                <c:pt idx="0">
                  <c:v>Refused</c:v>
                </c:pt>
                <c:pt idx="1">
                  <c:v>Vote in favor of endorsing the establishment of a Palestinian state</c:v>
                </c:pt>
                <c:pt idx="2">
                  <c:v>Vote against endorsing the establishment of a Palestinian state (including using America’s veto power to prevent such an endorsement)</c:v>
                </c:pt>
                <c:pt idx="3">
                  <c:v>Abstain from voting</c:v>
                </c:pt>
              </c:strCache>
            </c:strRef>
          </c:cat>
          <c:val>
            <c:numRef>
              <c:f>Sheet20!$B$3:$B$6</c:f>
              <c:numCache>
                <c:formatCode>0.00%</c:formatCode>
                <c:ptCount val="4"/>
                <c:pt idx="0">
                  <c:v>2.8541972780348999E-2</c:v>
                </c:pt>
                <c:pt idx="1">
                  <c:v>0.252756027605961</c:v>
                </c:pt>
                <c:pt idx="2">
                  <c:v>0.27063232260882603</c:v>
                </c:pt>
                <c:pt idx="3">
                  <c:v>0.448069677004864</c:v>
                </c:pt>
              </c:numCache>
            </c:numRef>
          </c:val>
        </c:ser>
        <c:dLbls>
          <c:showLegendKey val="0"/>
          <c:showVal val="0"/>
          <c:showCatName val="0"/>
          <c:showSerName val="0"/>
          <c:showPercent val="0"/>
          <c:showBubbleSize val="0"/>
        </c:dLbls>
        <c:gapWidth val="182"/>
        <c:axId val="129443328"/>
        <c:axId val="129444864"/>
      </c:barChart>
      <c:catAx>
        <c:axId val="129443328"/>
        <c:scaling>
          <c:orientation val="minMax"/>
        </c:scaling>
        <c:delete val="1"/>
        <c:axPos val="l"/>
        <c:numFmt formatCode="General" sourceLinked="1"/>
        <c:majorTickMark val="none"/>
        <c:minorTickMark val="none"/>
        <c:tickLblPos val="nextTo"/>
        <c:crossAx val="129444864"/>
        <c:crosses val="autoZero"/>
        <c:auto val="1"/>
        <c:lblAlgn val="ctr"/>
        <c:lblOffset val="100"/>
        <c:noMultiLvlLbl val="0"/>
      </c:catAx>
      <c:valAx>
        <c:axId val="1294448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94433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Q16. If the Palestinians proceed with their plan, what do you think the US should do as a member of the UN Security Council?</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F2CC"/>
              </a:solidFill>
              <a:ln>
                <a:noFill/>
              </a:ln>
              <a:effectLst/>
            </c:spPr>
          </c:dPt>
          <c:dPt>
            <c:idx val="5"/>
            <c:invertIfNegative val="0"/>
            <c:bubble3D val="0"/>
            <c:spPr>
              <a:solidFill>
                <a:srgbClr val="FFF2CC"/>
              </a:solidFill>
              <a:ln>
                <a:noFill/>
              </a:ln>
              <a:effectLst/>
            </c:spPr>
          </c:dPt>
          <c:dPt>
            <c:idx val="6"/>
            <c:invertIfNegative val="0"/>
            <c:bubble3D val="0"/>
            <c:spPr>
              <a:solidFill>
                <a:srgbClr val="FFF2CC"/>
              </a:solidFill>
              <a:ln>
                <a:noFill/>
              </a:ln>
              <a:effectLst/>
            </c:spPr>
          </c:dPt>
          <c:dPt>
            <c:idx val="7"/>
            <c:invertIfNegative val="0"/>
            <c:bubble3D val="0"/>
            <c:spPr>
              <a:solidFill>
                <a:srgbClr val="FFF2CC"/>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Sheet20!$C$9:$D$20</c:f>
              <c:multiLvlStrCache>
                <c:ptCount val="12"/>
                <c:lvl>
                  <c:pt idx="0">
                    <c:v>Refused</c:v>
                  </c:pt>
                  <c:pt idx="1">
                    <c:v>Vote in favor of endorsing the establishment of a Palestinian state</c:v>
                  </c:pt>
                  <c:pt idx="2">
                    <c:v>Vote against endorsing the establishment of a Palestinian state (including using America’s veto power to prevent such an endorsement)</c:v>
                  </c:pt>
                  <c:pt idx="3">
                    <c:v>Abstain from voting</c:v>
                  </c:pt>
                  <c:pt idx="4">
                    <c:v>Refused</c:v>
                  </c:pt>
                  <c:pt idx="5">
                    <c:v>Vote in favor of endorsing the establishment of a Palestinian state</c:v>
                  </c:pt>
                  <c:pt idx="6">
                    <c:v>Vote against endorsing the establishment of a Palestinian state (including using America’s veto power to prevent such an endorsement)</c:v>
                  </c:pt>
                  <c:pt idx="7">
                    <c:v>Abstain from voting</c:v>
                  </c:pt>
                  <c:pt idx="8">
                    <c:v>Refused</c:v>
                  </c:pt>
                  <c:pt idx="9">
                    <c:v>Vote in favor of endorsing the establishment of a Palestinian state</c:v>
                  </c:pt>
                  <c:pt idx="10">
                    <c:v>Vote against endorsing the establishment of a Palestinian state (including using America’s veto power to prevent such an endorsement)</c:v>
                  </c:pt>
                  <c:pt idx="11">
                    <c:v>Abstain from voting</c:v>
                  </c:pt>
                </c:lvl>
                <c:lvl>
                  <c:pt idx="0">
                    <c:v>Republican</c:v>
                  </c:pt>
                  <c:pt idx="4">
                    <c:v>Independent</c:v>
                  </c:pt>
                  <c:pt idx="8">
                    <c:v>Democrat</c:v>
                  </c:pt>
                </c:lvl>
              </c:multiLvlStrCache>
            </c:multiLvlStrRef>
          </c:cat>
          <c:val>
            <c:numRef>
              <c:f>Sheet20!$E$9:$E$20</c:f>
              <c:numCache>
                <c:formatCode>0.00%</c:formatCode>
                <c:ptCount val="12"/>
                <c:pt idx="0">
                  <c:v>2.1512123707182602E-2</c:v>
                </c:pt>
                <c:pt idx="1">
                  <c:v>0.18688431017534399</c:v>
                </c:pt>
                <c:pt idx="2">
                  <c:v>0.46344351511892701</c:v>
                </c:pt>
                <c:pt idx="3">
                  <c:v>0.328160050998547</c:v>
                </c:pt>
                <c:pt idx="4">
                  <c:v>3.17014906342344E-2</c:v>
                </c:pt>
                <c:pt idx="5">
                  <c:v>0.16346544983792899</c:v>
                </c:pt>
                <c:pt idx="6">
                  <c:v>0.15855788476571001</c:v>
                </c:pt>
                <c:pt idx="7">
                  <c:v>0.64627517476212704</c:v>
                </c:pt>
                <c:pt idx="8">
                  <c:v>3.3370956616341298E-2</c:v>
                </c:pt>
                <c:pt idx="9">
                  <c:v>0.35794228623563501</c:v>
                </c:pt>
                <c:pt idx="10">
                  <c:v>0.15099832014359801</c:v>
                </c:pt>
                <c:pt idx="11">
                  <c:v>0.45768843700442602</c:v>
                </c:pt>
              </c:numCache>
            </c:numRef>
          </c:val>
        </c:ser>
        <c:dLbls>
          <c:showLegendKey val="0"/>
          <c:showVal val="0"/>
          <c:showCatName val="0"/>
          <c:showSerName val="0"/>
          <c:showPercent val="0"/>
          <c:showBubbleSize val="0"/>
        </c:dLbls>
        <c:gapWidth val="182"/>
        <c:axId val="129528192"/>
        <c:axId val="129529728"/>
      </c:barChart>
      <c:catAx>
        <c:axId val="1295281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29529728"/>
        <c:crosses val="autoZero"/>
        <c:auto val="1"/>
        <c:lblAlgn val="ctr"/>
        <c:lblOffset val="100"/>
        <c:noMultiLvlLbl val="0"/>
      </c:catAx>
      <c:valAx>
        <c:axId val="12952972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95281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dirty="0"/>
              <a:t>Q17. The Israeli government has continued to build settlements arguing that they have the right to do so, or that these are not obstacles to peace. How do you believe the US should react to new settlements?</a:t>
            </a:r>
          </a:p>
        </c:rich>
      </c:tx>
      <c:layout/>
      <c:overlay val="0"/>
      <c:spPr>
        <a:noFill/>
        <a:ln>
          <a:noFill/>
        </a:ln>
        <a:effectLst/>
      </c:spPr>
    </c:title>
    <c:autoTitleDeleted val="0"/>
    <c:plotArea>
      <c:layout>
        <c:manualLayout>
          <c:layoutTarget val="inner"/>
          <c:xMode val="edge"/>
          <c:yMode val="edge"/>
          <c:x val="0.32830097746402387"/>
          <c:y val="0.22802329060967017"/>
          <c:w val="0.64471988415241199"/>
          <c:h val="0.72701881935830115"/>
        </c:manualLayout>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Sheet21!$A$3:$A$7</c:f>
              <c:strCache>
                <c:ptCount val="5"/>
                <c:pt idx="0">
                  <c:v>Refused</c:v>
                </c:pt>
                <c:pt idx="1">
                  <c:v>Do nothing</c:v>
                </c:pt>
                <c:pt idx="2">
                  <c:v>Limit US opposition to words, but take no other action</c:v>
                </c:pt>
                <c:pt idx="3">
                  <c:v>Impose some economic sanctions, either through the United Nations or unilaterally</c:v>
                </c:pt>
                <c:pt idx="4">
                  <c:v>Take more serious action</c:v>
                </c:pt>
              </c:strCache>
            </c:strRef>
          </c:cat>
          <c:val>
            <c:numRef>
              <c:f>Sheet21!$B$3:$B$7</c:f>
              <c:numCache>
                <c:formatCode>0.00%</c:formatCode>
                <c:ptCount val="5"/>
                <c:pt idx="0">
                  <c:v>1.5917365848422401E-2</c:v>
                </c:pt>
                <c:pt idx="1">
                  <c:v>0.26603817441612299</c:v>
                </c:pt>
                <c:pt idx="2">
                  <c:v>0.33555684589985502</c:v>
                </c:pt>
                <c:pt idx="3">
                  <c:v>0.276685499013541</c:v>
                </c:pt>
                <c:pt idx="4">
                  <c:v>0.10580211482205799</c:v>
                </c:pt>
              </c:numCache>
            </c:numRef>
          </c:val>
        </c:ser>
        <c:dLbls>
          <c:showLegendKey val="0"/>
          <c:showVal val="0"/>
          <c:showCatName val="0"/>
          <c:showSerName val="0"/>
          <c:showPercent val="0"/>
          <c:showBubbleSize val="0"/>
        </c:dLbls>
        <c:gapWidth val="182"/>
        <c:axId val="129562880"/>
        <c:axId val="129368064"/>
      </c:barChart>
      <c:catAx>
        <c:axId val="129562880"/>
        <c:scaling>
          <c:orientation val="minMax"/>
        </c:scaling>
        <c:delete val="1"/>
        <c:axPos val="l"/>
        <c:numFmt formatCode="General" sourceLinked="1"/>
        <c:majorTickMark val="none"/>
        <c:minorTickMark val="none"/>
        <c:tickLblPos val="nextTo"/>
        <c:crossAx val="129368064"/>
        <c:crosses val="autoZero"/>
        <c:auto val="1"/>
        <c:lblAlgn val="ctr"/>
        <c:lblOffset val="100"/>
        <c:noMultiLvlLbl val="0"/>
      </c:catAx>
      <c:valAx>
        <c:axId val="1293680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95628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Q17. The Israeli government has continued to build settlements arguing that they have the right to do so, or that these are not obstacles to peace. How do you believe the US should react to new settlements?</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rgbClr val="FFF2CC"/>
              </a:solidFill>
              <a:ln>
                <a:noFill/>
              </a:ln>
              <a:effectLst/>
            </c:spPr>
          </c:dPt>
          <c:dPt>
            <c:idx val="6"/>
            <c:invertIfNegative val="0"/>
            <c:bubble3D val="0"/>
            <c:spPr>
              <a:solidFill>
                <a:srgbClr val="FFF2CC"/>
              </a:solidFill>
              <a:ln>
                <a:noFill/>
              </a:ln>
              <a:effectLst/>
            </c:spPr>
          </c:dPt>
          <c:dPt>
            <c:idx val="7"/>
            <c:invertIfNegative val="0"/>
            <c:bubble3D val="0"/>
            <c:spPr>
              <a:solidFill>
                <a:srgbClr val="FFF2CC"/>
              </a:solidFill>
              <a:ln>
                <a:noFill/>
              </a:ln>
              <a:effectLst/>
            </c:spPr>
          </c:dPt>
          <c:dPt>
            <c:idx val="8"/>
            <c:invertIfNegative val="0"/>
            <c:bubble3D val="0"/>
            <c:spPr>
              <a:solidFill>
                <a:srgbClr val="FFF2CC"/>
              </a:solidFill>
              <a:ln>
                <a:noFill/>
              </a:ln>
              <a:effectLst/>
            </c:spPr>
          </c:dPt>
          <c:dPt>
            <c:idx val="9"/>
            <c:invertIfNegative val="0"/>
            <c:bubble3D val="0"/>
            <c:spPr>
              <a:solidFill>
                <a:srgbClr val="FFF2CC"/>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Sheet21!$C$10:$D$24</c:f>
              <c:multiLvlStrCache>
                <c:ptCount val="15"/>
                <c:lvl>
                  <c:pt idx="0">
                    <c:v>Refused</c:v>
                  </c:pt>
                  <c:pt idx="1">
                    <c:v>Do nothing</c:v>
                  </c:pt>
                  <c:pt idx="2">
                    <c:v>Limit US opposition to words, but take no other action</c:v>
                  </c:pt>
                  <c:pt idx="3">
                    <c:v>Impose some economic sanctions, either through the United Nations or unilaterally</c:v>
                  </c:pt>
                  <c:pt idx="4">
                    <c:v>Take more serious action</c:v>
                  </c:pt>
                  <c:pt idx="5">
                    <c:v>Refused</c:v>
                  </c:pt>
                  <c:pt idx="6">
                    <c:v>Do nothing</c:v>
                  </c:pt>
                  <c:pt idx="7">
                    <c:v>Limit US opposition to words, but take no other action</c:v>
                  </c:pt>
                  <c:pt idx="8">
                    <c:v>Impose some economic sanctions, either through the United Nations or unilaterally</c:v>
                  </c:pt>
                  <c:pt idx="9">
                    <c:v>Take more serious action</c:v>
                  </c:pt>
                  <c:pt idx="10">
                    <c:v>Refused</c:v>
                  </c:pt>
                  <c:pt idx="11">
                    <c:v>Do nothing</c:v>
                  </c:pt>
                  <c:pt idx="12">
                    <c:v>Limit US opposition to words, but take no other action</c:v>
                  </c:pt>
                  <c:pt idx="13">
                    <c:v>Impose some economic sanctions, either through the United Nations or unilaterally</c:v>
                  </c:pt>
                  <c:pt idx="14">
                    <c:v>Take more serious action</c:v>
                  </c:pt>
                </c:lvl>
                <c:lvl>
                  <c:pt idx="0">
                    <c:v>Republican</c:v>
                  </c:pt>
                  <c:pt idx="5">
                    <c:v>Independent</c:v>
                  </c:pt>
                  <c:pt idx="10">
                    <c:v>Democrat</c:v>
                  </c:pt>
                </c:lvl>
              </c:multiLvlStrCache>
            </c:multiLvlStrRef>
          </c:cat>
          <c:val>
            <c:numRef>
              <c:f>Sheet21!$E$10:$E$24</c:f>
              <c:numCache>
                <c:formatCode>0.00%</c:formatCode>
                <c:ptCount val="15"/>
                <c:pt idx="0">
                  <c:v>1.9279624526351999E-2</c:v>
                </c:pt>
                <c:pt idx="1">
                  <c:v>0.33488432907925397</c:v>
                </c:pt>
                <c:pt idx="2">
                  <c:v>0.32689926526805801</c:v>
                </c:pt>
                <c:pt idx="3">
                  <c:v>0.24174529292657701</c:v>
                </c:pt>
                <c:pt idx="4">
                  <c:v>7.7191488199759697E-2</c:v>
                </c:pt>
                <c:pt idx="5">
                  <c:v>1.7209543751073499E-2</c:v>
                </c:pt>
                <c:pt idx="6">
                  <c:v>0.39389025989874699</c:v>
                </c:pt>
                <c:pt idx="7">
                  <c:v>0.279314910576695</c:v>
                </c:pt>
                <c:pt idx="8">
                  <c:v>0.208780616378755</c:v>
                </c:pt>
                <c:pt idx="9">
                  <c:v>0.10080466939473</c:v>
                </c:pt>
                <c:pt idx="10">
                  <c:v>1.21945486693062E-2</c:v>
                </c:pt>
                <c:pt idx="11">
                  <c:v>0.13869536269452401</c:v>
                </c:pt>
                <c:pt idx="12">
                  <c:v>0.371817890518645</c:v>
                </c:pt>
                <c:pt idx="13">
                  <c:v>0.34283509105857801</c:v>
                </c:pt>
                <c:pt idx="14">
                  <c:v>0.13445710705894701</c:v>
                </c:pt>
              </c:numCache>
            </c:numRef>
          </c:val>
        </c:ser>
        <c:dLbls>
          <c:showLegendKey val="0"/>
          <c:showVal val="0"/>
          <c:showCatName val="0"/>
          <c:showSerName val="0"/>
          <c:showPercent val="0"/>
          <c:showBubbleSize val="0"/>
        </c:dLbls>
        <c:gapWidth val="182"/>
        <c:axId val="129645184"/>
        <c:axId val="129651072"/>
      </c:barChart>
      <c:catAx>
        <c:axId val="1296451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29651072"/>
        <c:crosses val="autoZero"/>
        <c:auto val="1"/>
        <c:lblAlgn val="ctr"/>
        <c:lblOffset val="100"/>
        <c:noMultiLvlLbl val="0"/>
      </c:catAx>
      <c:valAx>
        <c:axId val="12965107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96451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Q18. Do you think it is all right for Israel to build settlements in these territories, or do you think they should not?</a:t>
            </a:r>
          </a:p>
        </c:rich>
      </c:tx>
      <c:layout/>
      <c:overlay val="0"/>
      <c:spPr>
        <a:noFill/>
        <a:ln>
          <a:noFill/>
        </a:ln>
        <a:effectLst/>
      </c:spPr>
    </c:title>
    <c:autoTitleDeleted val="0"/>
    <c:plotArea>
      <c:layout>
        <c:manualLayout>
          <c:layoutTarget val="inner"/>
          <c:xMode val="edge"/>
          <c:yMode val="edge"/>
          <c:x val="0.20761132229161011"/>
          <c:y val="0.13339147286821706"/>
          <c:w val="0.76540953932482581"/>
          <c:h val="0.8216506439602026"/>
        </c:manualLayout>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Sheet22!$A$3:$A$5</c:f>
              <c:strCache>
                <c:ptCount val="3"/>
                <c:pt idx="0">
                  <c:v>Refused</c:v>
                </c:pt>
                <c:pt idx="1">
                  <c:v>All right to build</c:v>
                </c:pt>
                <c:pt idx="2">
                  <c:v>Should not build</c:v>
                </c:pt>
              </c:strCache>
            </c:strRef>
          </c:cat>
          <c:val>
            <c:numRef>
              <c:f>Sheet22!$B$3:$B$5</c:f>
              <c:numCache>
                <c:formatCode>0.00%</c:formatCode>
                <c:ptCount val="3"/>
                <c:pt idx="0">
                  <c:v>3.5691478876432203E-2</c:v>
                </c:pt>
                <c:pt idx="1">
                  <c:v>0.33514533784087502</c:v>
                </c:pt>
                <c:pt idx="2">
                  <c:v>0.62916318328269305</c:v>
                </c:pt>
              </c:numCache>
            </c:numRef>
          </c:val>
        </c:ser>
        <c:dLbls>
          <c:showLegendKey val="0"/>
          <c:showVal val="0"/>
          <c:showCatName val="0"/>
          <c:showSerName val="0"/>
          <c:showPercent val="0"/>
          <c:showBubbleSize val="0"/>
        </c:dLbls>
        <c:gapWidth val="182"/>
        <c:axId val="129683840"/>
        <c:axId val="129685376"/>
      </c:barChart>
      <c:catAx>
        <c:axId val="129683840"/>
        <c:scaling>
          <c:orientation val="minMax"/>
        </c:scaling>
        <c:delete val="1"/>
        <c:axPos val="l"/>
        <c:numFmt formatCode="General" sourceLinked="1"/>
        <c:majorTickMark val="none"/>
        <c:minorTickMark val="none"/>
        <c:tickLblPos val="nextTo"/>
        <c:crossAx val="129685376"/>
        <c:crosses val="autoZero"/>
        <c:auto val="1"/>
        <c:lblAlgn val="ctr"/>
        <c:lblOffset val="100"/>
        <c:noMultiLvlLbl val="0"/>
      </c:catAx>
      <c:valAx>
        <c:axId val="12968537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96838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Q18. Do you think it is all right for Israel to build settlements in these territories, or do you think they should not?</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F2CC"/>
              </a:solidFill>
              <a:ln>
                <a:noFill/>
              </a:ln>
              <a:effectLst/>
            </c:spPr>
          </c:dPt>
          <c:dPt>
            <c:idx val="4"/>
            <c:invertIfNegative val="0"/>
            <c:bubble3D val="0"/>
            <c:spPr>
              <a:solidFill>
                <a:srgbClr val="FFF2CC"/>
              </a:solidFill>
              <a:ln>
                <a:noFill/>
              </a:ln>
              <a:effectLst/>
            </c:spPr>
          </c:dPt>
          <c:dPt>
            <c:idx val="5"/>
            <c:invertIfNegative val="0"/>
            <c:bubble3D val="0"/>
            <c:spPr>
              <a:solidFill>
                <a:srgbClr val="FFF2CC"/>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Sheet22!$C$9:$D$17</c:f>
              <c:multiLvlStrCache>
                <c:ptCount val="9"/>
                <c:lvl>
                  <c:pt idx="0">
                    <c:v>Refused</c:v>
                  </c:pt>
                  <c:pt idx="1">
                    <c:v>All right to build</c:v>
                  </c:pt>
                  <c:pt idx="2">
                    <c:v>Should not build</c:v>
                  </c:pt>
                  <c:pt idx="3">
                    <c:v>Refused</c:v>
                  </c:pt>
                  <c:pt idx="4">
                    <c:v>All right to build</c:v>
                  </c:pt>
                  <c:pt idx="5">
                    <c:v>Should not build</c:v>
                  </c:pt>
                  <c:pt idx="6">
                    <c:v>Refused</c:v>
                  </c:pt>
                  <c:pt idx="7">
                    <c:v>All right to build</c:v>
                  </c:pt>
                  <c:pt idx="8">
                    <c:v>Should not build</c:v>
                  </c:pt>
                </c:lvl>
                <c:lvl>
                  <c:pt idx="0">
                    <c:v>Republican</c:v>
                  </c:pt>
                  <c:pt idx="3">
                    <c:v>Independent</c:v>
                  </c:pt>
                  <c:pt idx="6">
                    <c:v>Democrat</c:v>
                  </c:pt>
                </c:lvl>
              </c:multiLvlStrCache>
            </c:multiLvlStrRef>
          </c:cat>
          <c:val>
            <c:numRef>
              <c:f>Sheet22!$E$9:$E$17</c:f>
              <c:numCache>
                <c:formatCode>0.00%</c:formatCode>
                <c:ptCount val="9"/>
                <c:pt idx="0">
                  <c:v>3.4545056417667197E-2</c:v>
                </c:pt>
                <c:pt idx="1">
                  <c:v>0.45901658713021898</c:v>
                </c:pt>
                <c:pt idx="2">
                  <c:v>0.50643835645211399</c:v>
                </c:pt>
                <c:pt idx="3">
                  <c:v>7.51097719778272E-2</c:v>
                </c:pt>
                <c:pt idx="4">
                  <c:v>0.30975799019628802</c:v>
                </c:pt>
                <c:pt idx="5">
                  <c:v>0.615132237825885</c:v>
                </c:pt>
                <c:pt idx="6">
                  <c:v>1.6867398793688499E-2</c:v>
                </c:pt>
                <c:pt idx="7">
                  <c:v>0.23478751399480599</c:v>
                </c:pt>
                <c:pt idx="8">
                  <c:v>0.74834508721150605</c:v>
                </c:pt>
              </c:numCache>
            </c:numRef>
          </c:val>
        </c:ser>
        <c:dLbls>
          <c:showLegendKey val="0"/>
          <c:showVal val="0"/>
          <c:showCatName val="0"/>
          <c:showSerName val="0"/>
          <c:showPercent val="0"/>
          <c:showBubbleSize val="0"/>
        </c:dLbls>
        <c:gapWidth val="182"/>
        <c:axId val="129820544"/>
        <c:axId val="129822080"/>
      </c:barChart>
      <c:catAx>
        <c:axId val="1298205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29822080"/>
        <c:crosses val="autoZero"/>
        <c:auto val="1"/>
        <c:lblAlgn val="ctr"/>
        <c:lblOffset val="100"/>
        <c:noMultiLvlLbl val="0"/>
      </c:catAx>
      <c:valAx>
        <c:axId val="129822080"/>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98205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Q20. Of the challenges facing the United States in the Middle East, which of the following do you believe threatens American interests the most?</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Pt>
            <c:idx val="8"/>
            <c:invertIfNegative val="0"/>
            <c:bubble3D val="0"/>
            <c:spPr>
              <a:solidFill>
                <a:schemeClr val="accent4">
                  <a:lumMod val="20000"/>
                  <a:lumOff val="80000"/>
                </a:schemeClr>
              </a:solidFill>
              <a:ln>
                <a:noFill/>
              </a:ln>
              <a:effectLst/>
            </c:spPr>
          </c:dPt>
          <c:dPt>
            <c:idx val="9"/>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Sheet24!$D$12:$E$26</c:f>
              <c:multiLvlStrCache>
                <c:ptCount val="15"/>
                <c:lvl>
                  <c:pt idx="0">
                    <c:v>Refused</c:v>
                  </c:pt>
                  <c:pt idx="1">
                    <c:v>The rise of ISIS in Syria and Iraq</c:v>
                  </c:pt>
                  <c:pt idx="2">
                    <c:v>The instability in Libya</c:v>
                  </c:pt>
                  <c:pt idx="3">
                    <c:v>Iranian behavior in general</c:v>
                  </c:pt>
                  <c:pt idx="4">
                    <c:v>The violence in the Israeli-Palestinian conflict</c:v>
                  </c:pt>
                  <c:pt idx="5">
                    <c:v>Refused</c:v>
                  </c:pt>
                  <c:pt idx="6">
                    <c:v>The rise of ISIS in Syria and Iraq</c:v>
                  </c:pt>
                  <c:pt idx="7">
                    <c:v>The instability in Libya</c:v>
                  </c:pt>
                  <c:pt idx="8">
                    <c:v>Iranian behavior in general</c:v>
                  </c:pt>
                  <c:pt idx="9">
                    <c:v>The violence in the Israeli-Palestinian conflict</c:v>
                  </c:pt>
                  <c:pt idx="10">
                    <c:v>Refused</c:v>
                  </c:pt>
                  <c:pt idx="11">
                    <c:v>The rise of ISIS in Syria and Iraq</c:v>
                  </c:pt>
                  <c:pt idx="12">
                    <c:v>The instability in Libya</c:v>
                  </c:pt>
                  <c:pt idx="13">
                    <c:v>Iranian behavior in general</c:v>
                  </c:pt>
                  <c:pt idx="14">
                    <c:v>The violence in the Israeli-Palestinian conflict</c:v>
                  </c:pt>
                </c:lvl>
                <c:lvl>
                  <c:pt idx="0">
                    <c:v>Republican</c:v>
                  </c:pt>
                  <c:pt idx="5">
                    <c:v>Independent</c:v>
                  </c:pt>
                  <c:pt idx="10">
                    <c:v>Democrat</c:v>
                  </c:pt>
                </c:lvl>
              </c:multiLvlStrCache>
            </c:multiLvlStrRef>
          </c:cat>
          <c:val>
            <c:numRef>
              <c:f>Sheet24!$F$12:$F$26</c:f>
              <c:numCache>
                <c:formatCode>0.00%</c:formatCode>
                <c:ptCount val="15"/>
                <c:pt idx="0">
                  <c:v>1.03803466556884E-2</c:v>
                </c:pt>
                <c:pt idx="1">
                  <c:v>0.714769939423473</c:v>
                </c:pt>
                <c:pt idx="2">
                  <c:v>9.7226481436361104E-3</c:v>
                </c:pt>
                <c:pt idx="3">
                  <c:v>0.151729602681835</c:v>
                </c:pt>
                <c:pt idx="4">
                  <c:v>0.113397463095368</c:v>
                </c:pt>
                <c:pt idx="5">
                  <c:v>2.6629784994887801E-2</c:v>
                </c:pt>
                <c:pt idx="6">
                  <c:v>0.67135204726106501</c:v>
                </c:pt>
                <c:pt idx="7">
                  <c:v>3.3113575281287E-2</c:v>
                </c:pt>
                <c:pt idx="8">
                  <c:v>0.125355816309102</c:v>
                </c:pt>
                <c:pt idx="9">
                  <c:v>0.14354877615365799</c:v>
                </c:pt>
                <c:pt idx="10">
                  <c:v>3.2202444282204402E-2</c:v>
                </c:pt>
                <c:pt idx="11">
                  <c:v>0.69798465200301996</c:v>
                </c:pt>
                <c:pt idx="12">
                  <c:v>5.5344121126185003E-2</c:v>
                </c:pt>
                <c:pt idx="13">
                  <c:v>8.6387167086710695E-2</c:v>
                </c:pt>
                <c:pt idx="14">
                  <c:v>0.12808161550187999</c:v>
                </c:pt>
              </c:numCache>
            </c:numRef>
          </c:val>
        </c:ser>
        <c:dLbls>
          <c:showLegendKey val="0"/>
          <c:showVal val="0"/>
          <c:showCatName val="0"/>
          <c:showSerName val="0"/>
          <c:showPercent val="0"/>
          <c:showBubbleSize val="0"/>
        </c:dLbls>
        <c:gapWidth val="182"/>
        <c:axId val="129859968"/>
        <c:axId val="129861504"/>
      </c:barChart>
      <c:catAx>
        <c:axId val="1298599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29861504"/>
        <c:crosses val="autoZero"/>
        <c:auto val="1"/>
        <c:lblAlgn val="ctr"/>
        <c:lblOffset val="100"/>
        <c:noMultiLvlLbl val="0"/>
      </c:catAx>
      <c:valAx>
        <c:axId val="12986150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98599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dirty="0"/>
              <a:t>Q6. Thinking about </a:t>
            </a:r>
            <a:r>
              <a:rPr lang="en-US" sz="2000" b="1" dirty="0" smtClean="0"/>
              <a:t>U.S. </a:t>
            </a:r>
            <a:r>
              <a:rPr lang="en-US" sz="2000" b="1" dirty="0"/>
              <a:t>interests, how important an issue is the Israeli-Palestinian </a:t>
            </a:r>
            <a:r>
              <a:rPr lang="en-US" sz="2000" b="1" dirty="0" smtClean="0"/>
              <a:t>conflict?</a:t>
            </a:r>
            <a:endParaRPr lang="en-US" sz="2000" b="1" dirty="0"/>
          </a:p>
        </c:rich>
      </c:tx>
      <c:layout/>
      <c:overlay val="0"/>
      <c:spPr>
        <a:noFill/>
        <a:ln>
          <a:noFill/>
        </a:ln>
        <a:effectLst/>
      </c:spPr>
    </c:title>
    <c:autoTitleDeleted val="0"/>
    <c:plotArea>
      <c:layout>
        <c:manualLayout>
          <c:layoutTarget val="inner"/>
          <c:xMode val="edge"/>
          <c:yMode val="edge"/>
          <c:x val="0.30243894271415317"/>
          <c:y val="0.11645348837209302"/>
          <c:w val="0.67058191585006743"/>
          <c:h val="0.83858862845632665"/>
        </c:manualLayout>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Sheet9!$A$3:$A$7</c:f>
              <c:strCache>
                <c:ptCount val="5"/>
                <c:pt idx="0">
                  <c:v>Refused</c:v>
                </c:pt>
                <c:pt idx="1">
                  <c:v>The single most important issue for the US</c:v>
                </c:pt>
                <c:pt idx="2">
                  <c:v>Among the top three issues</c:v>
                </c:pt>
                <c:pt idx="3">
                  <c:v>Among the top five issues</c:v>
                </c:pt>
                <c:pt idx="4">
                  <c:v>Not among the top five issues</c:v>
                </c:pt>
              </c:strCache>
            </c:strRef>
          </c:cat>
          <c:val>
            <c:numRef>
              <c:f>Sheet9!$B$3:$B$7</c:f>
              <c:numCache>
                <c:formatCode>0.00%</c:formatCode>
                <c:ptCount val="5"/>
                <c:pt idx="0">
                  <c:v>8.9999999999999993E-3</c:v>
                </c:pt>
                <c:pt idx="1">
                  <c:v>5.3999999999999999E-2</c:v>
                </c:pt>
                <c:pt idx="2">
                  <c:v>0.157</c:v>
                </c:pt>
                <c:pt idx="3">
                  <c:v>0.371</c:v>
                </c:pt>
                <c:pt idx="4" formatCode="0%">
                  <c:v>0.41</c:v>
                </c:pt>
              </c:numCache>
            </c:numRef>
          </c:val>
        </c:ser>
        <c:dLbls>
          <c:showLegendKey val="0"/>
          <c:showVal val="0"/>
          <c:showCatName val="0"/>
          <c:showSerName val="0"/>
          <c:showPercent val="0"/>
          <c:showBubbleSize val="0"/>
        </c:dLbls>
        <c:gapWidth val="182"/>
        <c:axId val="130000384"/>
        <c:axId val="130001920"/>
      </c:barChart>
      <c:catAx>
        <c:axId val="130000384"/>
        <c:scaling>
          <c:orientation val="minMax"/>
        </c:scaling>
        <c:delete val="1"/>
        <c:axPos val="l"/>
        <c:numFmt formatCode="General" sourceLinked="1"/>
        <c:majorTickMark val="none"/>
        <c:minorTickMark val="none"/>
        <c:tickLblPos val="nextTo"/>
        <c:crossAx val="130001920"/>
        <c:crosses val="autoZero"/>
        <c:auto val="1"/>
        <c:lblAlgn val="ctr"/>
        <c:lblOffset val="100"/>
        <c:noMultiLvlLbl val="0"/>
      </c:catAx>
      <c:valAx>
        <c:axId val="1300019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00003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i="0" baseline="0" dirty="0">
                <a:effectLst/>
              </a:rPr>
              <a:t>Q6. Thinking about </a:t>
            </a:r>
            <a:r>
              <a:rPr lang="en-US" sz="2000" b="1" i="0" baseline="0" dirty="0" smtClean="0">
                <a:effectLst/>
              </a:rPr>
              <a:t>U.S. </a:t>
            </a:r>
            <a:r>
              <a:rPr lang="en-US" sz="2000" b="1" i="0" baseline="0" dirty="0">
                <a:effectLst/>
              </a:rPr>
              <a:t>interests, how important an issue is the Israeli-Palestinian </a:t>
            </a:r>
            <a:r>
              <a:rPr lang="en-US" sz="2000" b="1" i="0" baseline="0" dirty="0" smtClean="0">
                <a:effectLst/>
              </a:rPr>
              <a:t>conflict?</a:t>
            </a:r>
            <a:endParaRPr lang="en-US" sz="2000" b="1" dirty="0">
              <a:effectLst/>
            </a:endParaRP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Pt>
            <c:idx val="8"/>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Sheet9!$F$11:$G$24</c:f>
              <c:multiLvlStrCache>
                <c:ptCount val="14"/>
                <c:lvl>
                  <c:pt idx="0">
                    <c:v>Refused</c:v>
                  </c:pt>
                  <c:pt idx="1">
                    <c:v>The single most important issue for the US</c:v>
                  </c:pt>
                  <c:pt idx="2">
                    <c:v>Among the top three issues</c:v>
                  </c:pt>
                  <c:pt idx="3">
                    <c:v>Among the top five issues</c:v>
                  </c:pt>
                  <c:pt idx="4">
                    <c:v>Not among the top five issues</c:v>
                  </c:pt>
                  <c:pt idx="5">
                    <c:v>The single most important issue for the US</c:v>
                  </c:pt>
                  <c:pt idx="6">
                    <c:v>Among the top three issues</c:v>
                  </c:pt>
                  <c:pt idx="7">
                    <c:v>Among the top five issues</c:v>
                  </c:pt>
                  <c:pt idx="8">
                    <c:v>Not among the top five issues</c:v>
                  </c:pt>
                  <c:pt idx="9">
                    <c:v>Refused</c:v>
                  </c:pt>
                  <c:pt idx="10">
                    <c:v>The single most important issue for the US</c:v>
                  </c:pt>
                  <c:pt idx="11">
                    <c:v>Among the top three issues</c:v>
                  </c:pt>
                  <c:pt idx="12">
                    <c:v>Among the top five issues</c:v>
                  </c:pt>
                  <c:pt idx="13">
                    <c:v>Not among the top five issues</c:v>
                  </c:pt>
                </c:lvl>
                <c:lvl>
                  <c:pt idx="0">
                    <c:v>Republican</c:v>
                  </c:pt>
                  <c:pt idx="5">
                    <c:v>Independent</c:v>
                  </c:pt>
                  <c:pt idx="9">
                    <c:v>Democrat</c:v>
                  </c:pt>
                </c:lvl>
              </c:multiLvlStrCache>
            </c:multiLvlStrRef>
          </c:cat>
          <c:val>
            <c:numRef>
              <c:f>Sheet9!$H$11:$H$24</c:f>
              <c:numCache>
                <c:formatCode>0%</c:formatCode>
                <c:ptCount val="14"/>
                <c:pt idx="0" formatCode="0.00%">
                  <c:v>1.0999999999999999E-2</c:v>
                </c:pt>
                <c:pt idx="1">
                  <c:v>0.05</c:v>
                </c:pt>
                <c:pt idx="2" formatCode="0.00%">
                  <c:v>0.20699999999999999</c:v>
                </c:pt>
                <c:pt idx="3" formatCode="0.00%">
                  <c:v>0.38400000000000001</c:v>
                </c:pt>
                <c:pt idx="4" formatCode="0.00%">
                  <c:v>0.34799999999999998</c:v>
                </c:pt>
                <c:pt idx="5" formatCode="0.00%">
                  <c:v>5.1999999999999998E-2</c:v>
                </c:pt>
                <c:pt idx="6" formatCode="0.00%">
                  <c:v>0.107</c:v>
                </c:pt>
                <c:pt idx="7">
                  <c:v>0.3</c:v>
                </c:pt>
                <c:pt idx="8" formatCode="0.00%">
                  <c:v>0.53700000000000003</c:v>
                </c:pt>
                <c:pt idx="9" formatCode="0.00%">
                  <c:v>8.9999999999999993E-3</c:v>
                </c:pt>
                <c:pt idx="10" formatCode="0.00%">
                  <c:v>5.8000000000000003E-2</c:v>
                </c:pt>
                <c:pt idx="11" formatCode="0.00%">
                  <c:v>0.13500000000000001</c:v>
                </c:pt>
                <c:pt idx="12" formatCode="0.00%">
                  <c:v>0.39600000000000002</c:v>
                </c:pt>
                <c:pt idx="13" formatCode="0.00%">
                  <c:v>0.40100000000000002</c:v>
                </c:pt>
              </c:numCache>
            </c:numRef>
          </c:val>
        </c:ser>
        <c:dLbls>
          <c:showLegendKey val="0"/>
          <c:showVal val="0"/>
          <c:showCatName val="0"/>
          <c:showSerName val="0"/>
          <c:showPercent val="0"/>
          <c:showBubbleSize val="0"/>
        </c:dLbls>
        <c:gapWidth val="182"/>
        <c:axId val="130086400"/>
        <c:axId val="130087936"/>
      </c:barChart>
      <c:catAx>
        <c:axId val="1300864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30087936"/>
        <c:crosses val="autoZero"/>
        <c:auto val="1"/>
        <c:lblAlgn val="ctr"/>
        <c:lblOffset val="100"/>
        <c:noMultiLvlLbl val="0"/>
      </c:catAx>
      <c:valAx>
        <c:axId val="13008793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00864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i="0" baseline="0" dirty="0">
                <a:effectLst/>
              </a:rPr>
              <a:t>Q1. Please select the one you think the US should support.</a:t>
            </a:r>
            <a:endParaRPr lang="en-US" sz="2000" b="1" dirty="0">
              <a:effectLst/>
            </a:endParaRP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Pt>
            <c:idx val="8"/>
            <c:invertIfNegative val="0"/>
            <c:bubble3D val="0"/>
            <c:spPr>
              <a:solidFill>
                <a:schemeClr val="accent4">
                  <a:lumMod val="20000"/>
                  <a:lumOff val="80000"/>
                </a:schemeClr>
              </a:solidFill>
              <a:ln>
                <a:noFill/>
              </a:ln>
              <a:effectLst/>
            </c:spPr>
          </c:dPt>
          <c:dPt>
            <c:idx val="9"/>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Sheet4!$A$2:$B$16</c:f>
              <c:multiLvlStrCache>
                <c:ptCount val="15"/>
                <c:lvl>
                  <c:pt idx="0">
                    <c:v>Refused</c:v>
                  </c:pt>
                  <c:pt idx="1">
                    <c:v>A two-state solution: Israel and a Palestinian state side by side.  The Palestinian state would be established on the territories that Israel has occupied since 1967.</c:v>
                  </c:pt>
                  <c:pt idx="2">
                    <c:v> A one-state solution: A single democratic state in which both Jews and Arabs 2. A one-state solution: A single democratic state in which both Jews and Arabs are full and equal citizens, covering all of what is now Israel and the Palestinian Territories.</c:v>
                  </c:pt>
                  <c:pt idx="3">
                    <c:v>Annexation without equal citizenship: Israel would annex the Palestinian territories, but keep a majority-Jewish state in the expanded territories by restricting citizenship rights of Palestinians.</c:v>
                  </c:pt>
                  <c:pt idx="4">
                    <c:v>Maintain occupation of both the territories Israel has captured in 1967 and the Palestinians inhabiting them indefinitely. </c:v>
                  </c:pt>
                  <c:pt idx="5">
                    <c:v>Refused</c:v>
                  </c:pt>
                  <c:pt idx="6">
                    <c:v>A two-state solution: Israel and a Palestinian state side by side.  The Palestinian state would be established on the territories that Israel has occupied since 1967.</c:v>
                  </c:pt>
                  <c:pt idx="7">
                    <c:v> A one-state solution: A single democratic state in which both Jews and Arabs 2. A one-state solution: A single democratic state in which both Jews and Arabs are full and equal citizens, covering all of what is now Israel and the Palestinian Territories.</c:v>
                  </c:pt>
                  <c:pt idx="8">
                    <c:v>Annexation without equal citizenship: Israel would annex the Palestinian territories, but keep a majority-Jewish state in the expanded territories by restricting citizenship rights of Palestinians.</c:v>
                  </c:pt>
                  <c:pt idx="9">
                    <c:v>Maintain occupation of both the territories Israel has captured in 1967 and the Palestinians inhabiting them indefinitely. </c:v>
                  </c:pt>
                  <c:pt idx="10">
                    <c:v>Refused</c:v>
                  </c:pt>
                  <c:pt idx="11">
                    <c:v>A two-state solution: Israel and a Palestinian state side by side.  The Palestinian state would be established on the territories that Israel has occupied since 1967.</c:v>
                  </c:pt>
                  <c:pt idx="12">
                    <c:v> A one-state solution: A single democratic state in which both Jews and Arabs 2. A one-state solution: A single democratic state in which both Jews and Arabs are full and equal citizens, covering all of what is now Israel and the Palestinian Territories.</c:v>
                  </c:pt>
                  <c:pt idx="13">
                    <c:v>Annexation without equal citizenship: Israel would annex the Palestinian territories, but keep a majority-Jewish state in the expanded territories by restricting citizenship rights of Palestinians.</c:v>
                  </c:pt>
                  <c:pt idx="14">
                    <c:v>Maintain occupation of both the territories Israel has captured in 1967 and the Palestinians inhabiting them indefinitely. </c:v>
                  </c:pt>
                </c:lvl>
                <c:lvl>
                  <c:pt idx="0">
                    <c:v>Republican</c:v>
                  </c:pt>
                  <c:pt idx="5">
                    <c:v>Independent</c:v>
                  </c:pt>
                  <c:pt idx="10">
                    <c:v>Democrat</c:v>
                  </c:pt>
                </c:lvl>
              </c:multiLvlStrCache>
            </c:multiLvlStrRef>
          </c:cat>
          <c:val>
            <c:numRef>
              <c:f>Sheet4!$C$2:$C$16</c:f>
              <c:numCache>
                <c:formatCode>###0.0%</c:formatCode>
                <c:ptCount val="15"/>
                <c:pt idx="0">
                  <c:v>3.9267015706806303E-2</c:v>
                </c:pt>
                <c:pt idx="1">
                  <c:v>0.33246073298429302</c:v>
                </c:pt>
                <c:pt idx="2">
                  <c:v>0.26963350785340301</c:v>
                </c:pt>
                <c:pt idx="3">
                  <c:v>0.146596858638743</c:v>
                </c:pt>
                <c:pt idx="4">
                  <c:v>0.21204188481675401</c:v>
                </c:pt>
                <c:pt idx="5">
                  <c:v>4.2857142857142899E-2</c:v>
                </c:pt>
                <c:pt idx="6">
                  <c:v>0.32380952380952399</c:v>
                </c:pt>
                <c:pt idx="7">
                  <c:v>0.419047619047619</c:v>
                </c:pt>
                <c:pt idx="8">
                  <c:v>6.19047619047619E-2</c:v>
                </c:pt>
                <c:pt idx="9">
                  <c:v>0.15238095238095201</c:v>
                </c:pt>
                <c:pt idx="10">
                  <c:v>4.5454545454545497E-2</c:v>
                </c:pt>
                <c:pt idx="11">
                  <c:v>0.48325358851674599</c:v>
                </c:pt>
                <c:pt idx="12">
                  <c:v>0.36124401913875598</c:v>
                </c:pt>
                <c:pt idx="13">
                  <c:v>3.5885167464114798E-2</c:v>
                </c:pt>
                <c:pt idx="14">
                  <c:v>7.4162679425837305E-2</c:v>
                </c:pt>
              </c:numCache>
            </c:numRef>
          </c:val>
        </c:ser>
        <c:dLbls>
          <c:showLegendKey val="0"/>
          <c:showVal val="0"/>
          <c:showCatName val="0"/>
          <c:showSerName val="0"/>
          <c:showPercent val="0"/>
          <c:showBubbleSize val="0"/>
        </c:dLbls>
        <c:gapWidth val="182"/>
        <c:axId val="126368384"/>
        <c:axId val="126370176"/>
      </c:barChart>
      <c:catAx>
        <c:axId val="1263683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26370176"/>
        <c:crosses val="autoZero"/>
        <c:auto val="1"/>
        <c:lblAlgn val="ctr"/>
        <c:lblOffset val="100"/>
        <c:noMultiLvlLbl val="0"/>
      </c:catAx>
      <c:valAx>
        <c:axId val="12637017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63683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Q9. When you think about your priorities for American foreign policy, how important is maintaining international law?</a:t>
            </a:r>
          </a:p>
        </c:rich>
      </c:tx>
      <c:layout/>
      <c:overlay val="0"/>
      <c:spPr>
        <a:noFill/>
        <a:ln>
          <a:noFill/>
        </a:ln>
        <a:effectLst/>
      </c:spPr>
    </c:title>
    <c:autoTitleDeleted val="0"/>
    <c:plotArea>
      <c:layout>
        <c:manualLayout>
          <c:layoutTarget val="inner"/>
          <c:xMode val="edge"/>
          <c:yMode val="edge"/>
          <c:x val="0.30243890849850663"/>
          <c:y val="0.13339147286821706"/>
          <c:w val="0.67058195311792923"/>
          <c:h val="0.8216506439602026"/>
        </c:manualLayout>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Sheet12!$A$3:$A$7</c:f>
              <c:strCache>
                <c:ptCount val="5"/>
                <c:pt idx="0">
                  <c:v>Refused</c:v>
                </c:pt>
                <c:pt idx="1">
                  <c:v>At the top of my priorities</c:v>
                </c:pt>
                <c:pt idx="2">
                  <c:v>Among the top three issues for me</c:v>
                </c:pt>
                <c:pt idx="3">
                  <c:v>Among the top five issues</c:v>
                </c:pt>
                <c:pt idx="4">
                  <c:v>Not among the top five issues</c:v>
                </c:pt>
              </c:strCache>
            </c:strRef>
          </c:cat>
          <c:val>
            <c:numRef>
              <c:f>Sheet12!$B$3:$B$7</c:f>
              <c:numCache>
                <c:formatCode>0.00%</c:formatCode>
                <c:ptCount val="5"/>
                <c:pt idx="0">
                  <c:v>1.25179600747897E-2</c:v>
                </c:pt>
                <c:pt idx="1">
                  <c:v>9.1606078851015502E-2</c:v>
                </c:pt>
                <c:pt idx="2">
                  <c:v>0.18097138322560999</c:v>
                </c:pt>
                <c:pt idx="3">
                  <c:v>0.39251856920195499</c:v>
                </c:pt>
                <c:pt idx="4">
                  <c:v>0.32238600864662997</c:v>
                </c:pt>
              </c:numCache>
            </c:numRef>
          </c:val>
        </c:ser>
        <c:dLbls>
          <c:showLegendKey val="0"/>
          <c:showVal val="0"/>
          <c:showCatName val="0"/>
          <c:showSerName val="0"/>
          <c:showPercent val="0"/>
          <c:showBubbleSize val="0"/>
        </c:dLbls>
        <c:gapWidth val="182"/>
        <c:axId val="130116608"/>
        <c:axId val="130130688"/>
      </c:barChart>
      <c:catAx>
        <c:axId val="130116608"/>
        <c:scaling>
          <c:orientation val="minMax"/>
        </c:scaling>
        <c:delete val="1"/>
        <c:axPos val="l"/>
        <c:numFmt formatCode="General" sourceLinked="1"/>
        <c:majorTickMark val="none"/>
        <c:minorTickMark val="none"/>
        <c:tickLblPos val="nextTo"/>
        <c:crossAx val="130130688"/>
        <c:crosses val="autoZero"/>
        <c:auto val="1"/>
        <c:lblAlgn val="ctr"/>
        <c:lblOffset val="100"/>
        <c:noMultiLvlLbl val="0"/>
      </c:catAx>
      <c:valAx>
        <c:axId val="13013068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01166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2000" b="1" i="0" u="none" strike="noStrike" kern="1200" spc="0" baseline="0">
                <a:solidFill>
                  <a:sysClr val="windowText" lastClr="000000">
                    <a:lumMod val="65000"/>
                    <a:lumOff val="35000"/>
                  </a:sysClr>
                </a:solidFill>
                <a:latin typeface="+mn-lt"/>
                <a:ea typeface="+mn-ea"/>
                <a:cs typeface="+mn-cs"/>
              </a:defRPr>
            </a:pPr>
            <a:r>
              <a:rPr lang="en-US" sz="2000" b="1" i="0" baseline="0" dirty="0">
                <a:effectLst/>
              </a:rPr>
              <a:t>Q9. When you think about your priorities for American foreign policy, how important is maintaining international law?</a:t>
            </a:r>
            <a:endParaRPr lang="en-US" sz="2000" b="1" dirty="0">
              <a:effectLst/>
            </a:endParaRP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Pt>
            <c:idx val="8"/>
            <c:invertIfNegative val="0"/>
            <c:bubble3D val="0"/>
            <c:spPr>
              <a:solidFill>
                <a:schemeClr val="accent4">
                  <a:lumMod val="20000"/>
                  <a:lumOff val="80000"/>
                </a:schemeClr>
              </a:solidFill>
              <a:ln>
                <a:noFill/>
              </a:ln>
              <a:effectLst/>
            </c:spPr>
          </c:dPt>
          <c:dPt>
            <c:idx val="9"/>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Sheet12!$D$11:$E$24</c:f>
              <c:multiLvlStrCache>
                <c:ptCount val="14"/>
                <c:lvl>
                  <c:pt idx="0">
                    <c:v>Refused</c:v>
                  </c:pt>
                  <c:pt idx="1">
                    <c:v>At the top of my priorities</c:v>
                  </c:pt>
                  <c:pt idx="2">
                    <c:v>Among the top three issues for me</c:v>
                  </c:pt>
                  <c:pt idx="3">
                    <c:v>Among the top five issues</c:v>
                  </c:pt>
                  <c:pt idx="4">
                    <c:v>Not among the top five issues</c:v>
                  </c:pt>
                  <c:pt idx="5">
                    <c:v>Refused</c:v>
                  </c:pt>
                  <c:pt idx="6">
                    <c:v>At the top of my priorities</c:v>
                  </c:pt>
                  <c:pt idx="7">
                    <c:v>Among the top three issues for me</c:v>
                  </c:pt>
                  <c:pt idx="8">
                    <c:v>Among the top five issues</c:v>
                  </c:pt>
                  <c:pt idx="9">
                    <c:v>Not among the top five issues</c:v>
                  </c:pt>
                  <c:pt idx="10">
                    <c:v>At the top of my priorities</c:v>
                  </c:pt>
                  <c:pt idx="11">
                    <c:v>Among the top three issues for me</c:v>
                  </c:pt>
                  <c:pt idx="12">
                    <c:v>Among the top five issues</c:v>
                  </c:pt>
                  <c:pt idx="13">
                    <c:v>Not among the top five issues</c:v>
                  </c:pt>
                </c:lvl>
                <c:lvl>
                  <c:pt idx="0">
                    <c:v>Republican</c:v>
                  </c:pt>
                  <c:pt idx="5">
                    <c:v>Independent</c:v>
                  </c:pt>
                  <c:pt idx="10">
                    <c:v>Democrat</c:v>
                  </c:pt>
                </c:lvl>
              </c:multiLvlStrCache>
            </c:multiLvlStrRef>
          </c:cat>
          <c:val>
            <c:numRef>
              <c:f>Sheet12!$F$11:$F$24</c:f>
              <c:numCache>
                <c:formatCode>0.00%</c:formatCode>
                <c:ptCount val="14"/>
                <c:pt idx="0">
                  <c:v>1.6910859665778901E-2</c:v>
                </c:pt>
                <c:pt idx="1">
                  <c:v>0.108550185678398</c:v>
                </c:pt>
                <c:pt idx="2">
                  <c:v>0.185197661376373</c:v>
                </c:pt>
                <c:pt idx="3">
                  <c:v>0.40199583273820999</c:v>
                </c:pt>
                <c:pt idx="4">
                  <c:v>0.28734546054123999</c:v>
                </c:pt>
                <c:pt idx="5">
                  <c:v>2.11912608707443E-2</c:v>
                </c:pt>
                <c:pt idx="6">
                  <c:v>6.0784344510592302E-2</c:v>
                </c:pt>
                <c:pt idx="7">
                  <c:v>0.13220309469197999</c:v>
                </c:pt>
                <c:pt idx="8">
                  <c:v>0.328355830106425</c:v>
                </c:pt>
                <c:pt idx="9">
                  <c:v>0.45746546982025899</c:v>
                </c:pt>
                <c:pt idx="10">
                  <c:v>9.1665379512275602E-2</c:v>
                </c:pt>
                <c:pt idx="11">
                  <c:v>0.201695494128178</c:v>
                </c:pt>
                <c:pt idx="12">
                  <c:v>0.41620648898499701</c:v>
                </c:pt>
                <c:pt idx="13">
                  <c:v>0.286299912409543</c:v>
                </c:pt>
              </c:numCache>
            </c:numRef>
          </c:val>
        </c:ser>
        <c:dLbls>
          <c:showLegendKey val="0"/>
          <c:showVal val="0"/>
          <c:showCatName val="0"/>
          <c:showSerName val="0"/>
          <c:showPercent val="0"/>
          <c:showBubbleSize val="0"/>
        </c:dLbls>
        <c:gapWidth val="182"/>
        <c:axId val="126647680"/>
        <c:axId val="126653568"/>
      </c:barChart>
      <c:catAx>
        <c:axId val="1266476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26653568"/>
        <c:crosses val="autoZero"/>
        <c:auto val="1"/>
        <c:lblAlgn val="ctr"/>
        <c:lblOffset val="100"/>
        <c:noMultiLvlLbl val="0"/>
      </c:catAx>
      <c:valAx>
        <c:axId val="12665356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66476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Q9a. When you think about your priorities for American foreign policy, how important is protecting human rights?</a:t>
            </a:r>
          </a:p>
        </c:rich>
      </c:tx>
      <c:layout/>
      <c:overlay val="0"/>
      <c:spPr>
        <a:noFill/>
        <a:ln>
          <a:noFill/>
        </a:ln>
        <a:effectLst/>
      </c:spPr>
    </c:title>
    <c:autoTitleDeleted val="0"/>
    <c:plotArea>
      <c:layout>
        <c:manualLayout>
          <c:layoutTarget val="inner"/>
          <c:xMode val="edge"/>
          <c:yMode val="edge"/>
          <c:x val="0.30243890849850663"/>
          <c:y val="0.13339147286821706"/>
          <c:w val="0.67058195311792923"/>
          <c:h val="0.8216506439602026"/>
        </c:manualLayout>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Sheet13!$A$3:$A$7</c:f>
              <c:strCache>
                <c:ptCount val="5"/>
                <c:pt idx="0">
                  <c:v>Refused</c:v>
                </c:pt>
                <c:pt idx="1">
                  <c:v>At the top of my priorities</c:v>
                </c:pt>
                <c:pt idx="2">
                  <c:v>Among the top three issues for me</c:v>
                </c:pt>
                <c:pt idx="3">
                  <c:v>Among the top five issues</c:v>
                </c:pt>
                <c:pt idx="4">
                  <c:v>Not among the top five issues</c:v>
                </c:pt>
              </c:strCache>
            </c:strRef>
          </c:cat>
          <c:val>
            <c:numRef>
              <c:f>Sheet13!$B$3:$B$7</c:f>
              <c:numCache>
                <c:formatCode>0.00%</c:formatCode>
                <c:ptCount val="5"/>
                <c:pt idx="0">
                  <c:v>5.51825561059195E-3</c:v>
                </c:pt>
                <c:pt idx="1">
                  <c:v>0.24309491361951799</c:v>
                </c:pt>
                <c:pt idx="2">
                  <c:v>0.29007667363393103</c:v>
                </c:pt>
                <c:pt idx="3">
                  <c:v>0.29855068409246499</c:v>
                </c:pt>
                <c:pt idx="4">
                  <c:v>0.162759473043494</c:v>
                </c:pt>
              </c:numCache>
            </c:numRef>
          </c:val>
        </c:ser>
        <c:dLbls>
          <c:showLegendKey val="0"/>
          <c:showVal val="0"/>
          <c:showCatName val="0"/>
          <c:showSerName val="0"/>
          <c:showPercent val="0"/>
          <c:showBubbleSize val="0"/>
        </c:dLbls>
        <c:gapWidth val="182"/>
        <c:axId val="126686336"/>
        <c:axId val="126687872"/>
      </c:barChart>
      <c:catAx>
        <c:axId val="126686336"/>
        <c:scaling>
          <c:orientation val="minMax"/>
        </c:scaling>
        <c:delete val="1"/>
        <c:axPos val="l"/>
        <c:numFmt formatCode="General" sourceLinked="1"/>
        <c:majorTickMark val="none"/>
        <c:minorTickMark val="none"/>
        <c:tickLblPos val="nextTo"/>
        <c:crossAx val="126687872"/>
        <c:crosses val="autoZero"/>
        <c:auto val="1"/>
        <c:lblAlgn val="ctr"/>
        <c:lblOffset val="100"/>
        <c:noMultiLvlLbl val="0"/>
      </c:catAx>
      <c:valAx>
        <c:axId val="12668787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66863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Q9a. When you think about your priorities for American foreign policy, how important is protecting human rights?</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chemeClr val="accent4">
                  <a:lumMod val="20000"/>
                  <a:lumOff val="80000"/>
                </a:schemeClr>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Pt>
            <c:idx val="8"/>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Sheet13!$C$12:$D$25</c:f>
              <c:multiLvlStrCache>
                <c:ptCount val="14"/>
                <c:lvl>
                  <c:pt idx="0">
                    <c:v>At the top of my priorities</c:v>
                  </c:pt>
                  <c:pt idx="1">
                    <c:v>Among the top three issues for me</c:v>
                  </c:pt>
                  <c:pt idx="2">
                    <c:v>Among the top five issues</c:v>
                  </c:pt>
                  <c:pt idx="3">
                    <c:v>Not among the top five issues</c:v>
                  </c:pt>
                  <c:pt idx="4">
                    <c:v>Refused</c:v>
                  </c:pt>
                  <c:pt idx="5">
                    <c:v>At the top of my priorities</c:v>
                  </c:pt>
                  <c:pt idx="6">
                    <c:v>Among the top three issues for me</c:v>
                  </c:pt>
                  <c:pt idx="7">
                    <c:v>Among the top five issues</c:v>
                  </c:pt>
                  <c:pt idx="8">
                    <c:v>Not among the top five issues</c:v>
                  </c:pt>
                  <c:pt idx="9">
                    <c:v>Refused</c:v>
                  </c:pt>
                  <c:pt idx="10">
                    <c:v>At the top of my priorities</c:v>
                  </c:pt>
                  <c:pt idx="11">
                    <c:v>Among the top three issues for me</c:v>
                  </c:pt>
                  <c:pt idx="12">
                    <c:v>Among the top five issues</c:v>
                  </c:pt>
                  <c:pt idx="13">
                    <c:v>Not among the top five issues</c:v>
                  </c:pt>
                </c:lvl>
                <c:lvl>
                  <c:pt idx="0">
                    <c:v>Republican</c:v>
                  </c:pt>
                  <c:pt idx="4">
                    <c:v>Independent</c:v>
                  </c:pt>
                  <c:pt idx="9">
                    <c:v>Democrat</c:v>
                  </c:pt>
                </c:lvl>
              </c:multiLvlStrCache>
            </c:multiLvlStrRef>
          </c:cat>
          <c:val>
            <c:numRef>
              <c:f>Sheet13!$E$12:$E$25</c:f>
              <c:numCache>
                <c:formatCode>0.00%</c:formatCode>
                <c:ptCount val="14"/>
                <c:pt idx="0">
                  <c:v>0.21632478596573801</c:v>
                </c:pt>
                <c:pt idx="1">
                  <c:v>0.26501101677826999</c:v>
                </c:pt>
                <c:pt idx="2">
                  <c:v>0.34781644093998598</c:v>
                </c:pt>
                <c:pt idx="3">
                  <c:v>0.16798565193282</c:v>
                </c:pt>
                <c:pt idx="4">
                  <c:v>6.8182564275305101E-3</c:v>
                </c:pt>
                <c:pt idx="5">
                  <c:v>0.21187264404762099</c:v>
                </c:pt>
                <c:pt idx="6">
                  <c:v>0.20367988878406099</c:v>
                </c:pt>
                <c:pt idx="7">
                  <c:v>0.318747184037734</c:v>
                </c:pt>
                <c:pt idx="8">
                  <c:v>0.25888202670305399</c:v>
                </c:pt>
                <c:pt idx="9">
                  <c:v>7.2892912272353502E-3</c:v>
                </c:pt>
                <c:pt idx="10">
                  <c:v>0.283288930504216</c:v>
                </c:pt>
                <c:pt idx="11">
                  <c:v>0.35652793540755501</c:v>
                </c:pt>
                <c:pt idx="12">
                  <c:v>0.243365238772736</c:v>
                </c:pt>
                <c:pt idx="13">
                  <c:v>0.109528604088258</c:v>
                </c:pt>
              </c:numCache>
            </c:numRef>
          </c:val>
        </c:ser>
        <c:dLbls>
          <c:showLegendKey val="0"/>
          <c:showVal val="0"/>
          <c:showCatName val="0"/>
          <c:showSerName val="0"/>
          <c:showPercent val="0"/>
          <c:showBubbleSize val="0"/>
        </c:dLbls>
        <c:gapWidth val="182"/>
        <c:axId val="126772352"/>
        <c:axId val="126773888"/>
      </c:barChart>
      <c:catAx>
        <c:axId val="1267723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26773888"/>
        <c:crosses val="autoZero"/>
        <c:auto val="1"/>
        <c:lblAlgn val="ctr"/>
        <c:lblOffset val="100"/>
        <c:noMultiLvlLbl val="0"/>
      </c:catAx>
      <c:valAx>
        <c:axId val="12677388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67723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i="0" baseline="0" dirty="0">
                <a:effectLst/>
              </a:rPr>
              <a:t>Q8. When it comes to the Israeli-Palestinian conflict would you </a:t>
            </a:r>
            <a:r>
              <a:rPr lang="en-US" sz="2000" b="1" i="0" baseline="0" dirty="0" smtClean="0">
                <a:effectLst/>
              </a:rPr>
              <a:t>say you are:</a:t>
            </a:r>
            <a:endParaRPr lang="en-US" sz="2000" b="1" dirty="0">
              <a:effectLst/>
            </a:endParaRPr>
          </a:p>
        </c:rich>
      </c:tx>
      <c:layout/>
      <c:overlay val="0"/>
      <c:spPr>
        <a:noFill/>
        <a:ln>
          <a:noFill/>
        </a:ln>
        <a:effectLst/>
      </c:spPr>
    </c:title>
    <c:autoTitleDeleted val="0"/>
    <c:plotArea>
      <c:layout>
        <c:manualLayout>
          <c:layoutTarget val="inner"/>
          <c:xMode val="edge"/>
          <c:yMode val="edge"/>
          <c:x val="0.34554235677436873"/>
          <c:y val="0.133391493223386"/>
          <c:w val="0.62747850484206713"/>
          <c:h val="0.82165061674458539"/>
        </c:manualLayout>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Sheet11!$A$3:$A$9</c:f>
              <c:strCache>
                <c:ptCount val="7"/>
                <c:pt idx="0">
                  <c:v>Refused</c:v>
                </c:pt>
                <c:pt idx="1">
                  <c:v>I am mostly concerned about Israeli interests</c:v>
                </c:pt>
                <c:pt idx="2">
                  <c:v>I am mostly concerned about the consequences for American interests</c:v>
                </c:pt>
                <c:pt idx="3">
                  <c:v>I am mostly concerned about the Palestinian interests</c:v>
                </c:pt>
                <c:pt idx="4">
                  <c:v>I am mostly concerned about protecting human rights</c:v>
                </c:pt>
                <c:pt idx="5">
                  <c:v>I am mostly concerned about  maintaining international law</c:v>
                </c:pt>
                <c:pt idx="6">
                  <c:v>I am not concerned about the Palestinian-Israeli conflict</c:v>
                </c:pt>
              </c:strCache>
            </c:strRef>
          </c:cat>
          <c:val>
            <c:numRef>
              <c:f>Sheet11!$B$3:$B$9</c:f>
              <c:numCache>
                <c:formatCode>0.00%</c:formatCode>
                <c:ptCount val="7"/>
                <c:pt idx="0">
                  <c:v>6.4548630322012997E-3</c:v>
                </c:pt>
                <c:pt idx="1">
                  <c:v>0.13517444499239401</c:v>
                </c:pt>
                <c:pt idx="2">
                  <c:v>0.24267477460558801</c:v>
                </c:pt>
                <c:pt idx="3">
                  <c:v>1.35980199200456E-2</c:v>
                </c:pt>
                <c:pt idx="4">
                  <c:v>0.31218094608559899</c:v>
                </c:pt>
                <c:pt idx="5">
                  <c:v>7.9183158487051097E-2</c:v>
                </c:pt>
                <c:pt idx="6">
                  <c:v>0.21073379287712099</c:v>
                </c:pt>
              </c:numCache>
            </c:numRef>
          </c:val>
        </c:ser>
        <c:dLbls>
          <c:showLegendKey val="0"/>
          <c:showVal val="0"/>
          <c:showCatName val="0"/>
          <c:showSerName val="0"/>
          <c:showPercent val="0"/>
          <c:showBubbleSize val="0"/>
        </c:dLbls>
        <c:gapWidth val="182"/>
        <c:axId val="126790272"/>
        <c:axId val="126808448"/>
      </c:barChart>
      <c:catAx>
        <c:axId val="126790272"/>
        <c:scaling>
          <c:orientation val="minMax"/>
        </c:scaling>
        <c:delete val="1"/>
        <c:axPos val="l"/>
        <c:numFmt formatCode="General" sourceLinked="1"/>
        <c:majorTickMark val="none"/>
        <c:minorTickMark val="none"/>
        <c:tickLblPos val="nextTo"/>
        <c:crossAx val="126808448"/>
        <c:crosses val="autoZero"/>
        <c:auto val="1"/>
        <c:lblAlgn val="ctr"/>
        <c:lblOffset val="100"/>
        <c:noMultiLvlLbl val="0"/>
      </c:catAx>
      <c:valAx>
        <c:axId val="12680844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67902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dirty="0"/>
              <a:t>Q8. When it comes to the Israeli-Palestinian conflict would you say</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rgbClr val="FF0000"/>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Pt>
            <c:idx val="8"/>
            <c:invertIfNegative val="0"/>
            <c:bubble3D val="0"/>
            <c:spPr>
              <a:solidFill>
                <a:schemeClr val="accent4">
                  <a:lumMod val="20000"/>
                  <a:lumOff val="80000"/>
                </a:schemeClr>
              </a:solidFill>
              <a:ln>
                <a:noFill/>
              </a:ln>
              <a:effectLst/>
            </c:spPr>
          </c:dPt>
          <c:dPt>
            <c:idx val="9"/>
            <c:invertIfNegative val="0"/>
            <c:bubble3D val="0"/>
            <c:spPr>
              <a:solidFill>
                <a:schemeClr val="accent4">
                  <a:lumMod val="20000"/>
                  <a:lumOff val="80000"/>
                </a:schemeClr>
              </a:solidFill>
              <a:ln>
                <a:noFill/>
              </a:ln>
              <a:effectLst/>
            </c:spPr>
          </c:dPt>
          <c:dPt>
            <c:idx val="10"/>
            <c:invertIfNegative val="0"/>
            <c:bubble3D val="0"/>
            <c:spPr>
              <a:solidFill>
                <a:schemeClr val="accent4">
                  <a:lumMod val="20000"/>
                  <a:lumOff val="80000"/>
                </a:schemeClr>
              </a:solidFill>
              <a:ln>
                <a:noFill/>
              </a:ln>
              <a:effectLst/>
            </c:spPr>
          </c:dPt>
          <c:dPt>
            <c:idx val="11"/>
            <c:invertIfNegative val="0"/>
            <c:bubble3D val="0"/>
            <c:spPr>
              <a:solidFill>
                <a:schemeClr val="accent4">
                  <a:lumMod val="20000"/>
                  <a:lumOff val="80000"/>
                </a:schemeClr>
              </a:solidFill>
              <a:ln>
                <a:noFill/>
              </a:ln>
              <a:effectLst/>
            </c:spPr>
          </c:dPt>
          <c:dPt>
            <c:idx val="12"/>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Sheet11!$C$14:$D$33</c:f>
              <c:multiLvlStrCache>
                <c:ptCount val="20"/>
                <c:lvl>
                  <c:pt idx="0">
                    <c:v>I am mostly concerned about Israeli interests</c:v>
                  </c:pt>
                  <c:pt idx="1">
                    <c:v>I am mostly concerned about the consequences for American interests</c:v>
                  </c:pt>
                  <c:pt idx="2">
                    <c:v>I am mostly concerned about the Palestinian interests</c:v>
                  </c:pt>
                  <c:pt idx="3">
                    <c:v>I am mostly concerned about protecting human rights</c:v>
                  </c:pt>
                  <c:pt idx="4">
                    <c:v>I am mostly concerned about  maintaining international law</c:v>
                  </c:pt>
                  <c:pt idx="5">
                    <c:v>I am not concerned about the Palestinian-Israeli conflict</c:v>
                  </c:pt>
                  <c:pt idx="6">
                    <c:v>Refused</c:v>
                  </c:pt>
                  <c:pt idx="7">
                    <c:v>I am mostly concerned about Israeli interests</c:v>
                  </c:pt>
                  <c:pt idx="8">
                    <c:v>I am mostly concerned about the consequences for American interests</c:v>
                  </c:pt>
                  <c:pt idx="9">
                    <c:v>I am mostly concerned about the Palestinian interests</c:v>
                  </c:pt>
                  <c:pt idx="10">
                    <c:v>I am mostly concerned about protecting human rights</c:v>
                  </c:pt>
                  <c:pt idx="11">
                    <c:v>I am mostly concerned about  maintaining international law</c:v>
                  </c:pt>
                  <c:pt idx="12">
                    <c:v>I am not concerned about the Palestinian-Israeli conflict</c:v>
                  </c:pt>
                  <c:pt idx="13">
                    <c:v>Refused</c:v>
                  </c:pt>
                  <c:pt idx="14">
                    <c:v>I am mostly concerned about Israeli interests</c:v>
                  </c:pt>
                  <c:pt idx="15">
                    <c:v>I am mostly concerned about the consequences for American interests</c:v>
                  </c:pt>
                  <c:pt idx="16">
                    <c:v>I am mostly concerned about the Palestinian interests</c:v>
                  </c:pt>
                  <c:pt idx="17">
                    <c:v>I am mostly concerned about protecting human rights</c:v>
                  </c:pt>
                  <c:pt idx="18">
                    <c:v>I am mostly concerned about  maintaining international law</c:v>
                  </c:pt>
                  <c:pt idx="19">
                    <c:v>I am not concerned about the Palestinian-Israeli conflict</c:v>
                  </c:pt>
                </c:lvl>
                <c:lvl>
                  <c:pt idx="0">
                    <c:v>Republican</c:v>
                  </c:pt>
                  <c:pt idx="6">
                    <c:v>Independent</c:v>
                  </c:pt>
                  <c:pt idx="13">
                    <c:v>Democrat</c:v>
                  </c:pt>
                </c:lvl>
              </c:multiLvlStrCache>
            </c:multiLvlStrRef>
          </c:cat>
          <c:val>
            <c:numRef>
              <c:f>Sheet11!$E$14:$E$33</c:f>
              <c:numCache>
                <c:formatCode>0.00%</c:formatCode>
                <c:ptCount val="20"/>
                <c:pt idx="0">
                  <c:v>0.262354754963326</c:v>
                </c:pt>
                <c:pt idx="1">
                  <c:v>0.28766682699982399</c:v>
                </c:pt>
                <c:pt idx="2">
                  <c:v>7.4326495719314696E-3</c:v>
                </c:pt>
                <c:pt idx="3">
                  <c:v>0.21692656041269301</c:v>
                </c:pt>
                <c:pt idx="4">
                  <c:v>5.0030771363518002E-2</c:v>
                </c:pt>
                <c:pt idx="5">
                  <c:v>0.17205655629584199</c:v>
                </c:pt>
                <c:pt idx="6">
                  <c:v>1.08703874716501E-2</c:v>
                </c:pt>
                <c:pt idx="7">
                  <c:v>8.0828524490486303E-2</c:v>
                </c:pt>
                <c:pt idx="8">
                  <c:v>0.22344812230327801</c:v>
                </c:pt>
                <c:pt idx="9">
                  <c:v>1.2407599565527099E-2</c:v>
                </c:pt>
                <c:pt idx="10">
                  <c:v>0.27997813362183999</c:v>
                </c:pt>
                <c:pt idx="11">
                  <c:v>9.7004696323298903E-2</c:v>
                </c:pt>
                <c:pt idx="12">
                  <c:v>0.29546253622391999</c:v>
                </c:pt>
                <c:pt idx="13">
                  <c:v>6.89906758855702E-3</c:v>
                </c:pt>
                <c:pt idx="14">
                  <c:v>4.6392242152595402E-2</c:v>
                </c:pt>
                <c:pt idx="15">
                  <c:v>0.21126712594893701</c:v>
                </c:pt>
                <c:pt idx="16">
                  <c:v>1.9830172369959799E-2</c:v>
                </c:pt>
                <c:pt idx="17">
                  <c:v>0.41542939950170299</c:v>
                </c:pt>
                <c:pt idx="18">
                  <c:v>9.6829666782110899E-2</c:v>
                </c:pt>
                <c:pt idx="19">
                  <c:v>0.20335232565613701</c:v>
                </c:pt>
              </c:numCache>
            </c:numRef>
          </c:val>
        </c:ser>
        <c:dLbls>
          <c:showLegendKey val="0"/>
          <c:showVal val="0"/>
          <c:showCatName val="0"/>
          <c:showSerName val="0"/>
          <c:showPercent val="0"/>
          <c:showBubbleSize val="0"/>
        </c:dLbls>
        <c:gapWidth val="182"/>
        <c:axId val="97553024"/>
        <c:axId val="97554816"/>
      </c:barChart>
      <c:catAx>
        <c:axId val="975530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97554816"/>
        <c:crosses val="autoZero"/>
        <c:auto val="1"/>
        <c:lblAlgn val="ctr"/>
        <c:lblOffset val="100"/>
        <c:noMultiLvlLbl val="0"/>
      </c:catAx>
      <c:valAx>
        <c:axId val="9755481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75530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dirty="0"/>
              <a:t>Q19. Which </a:t>
            </a:r>
            <a:r>
              <a:rPr lang="en-US" sz="2000" b="1" dirty="0" smtClean="0"/>
              <a:t>of </a:t>
            </a:r>
            <a:r>
              <a:rPr lang="en-US" sz="2000" b="1" dirty="0"/>
              <a:t>the following statements is closest to your view?</a:t>
            </a:r>
          </a:p>
        </c:rich>
      </c:tx>
      <c:layout/>
      <c:overlay val="0"/>
      <c:spPr>
        <a:noFill/>
        <a:ln>
          <a:noFill/>
        </a:ln>
        <a:effectLst/>
      </c:spPr>
    </c:title>
    <c:autoTitleDeleted val="0"/>
    <c:plotArea>
      <c:layout>
        <c:manualLayout>
          <c:layoutTarget val="inner"/>
          <c:xMode val="edge"/>
          <c:yMode val="edge"/>
          <c:x val="0.30243894271415317"/>
          <c:y val="8.6075657693951049E-2"/>
          <c:w val="0.67058191585006743"/>
          <c:h val="0.86896645913446868"/>
        </c:manualLayout>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Sheet23!$A$3:$A$5</c:f>
              <c:strCache>
                <c:ptCount val="3"/>
                <c:pt idx="0">
                  <c:v>Refused</c:v>
                </c:pt>
                <c:pt idx="1">
                  <c:v>The escalation of Palestinian-Israeli conflict, especially in Jerusalem, is likely to be used by ISIS to draw more support among Muslims worldwide and to focus more attention on confronting Israel and the US.</c:v>
                </c:pt>
                <c:pt idx="2">
                  <c:v>Palestinian-Israeli violence will not affect either the support for ISIS or its strategies. Its aims are independent of the Palestinian-Israeli conflict and it’s unlikely to draw more supporters because of it.</c:v>
                </c:pt>
              </c:strCache>
            </c:strRef>
          </c:cat>
          <c:val>
            <c:numRef>
              <c:f>Sheet23!$B$3:$B$5</c:f>
              <c:numCache>
                <c:formatCode>0.00%</c:formatCode>
                <c:ptCount val="3"/>
                <c:pt idx="0">
                  <c:v>5.8000000000000003E-2</c:v>
                </c:pt>
                <c:pt idx="1">
                  <c:v>0.64200000000000002</c:v>
                </c:pt>
                <c:pt idx="2">
                  <c:v>0.30099999999999999</c:v>
                </c:pt>
              </c:numCache>
            </c:numRef>
          </c:val>
        </c:ser>
        <c:dLbls>
          <c:showLegendKey val="0"/>
          <c:showVal val="0"/>
          <c:showCatName val="0"/>
          <c:showSerName val="0"/>
          <c:showPercent val="0"/>
          <c:showBubbleSize val="0"/>
        </c:dLbls>
        <c:gapWidth val="182"/>
        <c:axId val="130203008"/>
        <c:axId val="130749568"/>
      </c:barChart>
      <c:catAx>
        <c:axId val="130203008"/>
        <c:scaling>
          <c:orientation val="minMax"/>
        </c:scaling>
        <c:delete val="1"/>
        <c:axPos val="l"/>
        <c:numFmt formatCode="General" sourceLinked="1"/>
        <c:majorTickMark val="none"/>
        <c:minorTickMark val="none"/>
        <c:tickLblPos val="nextTo"/>
        <c:crossAx val="130749568"/>
        <c:crosses val="autoZero"/>
        <c:auto val="1"/>
        <c:lblAlgn val="ctr"/>
        <c:lblOffset val="100"/>
        <c:noMultiLvlLbl val="0"/>
      </c:catAx>
      <c:valAx>
        <c:axId val="13074956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02030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Q19. Which one of the following statements is closest to your view?</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chemeClr val="accent4">
                  <a:lumMod val="20000"/>
                  <a:lumOff val="80000"/>
                </a:schemeClr>
              </a:solidFill>
              <a:ln>
                <a:noFill/>
              </a:ln>
              <a:effectLst/>
            </c:spPr>
          </c:dPt>
          <c:dPt>
            <c:idx val="4"/>
            <c:invertIfNegative val="0"/>
            <c:bubble3D val="0"/>
            <c:spPr>
              <a:solidFill>
                <a:schemeClr val="accent4">
                  <a:lumMod val="20000"/>
                  <a:lumOff val="80000"/>
                </a:schemeClr>
              </a:solidFill>
              <a:ln>
                <a:noFill/>
              </a:ln>
              <a:effectLst/>
            </c:spPr>
          </c:dPt>
          <c:dPt>
            <c:idx val="5"/>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Sheet23!$D$8:$E$16</c:f>
              <c:multiLvlStrCache>
                <c:ptCount val="9"/>
                <c:lvl>
                  <c:pt idx="0">
                    <c:v>Refused</c:v>
                  </c:pt>
                  <c:pt idx="1">
                    <c:v>The escalation of Palestinian-Israeli conflict, especially in Jerusalem, is likely to be used by ISIS to draw more support among Muslims worldwide and to focus more attention on confronting Israel and the US.</c:v>
                  </c:pt>
                  <c:pt idx="2">
                    <c:v>Palestinian-Israeli violence will not affect either the support for ISIS or its strategies. Its aims are independent of the Palestinian-Israeli conflict and it’s unlikely to draw more supporters because of it.</c:v>
                  </c:pt>
                  <c:pt idx="3">
                    <c:v>Refused</c:v>
                  </c:pt>
                  <c:pt idx="4">
                    <c:v>The escalation of Palestinian-Israeli conflict, especially in Jerusalem, is likely to be used by ISIS to draw more support among Muslims worldwide and to focus more attention on confronting Israel and the US.</c:v>
                  </c:pt>
                  <c:pt idx="5">
                    <c:v>Palestinian-Israeli violence will not affect either the support for ISIS or its strategies. Its aims are independent of the Palestinian-Israeli conflict and it’s unlikely to draw more supporters because of it.</c:v>
                  </c:pt>
                  <c:pt idx="6">
                    <c:v>Refused</c:v>
                  </c:pt>
                  <c:pt idx="7">
                    <c:v>The escalation of Palestinian-Israeli conflict, especially in Jerusalem, is likely to be used by ISIS to draw more support among Muslims worldwide and to focus more attention on confronting Israel and the US.</c:v>
                  </c:pt>
                  <c:pt idx="8">
                    <c:v>Palestinian-Israeli violence will not affect either the support for ISIS or its strategies. Its aims are independent of the Palestinian-Israeli conflict and it’s unlikely to draw more supporters because of it.</c:v>
                  </c:pt>
                </c:lvl>
                <c:lvl>
                  <c:pt idx="0">
                    <c:v>Republican</c:v>
                  </c:pt>
                  <c:pt idx="3">
                    <c:v>Independent</c:v>
                  </c:pt>
                  <c:pt idx="6">
                    <c:v>Democrat</c:v>
                  </c:pt>
                </c:lvl>
              </c:multiLvlStrCache>
            </c:multiLvlStrRef>
          </c:cat>
          <c:val>
            <c:numRef>
              <c:f>Sheet23!$F$8:$F$16</c:f>
              <c:numCache>
                <c:formatCode>0.00%</c:formatCode>
                <c:ptCount val="9"/>
                <c:pt idx="0">
                  <c:v>3.6116443880594498E-2</c:v>
                </c:pt>
                <c:pt idx="1">
                  <c:v>0.70923975828201302</c:v>
                </c:pt>
                <c:pt idx="2">
                  <c:v>0.25464379783739299</c:v>
                </c:pt>
                <c:pt idx="3">
                  <c:v>6.7732486082545104E-2</c:v>
                </c:pt>
                <c:pt idx="4">
                  <c:v>0.59998753483229395</c:v>
                </c:pt>
                <c:pt idx="5">
                  <c:v>0.33227997908516099</c:v>
                </c:pt>
                <c:pt idx="6">
                  <c:v>7.2109826728232698E-2</c:v>
                </c:pt>
                <c:pt idx="7">
                  <c:v>0.60081296991128696</c:v>
                </c:pt>
                <c:pt idx="8">
                  <c:v>0.32707720336048002</c:v>
                </c:pt>
              </c:numCache>
            </c:numRef>
          </c:val>
        </c:ser>
        <c:dLbls>
          <c:showLegendKey val="0"/>
          <c:showVal val="0"/>
          <c:showCatName val="0"/>
          <c:showSerName val="0"/>
          <c:showPercent val="0"/>
          <c:showBubbleSize val="0"/>
        </c:dLbls>
        <c:gapWidth val="182"/>
        <c:axId val="130811008"/>
        <c:axId val="130812544"/>
      </c:barChart>
      <c:catAx>
        <c:axId val="1308110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30812544"/>
        <c:crosses val="autoZero"/>
        <c:auto val="1"/>
        <c:lblAlgn val="ctr"/>
        <c:lblOffset val="100"/>
        <c:noMultiLvlLbl val="0"/>
      </c:catAx>
      <c:valAx>
        <c:axId val="1308125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08110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426293611561582"/>
          <c:y val="3.5256410256410256E-2"/>
          <c:w val="0.55737063884384175"/>
          <c:h val="0.92948717948717952"/>
        </c:manualLayout>
      </c:layout>
      <c:barChart>
        <c:barDir val="bar"/>
        <c:grouping val="percentStacked"/>
        <c:varyColors val="0"/>
        <c:ser>
          <c:idx val="0"/>
          <c:order val="0"/>
          <c:tx>
            <c:strRef>
              <c:f>'Q4'!$D$6</c:f>
              <c:strCache>
                <c:ptCount val="1"/>
                <c:pt idx="0">
                  <c:v>Refused</c:v>
                </c:pt>
              </c:strCache>
            </c:strRef>
          </c:tx>
          <c:invertIfNegative val="0"/>
          <c:dLbls>
            <c:dLbl>
              <c:idx val="1"/>
              <c:delete val="1"/>
            </c:dLbl>
            <c:dLbl>
              <c:idx val="2"/>
              <c:delete val="1"/>
            </c:dLbl>
            <c:dLbl>
              <c:idx val="3"/>
              <c:delete val="1"/>
            </c:dLbl>
            <c:txPr>
              <a:bodyPr/>
              <a:lstStyle/>
              <a:p>
                <a:pPr>
                  <a:defRPr sz="2000" b="1"/>
                </a:pPr>
                <a:endParaRPr lang="en-US"/>
              </a:p>
            </c:txPr>
            <c:showLegendKey val="0"/>
            <c:showVal val="1"/>
            <c:showCatName val="0"/>
            <c:showSerName val="0"/>
            <c:showPercent val="0"/>
            <c:showBubbleSize val="0"/>
            <c:showLeaderLines val="0"/>
          </c:dLbls>
          <c:cat>
            <c:strRef>
              <c:f>'Q4'!$E$5:$H$5</c:f>
              <c:strCache>
                <c:ptCount val="4"/>
                <c:pt idx="0">
                  <c:v>Refused</c:v>
                </c:pt>
                <c:pt idx="1">
                  <c:v>Single most or top 3 issues</c:v>
                </c:pt>
                <c:pt idx="2">
                  <c:v>Among the top 5 issues</c:v>
                </c:pt>
                <c:pt idx="3">
                  <c:v>Not among the top 5 issues</c:v>
                </c:pt>
              </c:strCache>
            </c:strRef>
          </c:cat>
          <c:val>
            <c:numRef>
              <c:f>'Q4'!$E$6:$H$6</c:f>
              <c:numCache>
                <c:formatCode>0%</c:formatCode>
                <c:ptCount val="4"/>
                <c:pt idx="0">
                  <c:v>0.33</c:v>
                </c:pt>
                <c:pt idx="1">
                  <c:v>0</c:v>
                </c:pt>
                <c:pt idx="2">
                  <c:v>0.01</c:v>
                </c:pt>
                <c:pt idx="3">
                  <c:v>0</c:v>
                </c:pt>
              </c:numCache>
            </c:numRef>
          </c:val>
        </c:ser>
        <c:ser>
          <c:idx val="1"/>
          <c:order val="1"/>
          <c:tx>
            <c:strRef>
              <c:f>'Q4'!$D$7</c:f>
              <c:strCache>
                <c:ptCount val="1"/>
                <c:pt idx="0">
                  <c:v>Lean toward Israel</c:v>
                </c:pt>
              </c:strCache>
            </c:strRef>
          </c:tx>
          <c:spPr>
            <a:solidFill>
              <a:schemeClr val="accent2">
                <a:lumMod val="75000"/>
                <a:alpha val="63000"/>
              </a:schemeClr>
            </a:solidFill>
          </c:spPr>
          <c:invertIfNegative val="0"/>
          <c:dLbls>
            <c:dLbl>
              <c:idx val="0"/>
              <c:delete val="1"/>
            </c:dLbl>
            <c:txPr>
              <a:bodyPr/>
              <a:lstStyle/>
              <a:p>
                <a:pPr>
                  <a:defRPr sz="2000" b="1"/>
                </a:pPr>
                <a:endParaRPr lang="en-US"/>
              </a:p>
            </c:txPr>
            <c:showLegendKey val="0"/>
            <c:showVal val="1"/>
            <c:showCatName val="0"/>
            <c:showSerName val="0"/>
            <c:showPercent val="0"/>
            <c:showBubbleSize val="0"/>
            <c:showLeaderLines val="0"/>
          </c:dLbls>
          <c:cat>
            <c:strRef>
              <c:f>'Q4'!$E$5:$H$5</c:f>
              <c:strCache>
                <c:ptCount val="4"/>
                <c:pt idx="0">
                  <c:v>Refused</c:v>
                </c:pt>
                <c:pt idx="1">
                  <c:v>Single most or top 3 issues</c:v>
                </c:pt>
                <c:pt idx="2">
                  <c:v>Among the top 5 issues</c:v>
                </c:pt>
                <c:pt idx="3">
                  <c:v>Not among the top 5 issues</c:v>
                </c:pt>
              </c:strCache>
            </c:strRef>
          </c:cat>
          <c:val>
            <c:numRef>
              <c:f>'Q4'!$E$7:$H$7</c:f>
              <c:numCache>
                <c:formatCode>0%</c:formatCode>
                <c:ptCount val="4"/>
                <c:pt idx="0">
                  <c:v>0</c:v>
                </c:pt>
                <c:pt idx="1">
                  <c:v>0.55000000000000004</c:v>
                </c:pt>
                <c:pt idx="2">
                  <c:v>0.37</c:v>
                </c:pt>
                <c:pt idx="3">
                  <c:v>0.15</c:v>
                </c:pt>
              </c:numCache>
            </c:numRef>
          </c:val>
        </c:ser>
        <c:ser>
          <c:idx val="2"/>
          <c:order val="2"/>
          <c:tx>
            <c:strRef>
              <c:f>'Q4'!$D$8</c:f>
              <c:strCache>
                <c:ptCount val="1"/>
                <c:pt idx="0">
                  <c:v>Lean toward the Palestinians</c:v>
                </c:pt>
              </c:strCache>
            </c:strRef>
          </c:tx>
          <c:invertIfNegative val="0"/>
          <c:dLbls>
            <c:dLbl>
              <c:idx val="0"/>
              <c:delete val="1"/>
            </c:dLbl>
            <c:dLbl>
              <c:idx val="2"/>
              <c:delete val="1"/>
            </c:dLbl>
            <c:txPr>
              <a:bodyPr/>
              <a:lstStyle/>
              <a:p>
                <a:pPr>
                  <a:defRPr sz="1100" b="1"/>
                </a:pPr>
                <a:endParaRPr lang="en-US"/>
              </a:p>
            </c:txPr>
            <c:showLegendKey val="0"/>
            <c:showVal val="1"/>
            <c:showCatName val="0"/>
            <c:showSerName val="0"/>
            <c:showPercent val="0"/>
            <c:showBubbleSize val="0"/>
            <c:showLeaderLines val="0"/>
          </c:dLbls>
          <c:cat>
            <c:strRef>
              <c:f>'Q4'!$E$5:$H$5</c:f>
              <c:strCache>
                <c:ptCount val="4"/>
                <c:pt idx="0">
                  <c:v>Refused</c:v>
                </c:pt>
                <c:pt idx="1">
                  <c:v>Single most or top 3 issues</c:v>
                </c:pt>
                <c:pt idx="2">
                  <c:v>Among the top 5 issues</c:v>
                </c:pt>
                <c:pt idx="3">
                  <c:v>Not among the top 5 issues</c:v>
                </c:pt>
              </c:strCache>
            </c:strRef>
          </c:cat>
          <c:val>
            <c:numRef>
              <c:f>'Q4'!$E$8:$H$8</c:f>
              <c:numCache>
                <c:formatCode>0%</c:formatCode>
                <c:ptCount val="4"/>
                <c:pt idx="0">
                  <c:v>0</c:v>
                </c:pt>
                <c:pt idx="1">
                  <c:v>0.06</c:v>
                </c:pt>
                <c:pt idx="2">
                  <c:v>0.02</c:v>
                </c:pt>
                <c:pt idx="3">
                  <c:v>0.04</c:v>
                </c:pt>
              </c:numCache>
            </c:numRef>
          </c:val>
        </c:ser>
        <c:ser>
          <c:idx val="3"/>
          <c:order val="3"/>
          <c:tx>
            <c:strRef>
              <c:f>'Q4'!$D$9</c:f>
              <c:strCache>
                <c:ptCount val="1"/>
                <c:pt idx="0">
                  <c:v>Lean toward neither side</c:v>
                </c:pt>
              </c:strCache>
            </c:strRef>
          </c:tx>
          <c:spPr>
            <a:solidFill>
              <a:schemeClr val="accent4">
                <a:lumMod val="75000"/>
                <a:alpha val="63000"/>
              </a:schemeClr>
            </a:solidFill>
          </c:spPr>
          <c:invertIfNegative val="0"/>
          <c:dLbls>
            <c:txPr>
              <a:bodyPr/>
              <a:lstStyle/>
              <a:p>
                <a:pPr>
                  <a:defRPr sz="2000" b="1"/>
                </a:pPr>
                <a:endParaRPr lang="en-US"/>
              </a:p>
            </c:txPr>
            <c:showLegendKey val="0"/>
            <c:showVal val="1"/>
            <c:showCatName val="0"/>
            <c:showSerName val="0"/>
            <c:showPercent val="0"/>
            <c:showBubbleSize val="0"/>
            <c:showLeaderLines val="0"/>
          </c:dLbls>
          <c:cat>
            <c:strRef>
              <c:f>'Q4'!$E$5:$H$5</c:f>
              <c:strCache>
                <c:ptCount val="4"/>
                <c:pt idx="0">
                  <c:v>Refused</c:v>
                </c:pt>
                <c:pt idx="1">
                  <c:v>Single most or top 3 issues</c:v>
                </c:pt>
                <c:pt idx="2">
                  <c:v>Among the top 5 issues</c:v>
                </c:pt>
                <c:pt idx="3">
                  <c:v>Not among the top 5 issues</c:v>
                </c:pt>
              </c:strCache>
            </c:strRef>
          </c:cat>
          <c:val>
            <c:numRef>
              <c:f>'Q4'!$E$9:$H$9</c:f>
              <c:numCache>
                <c:formatCode>0%</c:formatCode>
                <c:ptCount val="4"/>
                <c:pt idx="0">
                  <c:v>0.67</c:v>
                </c:pt>
                <c:pt idx="1">
                  <c:v>0.39</c:v>
                </c:pt>
                <c:pt idx="2">
                  <c:v>0.6</c:v>
                </c:pt>
                <c:pt idx="3">
                  <c:v>0.81</c:v>
                </c:pt>
              </c:numCache>
            </c:numRef>
          </c:val>
        </c:ser>
        <c:dLbls>
          <c:showLegendKey val="0"/>
          <c:showVal val="1"/>
          <c:showCatName val="0"/>
          <c:showSerName val="0"/>
          <c:showPercent val="0"/>
          <c:showBubbleSize val="0"/>
        </c:dLbls>
        <c:gapWidth val="95"/>
        <c:overlap val="100"/>
        <c:axId val="98794112"/>
        <c:axId val="98812288"/>
      </c:barChart>
      <c:catAx>
        <c:axId val="98794112"/>
        <c:scaling>
          <c:orientation val="minMax"/>
        </c:scaling>
        <c:delete val="0"/>
        <c:axPos val="l"/>
        <c:majorTickMark val="none"/>
        <c:minorTickMark val="none"/>
        <c:tickLblPos val="nextTo"/>
        <c:txPr>
          <a:bodyPr/>
          <a:lstStyle/>
          <a:p>
            <a:pPr>
              <a:defRPr sz="1600" b="1"/>
            </a:pPr>
            <a:endParaRPr lang="en-US"/>
          </a:p>
        </c:txPr>
        <c:crossAx val="98812288"/>
        <c:crosses val="autoZero"/>
        <c:auto val="1"/>
        <c:lblAlgn val="ctr"/>
        <c:lblOffset val="100"/>
        <c:noMultiLvlLbl val="0"/>
      </c:catAx>
      <c:valAx>
        <c:axId val="98812288"/>
        <c:scaling>
          <c:orientation val="minMax"/>
        </c:scaling>
        <c:delete val="1"/>
        <c:axPos val="b"/>
        <c:numFmt formatCode="0%" sourceLinked="1"/>
        <c:majorTickMark val="out"/>
        <c:minorTickMark val="none"/>
        <c:tickLblPos val="nextTo"/>
        <c:crossAx val="98794112"/>
        <c:crosses val="autoZero"/>
        <c:crossBetween val="between"/>
      </c:valAx>
    </c:plotArea>
    <c:plotVisOnly val="1"/>
    <c:dispBlanksAs val="gap"/>
    <c:showDLblsOverMax val="0"/>
  </c:chart>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'Q4 Dems'!$C$5</c:f>
              <c:strCache>
                <c:ptCount val="1"/>
                <c:pt idx="0">
                  <c:v>Refused</c:v>
                </c:pt>
              </c:strCache>
            </c:strRef>
          </c:tx>
          <c:invertIfNegative val="0"/>
          <c:dLbls>
            <c:dLbl>
              <c:idx val="0"/>
              <c:spPr/>
              <c:txPr>
                <a:bodyPr/>
                <a:lstStyle/>
                <a:p>
                  <a:pPr>
                    <a:defRPr sz="2000" b="1"/>
                  </a:pPr>
                  <a:endParaRPr lang="en-US"/>
                </a:p>
              </c:txPr>
              <c:showLegendKey val="0"/>
              <c:showVal val="1"/>
              <c:showCatName val="0"/>
              <c:showSerName val="0"/>
              <c:showPercent val="0"/>
              <c:showBubbleSize val="0"/>
            </c:dLbl>
            <c:dLbl>
              <c:idx val="1"/>
              <c:delete val="1"/>
            </c:dLbl>
            <c:dLbl>
              <c:idx val="2"/>
              <c:delete val="1"/>
            </c:dLbl>
            <c:dLbl>
              <c:idx val="3"/>
              <c:delete val="1"/>
            </c:dLbl>
            <c:showLegendKey val="0"/>
            <c:showVal val="1"/>
            <c:showCatName val="0"/>
            <c:showSerName val="0"/>
            <c:showPercent val="0"/>
            <c:showBubbleSize val="0"/>
            <c:showLeaderLines val="0"/>
          </c:dLbls>
          <c:cat>
            <c:strRef>
              <c:f>'Q4 Dems'!$D$4:$G$4</c:f>
              <c:strCache>
                <c:ptCount val="4"/>
                <c:pt idx="0">
                  <c:v>Refused</c:v>
                </c:pt>
                <c:pt idx="1">
                  <c:v>Single most or among the top 3 issues</c:v>
                </c:pt>
                <c:pt idx="2">
                  <c:v>Among the top 5 issues</c:v>
                </c:pt>
                <c:pt idx="3">
                  <c:v>Not among the top 5 issues</c:v>
                </c:pt>
              </c:strCache>
            </c:strRef>
          </c:cat>
          <c:val>
            <c:numRef>
              <c:f>'Q4 Dems'!$D$5:$G$5</c:f>
              <c:numCache>
                <c:formatCode>0%</c:formatCode>
                <c:ptCount val="4"/>
                <c:pt idx="0">
                  <c:v>0.5</c:v>
                </c:pt>
                <c:pt idx="1">
                  <c:v>0</c:v>
                </c:pt>
                <c:pt idx="2">
                  <c:v>0</c:v>
                </c:pt>
                <c:pt idx="3">
                  <c:v>0</c:v>
                </c:pt>
              </c:numCache>
            </c:numRef>
          </c:val>
        </c:ser>
        <c:ser>
          <c:idx val="1"/>
          <c:order val="1"/>
          <c:tx>
            <c:strRef>
              <c:f>'Q4 Dems'!$C$6</c:f>
              <c:strCache>
                <c:ptCount val="1"/>
                <c:pt idx="0">
                  <c:v>Lean toward Israel</c:v>
                </c:pt>
              </c:strCache>
            </c:strRef>
          </c:tx>
          <c:spPr>
            <a:solidFill>
              <a:schemeClr val="accent2">
                <a:lumMod val="75000"/>
                <a:alpha val="63000"/>
              </a:schemeClr>
            </a:solidFill>
          </c:spPr>
          <c:invertIfNegative val="0"/>
          <c:dLbls>
            <c:dLbl>
              <c:idx val="0"/>
              <c:delete val="1"/>
            </c:dLbl>
            <c:txPr>
              <a:bodyPr/>
              <a:lstStyle/>
              <a:p>
                <a:pPr>
                  <a:defRPr sz="2000" b="1"/>
                </a:pPr>
                <a:endParaRPr lang="en-US"/>
              </a:p>
            </c:txPr>
            <c:showLegendKey val="0"/>
            <c:showVal val="1"/>
            <c:showCatName val="0"/>
            <c:showSerName val="0"/>
            <c:showPercent val="0"/>
            <c:showBubbleSize val="0"/>
            <c:showLeaderLines val="0"/>
          </c:dLbls>
          <c:cat>
            <c:strRef>
              <c:f>'Q4 Dems'!$D$4:$G$4</c:f>
              <c:strCache>
                <c:ptCount val="4"/>
                <c:pt idx="0">
                  <c:v>Refused</c:v>
                </c:pt>
                <c:pt idx="1">
                  <c:v>Single most or among the top 3 issues</c:v>
                </c:pt>
                <c:pt idx="2">
                  <c:v>Among the top 5 issues</c:v>
                </c:pt>
                <c:pt idx="3">
                  <c:v>Not among the top 5 issues</c:v>
                </c:pt>
              </c:strCache>
            </c:strRef>
          </c:cat>
          <c:val>
            <c:numRef>
              <c:f>'Q4 Dems'!$D$6:$G$6</c:f>
              <c:numCache>
                <c:formatCode>0%</c:formatCode>
                <c:ptCount val="4"/>
                <c:pt idx="0">
                  <c:v>0</c:v>
                </c:pt>
                <c:pt idx="1">
                  <c:v>0.3</c:v>
                </c:pt>
                <c:pt idx="2">
                  <c:v>0.2</c:v>
                </c:pt>
                <c:pt idx="3">
                  <c:v>0.08</c:v>
                </c:pt>
              </c:numCache>
            </c:numRef>
          </c:val>
        </c:ser>
        <c:ser>
          <c:idx val="2"/>
          <c:order val="2"/>
          <c:tx>
            <c:strRef>
              <c:f>'Q4 Dems'!$C$7</c:f>
              <c:strCache>
                <c:ptCount val="1"/>
                <c:pt idx="0">
                  <c:v>Lean toward the Palestinians</c:v>
                </c:pt>
              </c:strCache>
            </c:strRef>
          </c:tx>
          <c:invertIfNegative val="0"/>
          <c:dLbls>
            <c:dLbl>
              <c:idx val="0"/>
              <c:delete val="1"/>
            </c:dLbl>
            <c:dLbl>
              <c:idx val="2"/>
              <c:delete val="1"/>
            </c:dLbl>
            <c:dLbl>
              <c:idx val="3"/>
              <c:delete val="1"/>
            </c:dLbl>
            <c:txPr>
              <a:bodyPr/>
              <a:lstStyle/>
              <a:p>
                <a:pPr>
                  <a:defRPr sz="2000" b="1"/>
                </a:pPr>
                <a:endParaRPr lang="en-US"/>
              </a:p>
            </c:txPr>
            <c:showLegendKey val="0"/>
            <c:showVal val="1"/>
            <c:showCatName val="0"/>
            <c:showSerName val="0"/>
            <c:showPercent val="0"/>
            <c:showBubbleSize val="0"/>
            <c:showLeaderLines val="0"/>
          </c:dLbls>
          <c:cat>
            <c:strRef>
              <c:f>'Q4 Dems'!$D$4:$G$4</c:f>
              <c:strCache>
                <c:ptCount val="4"/>
                <c:pt idx="0">
                  <c:v>Refused</c:v>
                </c:pt>
                <c:pt idx="1">
                  <c:v>Single most or among the top 3 issues</c:v>
                </c:pt>
                <c:pt idx="2">
                  <c:v>Among the top 5 issues</c:v>
                </c:pt>
                <c:pt idx="3">
                  <c:v>Not among the top 5 issues</c:v>
                </c:pt>
              </c:strCache>
            </c:strRef>
          </c:cat>
          <c:val>
            <c:numRef>
              <c:f>'Q4 Dems'!$D$7:$G$7</c:f>
              <c:numCache>
                <c:formatCode>0%</c:formatCode>
                <c:ptCount val="4"/>
                <c:pt idx="0">
                  <c:v>0</c:v>
                </c:pt>
                <c:pt idx="1">
                  <c:v>0.14000000000000001</c:v>
                </c:pt>
                <c:pt idx="2">
                  <c:v>0.03</c:v>
                </c:pt>
                <c:pt idx="3">
                  <c:v>0.05</c:v>
                </c:pt>
              </c:numCache>
            </c:numRef>
          </c:val>
        </c:ser>
        <c:ser>
          <c:idx val="3"/>
          <c:order val="3"/>
          <c:tx>
            <c:strRef>
              <c:f>'Q4 Dems'!$C$8</c:f>
              <c:strCache>
                <c:ptCount val="1"/>
                <c:pt idx="0">
                  <c:v>Lean toward neither side</c:v>
                </c:pt>
              </c:strCache>
            </c:strRef>
          </c:tx>
          <c:spPr>
            <a:solidFill>
              <a:schemeClr val="accent4">
                <a:lumMod val="75000"/>
                <a:alpha val="63000"/>
              </a:schemeClr>
            </a:solidFill>
          </c:spPr>
          <c:invertIfNegative val="0"/>
          <c:dLbls>
            <c:txPr>
              <a:bodyPr/>
              <a:lstStyle/>
              <a:p>
                <a:pPr>
                  <a:defRPr sz="2000" b="1"/>
                </a:pPr>
                <a:endParaRPr lang="en-US"/>
              </a:p>
            </c:txPr>
            <c:showLegendKey val="0"/>
            <c:showVal val="1"/>
            <c:showCatName val="0"/>
            <c:showSerName val="0"/>
            <c:showPercent val="0"/>
            <c:showBubbleSize val="0"/>
            <c:showLeaderLines val="0"/>
          </c:dLbls>
          <c:cat>
            <c:strRef>
              <c:f>'Q4 Dems'!$D$4:$G$4</c:f>
              <c:strCache>
                <c:ptCount val="4"/>
                <c:pt idx="0">
                  <c:v>Refused</c:v>
                </c:pt>
                <c:pt idx="1">
                  <c:v>Single most or among the top 3 issues</c:v>
                </c:pt>
                <c:pt idx="2">
                  <c:v>Among the top 5 issues</c:v>
                </c:pt>
                <c:pt idx="3">
                  <c:v>Not among the top 5 issues</c:v>
                </c:pt>
              </c:strCache>
            </c:strRef>
          </c:cat>
          <c:val>
            <c:numRef>
              <c:f>'Q4 Dems'!$D$8:$G$8</c:f>
              <c:numCache>
                <c:formatCode>0%</c:formatCode>
                <c:ptCount val="4"/>
                <c:pt idx="0">
                  <c:v>0.5</c:v>
                </c:pt>
                <c:pt idx="1">
                  <c:v>0.56999999999999995</c:v>
                </c:pt>
                <c:pt idx="2">
                  <c:v>0.77</c:v>
                </c:pt>
                <c:pt idx="3">
                  <c:v>0.87</c:v>
                </c:pt>
              </c:numCache>
            </c:numRef>
          </c:val>
        </c:ser>
        <c:dLbls>
          <c:showLegendKey val="0"/>
          <c:showVal val="1"/>
          <c:showCatName val="0"/>
          <c:showSerName val="0"/>
          <c:showPercent val="0"/>
          <c:showBubbleSize val="0"/>
        </c:dLbls>
        <c:gapWidth val="95"/>
        <c:overlap val="100"/>
        <c:axId val="97760768"/>
        <c:axId val="97762304"/>
      </c:barChart>
      <c:catAx>
        <c:axId val="97760768"/>
        <c:scaling>
          <c:orientation val="minMax"/>
        </c:scaling>
        <c:delete val="1"/>
        <c:axPos val="l"/>
        <c:majorTickMark val="none"/>
        <c:minorTickMark val="none"/>
        <c:tickLblPos val="nextTo"/>
        <c:crossAx val="97762304"/>
        <c:crosses val="autoZero"/>
        <c:auto val="1"/>
        <c:lblAlgn val="ctr"/>
        <c:lblOffset val="100"/>
        <c:noMultiLvlLbl val="0"/>
      </c:catAx>
      <c:valAx>
        <c:axId val="97762304"/>
        <c:scaling>
          <c:orientation val="minMax"/>
        </c:scaling>
        <c:delete val="1"/>
        <c:axPos val="b"/>
        <c:numFmt formatCode="0%" sourceLinked="1"/>
        <c:majorTickMark val="out"/>
        <c:minorTickMark val="none"/>
        <c:tickLblPos val="nextTo"/>
        <c:crossAx val="97760768"/>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dirty="0"/>
              <a:t>Q2. If the approach you selected turns out over time to be impossible, which of the remaining </a:t>
            </a:r>
            <a:r>
              <a:rPr lang="en-US" sz="2000" b="1" dirty="0" smtClean="0"/>
              <a:t>three would </a:t>
            </a:r>
            <a:r>
              <a:rPr lang="en-US" sz="2000" b="1" dirty="0"/>
              <a:t>you prefer?</a:t>
            </a:r>
          </a:p>
        </c:rich>
      </c:tx>
      <c:layout/>
      <c:overlay val="0"/>
      <c:spPr>
        <a:noFill/>
        <a:ln>
          <a:noFill/>
        </a:ln>
        <a:effectLst/>
      </c:spPr>
    </c:title>
    <c:autoTitleDeleted val="0"/>
    <c:plotArea>
      <c:layout>
        <c:manualLayout>
          <c:layoutTarget val="inner"/>
          <c:xMode val="edge"/>
          <c:yMode val="edge"/>
          <c:x val="0.37945481491537703"/>
          <c:y val="0.14685815404212268"/>
          <c:w val="0.59015159742963164"/>
          <c:h val="0.80364519081004404"/>
        </c:manualLayout>
      </c:layout>
      <c:barChart>
        <c:barDir val="bar"/>
        <c:grouping val="clustered"/>
        <c:varyColors val="0"/>
        <c:ser>
          <c:idx val="0"/>
          <c:order val="0"/>
          <c:spPr>
            <a:solidFill>
              <a:schemeClr val="accent1"/>
            </a:solidFill>
            <a:ln>
              <a:noFill/>
            </a:ln>
            <a:effectLst/>
          </c:spPr>
          <c:invertIfNegative val="0"/>
          <c:dLbls>
            <c:dLbl>
              <c:idx val="1"/>
              <c:layout>
                <c:manualLayout>
                  <c:x val="-3.3045977011494254E-2"/>
                  <c:y val="6.2015503875968991E-2"/>
                </c:manualLayout>
              </c:layout>
              <c:showLegendKey val="0"/>
              <c:showVal val="1"/>
              <c:showCatName val="0"/>
              <c:showSerName val="0"/>
              <c:showPercent val="0"/>
              <c:showBubbleSize val="0"/>
            </c:dLbl>
            <c:numFmt formatCode="0%" sourceLinked="0"/>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Sheet2!$R$5:$R$8</c:f>
              <c:strCache>
                <c:ptCount val="4"/>
                <c:pt idx="0">
                  <c:v>Refused</c:v>
                </c:pt>
                <c:pt idx="1">
                  <c:v>A one-state solution: A single democratic state in which both Jews and Arabs are full and equal citizens, covering all of what is now Israel and the Palestinian Territories.</c:v>
                </c:pt>
                <c:pt idx="2">
                  <c:v>Annexation without equal citizenship: Israel would annex the Palestinian territories, but keep a majority-Jewish state in the expanded territories by restricting citizenship rights of Palestinians.</c:v>
                </c:pt>
                <c:pt idx="3">
                  <c:v>Maintain occupation of both the territories Israel has captured in 1967 and the Palestinians inhabiting them indefinitely. </c:v>
                </c:pt>
              </c:strCache>
            </c:strRef>
          </c:cat>
          <c:val>
            <c:numRef>
              <c:f>Sheet2!$S$5:$S$8</c:f>
              <c:numCache>
                <c:formatCode>###0.0%</c:formatCode>
                <c:ptCount val="4"/>
                <c:pt idx="0">
                  <c:v>1.5151515151515201E-2</c:v>
                </c:pt>
                <c:pt idx="1">
                  <c:v>0.66414141414141403</c:v>
                </c:pt>
                <c:pt idx="2">
                  <c:v>0.10101010101010099</c:v>
                </c:pt>
                <c:pt idx="3">
                  <c:v>0.21969696969697</c:v>
                </c:pt>
              </c:numCache>
            </c:numRef>
          </c:val>
        </c:ser>
        <c:dLbls>
          <c:showLegendKey val="0"/>
          <c:showVal val="0"/>
          <c:showCatName val="0"/>
          <c:showSerName val="0"/>
          <c:showPercent val="0"/>
          <c:showBubbleSize val="0"/>
        </c:dLbls>
        <c:gapWidth val="182"/>
        <c:axId val="126407424"/>
        <c:axId val="126408960"/>
      </c:barChart>
      <c:catAx>
        <c:axId val="126407424"/>
        <c:scaling>
          <c:orientation val="minMax"/>
        </c:scaling>
        <c:delete val="1"/>
        <c:axPos val="l"/>
        <c:numFmt formatCode="General" sourceLinked="1"/>
        <c:majorTickMark val="none"/>
        <c:minorTickMark val="none"/>
        <c:tickLblPos val="nextTo"/>
        <c:crossAx val="126408960"/>
        <c:crosses val="autoZero"/>
        <c:auto val="1"/>
        <c:lblAlgn val="ctr"/>
        <c:lblOffset val="100"/>
        <c:noMultiLvlLbl val="0"/>
      </c:catAx>
      <c:valAx>
        <c:axId val="12640896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6407424"/>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'Slide 37'!$C$3</c:f>
              <c:strCache>
                <c:ptCount val="1"/>
                <c:pt idx="0">
                  <c:v>Refused</c:v>
                </c:pt>
              </c:strCache>
            </c:strRef>
          </c:tx>
          <c:invertIfNegative val="0"/>
          <c:dLbls>
            <c:dLbl>
              <c:idx val="1"/>
              <c:delete val="1"/>
            </c:dLbl>
            <c:dLbl>
              <c:idx val="2"/>
              <c:delete val="1"/>
            </c:dLbl>
            <c:dLbl>
              <c:idx val="3"/>
              <c:delete val="1"/>
            </c:dLbl>
            <c:txPr>
              <a:bodyPr/>
              <a:lstStyle/>
              <a:p>
                <a:pPr>
                  <a:defRPr sz="2000" b="1"/>
                </a:pPr>
                <a:endParaRPr lang="en-US"/>
              </a:p>
            </c:txPr>
            <c:showLegendKey val="0"/>
            <c:showVal val="1"/>
            <c:showCatName val="0"/>
            <c:showSerName val="0"/>
            <c:showPercent val="0"/>
            <c:showBubbleSize val="0"/>
            <c:showLeaderLines val="0"/>
          </c:dLbls>
          <c:cat>
            <c:strRef>
              <c:f>'Slide 37'!$B$4:$B$7</c:f>
              <c:strCache>
                <c:ptCount val="4"/>
                <c:pt idx="0">
                  <c:v>Refused</c:v>
                </c:pt>
                <c:pt idx="1">
                  <c:v>Single most or among the top 3 issues</c:v>
                </c:pt>
                <c:pt idx="2">
                  <c:v>Among the top 5 issues</c:v>
                </c:pt>
                <c:pt idx="3">
                  <c:v>Not among the top 5 issues</c:v>
                </c:pt>
              </c:strCache>
            </c:strRef>
          </c:cat>
          <c:val>
            <c:numRef>
              <c:f>'Slide 37'!$C$4:$C$7</c:f>
              <c:numCache>
                <c:formatCode>0%</c:formatCode>
                <c:ptCount val="4"/>
                <c:pt idx="0">
                  <c:v>0.56000000000000005</c:v>
                </c:pt>
                <c:pt idx="1">
                  <c:v>0.04</c:v>
                </c:pt>
                <c:pt idx="2">
                  <c:v>0.04</c:v>
                </c:pt>
                <c:pt idx="3">
                  <c:v>0.04</c:v>
                </c:pt>
              </c:numCache>
            </c:numRef>
          </c:val>
        </c:ser>
        <c:ser>
          <c:idx val="1"/>
          <c:order val="1"/>
          <c:tx>
            <c:strRef>
              <c:f>'Slide 37'!$D$3</c:f>
              <c:strCache>
                <c:ptCount val="1"/>
                <c:pt idx="0">
                  <c:v>Favor Jewishness over full rights for Palestinians</c:v>
                </c:pt>
              </c:strCache>
            </c:strRef>
          </c:tx>
          <c:spPr>
            <a:solidFill>
              <a:schemeClr val="accent2">
                <a:lumMod val="75000"/>
                <a:alpha val="63000"/>
              </a:schemeClr>
            </a:solidFill>
          </c:spPr>
          <c:invertIfNegative val="0"/>
          <c:dLbls>
            <c:dLbl>
              <c:idx val="0"/>
              <c:delete val="1"/>
            </c:dLbl>
            <c:txPr>
              <a:bodyPr/>
              <a:lstStyle/>
              <a:p>
                <a:pPr>
                  <a:defRPr sz="2000" b="1"/>
                </a:pPr>
                <a:endParaRPr lang="en-US"/>
              </a:p>
            </c:txPr>
            <c:showLegendKey val="0"/>
            <c:showVal val="1"/>
            <c:showCatName val="0"/>
            <c:showSerName val="0"/>
            <c:showPercent val="0"/>
            <c:showBubbleSize val="0"/>
            <c:showLeaderLines val="0"/>
          </c:dLbls>
          <c:cat>
            <c:strRef>
              <c:f>'Slide 37'!$B$4:$B$7</c:f>
              <c:strCache>
                <c:ptCount val="4"/>
                <c:pt idx="0">
                  <c:v>Refused</c:v>
                </c:pt>
                <c:pt idx="1">
                  <c:v>Single most or among the top 3 issues</c:v>
                </c:pt>
                <c:pt idx="2">
                  <c:v>Among the top 5 issues</c:v>
                </c:pt>
                <c:pt idx="3">
                  <c:v>Not among the top 5 issues</c:v>
                </c:pt>
              </c:strCache>
            </c:strRef>
          </c:cat>
          <c:val>
            <c:numRef>
              <c:f>'Slide 37'!$D$4:$D$7</c:f>
              <c:numCache>
                <c:formatCode>0%</c:formatCode>
                <c:ptCount val="4"/>
                <c:pt idx="0">
                  <c:v>0</c:v>
                </c:pt>
                <c:pt idx="1">
                  <c:v>0.42</c:v>
                </c:pt>
                <c:pt idx="2">
                  <c:v>0.21</c:v>
                </c:pt>
                <c:pt idx="3">
                  <c:v>0.19</c:v>
                </c:pt>
              </c:numCache>
            </c:numRef>
          </c:val>
        </c:ser>
        <c:ser>
          <c:idx val="2"/>
          <c:order val="2"/>
          <c:tx>
            <c:strRef>
              <c:f>'Slide 37'!$E$3</c:f>
              <c:strCache>
                <c:ptCount val="1"/>
                <c:pt idx="0">
                  <c:v>Favor Israel's democracy with equal rights for all</c:v>
                </c:pt>
              </c:strCache>
            </c:strRef>
          </c:tx>
          <c:invertIfNegative val="0"/>
          <c:dLbls>
            <c:txPr>
              <a:bodyPr/>
              <a:lstStyle/>
              <a:p>
                <a:pPr>
                  <a:defRPr sz="2000" b="1"/>
                </a:pPr>
                <a:endParaRPr lang="en-US"/>
              </a:p>
            </c:txPr>
            <c:showLegendKey val="0"/>
            <c:showVal val="1"/>
            <c:showCatName val="0"/>
            <c:showSerName val="0"/>
            <c:showPercent val="0"/>
            <c:showBubbleSize val="0"/>
            <c:showLeaderLines val="0"/>
          </c:dLbls>
          <c:cat>
            <c:strRef>
              <c:f>'Slide 37'!$B$4:$B$7</c:f>
              <c:strCache>
                <c:ptCount val="4"/>
                <c:pt idx="0">
                  <c:v>Refused</c:v>
                </c:pt>
                <c:pt idx="1">
                  <c:v>Single most or among the top 3 issues</c:v>
                </c:pt>
                <c:pt idx="2">
                  <c:v>Among the top 5 issues</c:v>
                </c:pt>
                <c:pt idx="3">
                  <c:v>Not among the top 5 issues</c:v>
                </c:pt>
              </c:strCache>
            </c:strRef>
          </c:cat>
          <c:val>
            <c:numRef>
              <c:f>'Slide 37'!$E$4:$E$7</c:f>
              <c:numCache>
                <c:formatCode>0%</c:formatCode>
                <c:ptCount val="4"/>
                <c:pt idx="0">
                  <c:v>0.44</c:v>
                </c:pt>
                <c:pt idx="1">
                  <c:v>0.54</c:v>
                </c:pt>
                <c:pt idx="2">
                  <c:v>0.75</c:v>
                </c:pt>
                <c:pt idx="3">
                  <c:v>0.77</c:v>
                </c:pt>
              </c:numCache>
            </c:numRef>
          </c:val>
        </c:ser>
        <c:dLbls>
          <c:showLegendKey val="0"/>
          <c:showVal val="1"/>
          <c:showCatName val="0"/>
          <c:showSerName val="0"/>
          <c:showPercent val="0"/>
          <c:showBubbleSize val="0"/>
        </c:dLbls>
        <c:gapWidth val="95"/>
        <c:overlap val="100"/>
        <c:axId val="71955200"/>
        <c:axId val="71957504"/>
      </c:barChart>
      <c:catAx>
        <c:axId val="71955200"/>
        <c:scaling>
          <c:orientation val="minMax"/>
        </c:scaling>
        <c:delete val="0"/>
        <c:axPos val="l"/>
        <c:majorTickMark val="none"/>
        <c:minorTickMark val="none"/>
        <c:tickLblPos val="nextTo"/>
        <c:txPr>
          <a:bodyPr/>
          <a:lstStyle/>
          <a:p>
            <a:pPr>
              <a:defRPr sz="1600" b="1"/>
            </a:pPr>
            <a:endParaRPr lang="en-US"/>
          </a:p>
        </c:txPr>
        <c:crossAx val="71957504"/>
        <c:crosses val="autoZero"/>
        <c:auto val="1"/>
        <c:lblAlgn val="ctr"/>
        <c:lblOffset val="100"/>
        <c:noMultiLvlLbl val="0"/>
      </c:catAx>
      <c:valAx>
        <c:axId val="71957504"/>
        <c:scaling>
          <c:orientation val="minMax"/>
        </c:scaling>
        <c:delete val="1"/>
        <c:axPos val="b"/>
        <c:numFmt formatCode="0%" sourceLinked="1"/>
        <c:majorTickMark val="out"/>
        <c:minorTickMark val="none"/>
        <c:tickLblPos val="nextTo"/>
        <c:crossAx val="71955200"/>
        <c:crosses val="autoZero"/>
        <c:crossBetween val="between"/>
      </c:valAx>
    </c:plotArea>
    <c:plotVisOnly val="1"/>
    <c:dispBlanksAs val="gap"/>
    <c:showDLblsOverMax val="0"/>
  </c:chart>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'Slide 38'!$C$2</c:f>
              <c:strCache>
                <c:ptCount val="1"/>
                <c:pt idx="0">
                  <c:v>Refused</c:v>
                </c:pt>
              </c:strCache>
            </c:strRef>
          </c:tx>
          <c:invertIfNegative val="0"/>
          <c:dLbls>
            <c:dLbl>
              <c:idx val="0"/>
              <c:spPr/>
              <c:txPr>
                <a:bodyPr/>
                <a:lstStyle/>
                <a:p>
                  <a:pPr>
                    <a:defRPr sz="2000" b="1"/>
                  </a:pPr>
                  <a:endParaRPr lang="en-US"/>
                </a:p>
              </c:txPr>
              <c:showLegendKey val="0"/>
              <c:showVal val="1"/>
              <c:showCatName val="0"/>
              <c:showSerName val="0"/>
              <c:showPercent val="0"/>
              <c:showBubbleSize val="0"/>
            </c:dLbl>
            <c:dLbl>
              <c:idx val="1"/>
              <c:delete val="1"/>
            </c:dLbl>
            <c:dLbl>
              <c:idx val="2"/>
              <c:delete val="1"/>
            </c:dLbl>
            <c:dLbl>
              <c:idx val="3"/>
              <c:delete val="1"/>
            </c:dLbl>
            <c:showLegendKey val="0"/>
            <c:showVal val="1"/>
            <c:showCatName val="0"/>
            <c:showSerName val="0"/>
            <c:showPercent val="0"/>
            <c:showBubbleSize val="0"/>
            <c:showLeaderLines val="0"/>
          </c:dLbls>
          <c:cat>
            <c:strRef>
              <c:f>'Slide 38'!$B$3:$B$6</c:f>
              <c:strCache>
                <c:ptCount val="4"/>
                <c:pt idx="0">
                  <c:v>Refused</c:v>
                </c:pt>
                <c:pt idx="1">
                  <c:v>Single most or among the top 3 issues</c:v>
                </c:pt>
                <c:pt idx="2">
                  <c:v>Among the top 5 issues</c:v>
                </c:pt>
                <c:pt idx="3">
                  <c:v>Not among the top 5 issues</c:v>
                </c:pt>
              </c:strCache>
            </c:strRef>
          </c:cat>
          <c:val>
            <c:numRef>
              <c:f>'Slide 38'!$C$3:$C$6</c:f>
              <c:numCache>
                <c:formatCode>0%</c:formatCode>
                <c:ptCount val="4"/>
                <c:pt idx="0">
                  <c:v>0.5</c:v>
                </c:pt>
                <c:pt idx="1">
                  <c:v>0.05</c:v>
                </c:pt>
                <c:pt idx="2">
                  <c:v>0.03</c:v>
                </c:pt>
                <c:pt idx="3">
                  <c:v>0.04</c:v>
                </c:pt>
              </c:numCache>
            </c:numRef>
          </c:val>
        </c:ser>
        <c:ser>
          <c:idx val="1"/>
          <c:order val="1"/>
          <c:tx>
            <c:strRef>
              <c:f>'Slide 38'!$D$2</c:f>
              <c:strCache>
                <c:ptCount val="1"/>
                <c:pt idx="0">
                  <c:v>Favor Jewishness over full rights for Palestinians</c:v>
                </c:pt>
              </c:strCache>
            </c:strRef>
          </c:tx>
          <c:spPr>
            <a:solidFill>
              <a:schemeClr val="accent2">
                <a:lumMod val="75000"/>
                <a:alpha val="63000"/>
              </a:schemeClr>
            </a:solidFill>
          </c:spPr>
          <c:invertIfNegative val="0"/>
          <c:dLbls>
            <c:dLbl>
              <c:idx val="0"/>
              <c:delete val="1"/>
            </c:dLbl>
            <c:txPr>
              <a:bodyPr/>
              <a:lstStyle/>
              <a:p>
                <a:pPr>
                  <a:defRPr sz="2000" b="1"/>
                </a:pPr>
                <a:endParaRPr lang="en-US"/>
              </a:p>
            </c:txPr>
            <c:showLegendKey val="0"/>
            <c:showVal val="1"/>
            <c:showCatName val="0"/>
            <c:showSerName val="0"/>
            <c:showPercent val="0"/>
            <c:showBubbleSize val="0"/>
            <c:showLeaderLines val="0"/>
          </c:dLbls>
          <c:cat>
            <c:strRef>
              <c:f>'Slide 38'!$B$3:$B$6</c:f>
              <c:strCache>
                <c:ptCount val="4"/>
                <c:pt idx="0">
                  <c:v>Refused</c:v>
                </c:pt>
                <c:pt idx="1">
                  <c:v>Single most or among the top 3 issues</c:v>
                </c:pt>
                <c:pt idx="2">
                  <c:v>Among the top 5 issues</c:v>
                </c:pt>
                <c:pt idx="3">
                  <c:v>Not among the top 5 issues</c:v>
                </c:pt>
              </c:strCache>
            </c:strRef>
          </c:cat>
          <c:val>
            <c:numRef>
              <c:f>'Slide 38'!$D$3:$D$6</c:f>
              <c:numCache>
                <c:formatCode>0%</c:formatCode>
                <c:ptCount val="4"/>
                <c:pt idx="0">
                  <c:v>0</c:v>
                </c:pt>
                <c:pt idx="1">
                  <c:v>0.28999999999999998</c:v>
                </c:pt>
                <c:pt idx="2">
                  <c:v>0.08</c:v>
                </c:pt>
                <c:pt idx="3">
                  <c:v>0.09</c:v>
                </c:pt>
              </c:numCache>
            </c:numRef>
          </c:val>
        </c:ser>
        <c:ser>
          <c:idx val="2"/>
          <c:order val="2"/>
          <c:tx>
            <c:strRef>
              <c:f>'Slide 38'!$E$2</c:f>
              <c:strCache>
                <c:ptCount val="1"/>
                <c:pt idx="0">
                  <c:v>Favor Israel's democracy with equal rights for all</c:v>
                </c:pt>
              </c:strCache>
            </c:strRef>
          </c:tx>
          <c:invertIfNegative val="0"/>
          <c:dLbls>
            <c:txPr>
              <a:bodyPr/>
              <a:lstStyle/>
              <a:p>
                <a:pPr>
                  <a:defRPr sz="2000" b="1"/>
                </a:pPr>
                <a:endParaRPr lang="en-US"/>
              </a:p>
            </c:txPr>
            <c:showLegendKey val="0"/>
            <c:showVal val="1"/>
            <c:showCatName val="0"/>
            <c:showSerName val="0"/>
            <c:showPercent val="0"/>
            <c:showBubbleSize val="0"/>
            <c:showLeaderLines val="0"/>
          </c:dLbls>
          <c:cat>
            <c:strRef>
              <c:f>'Slide 38'!$B$3:$B$6</c:f>
              <c:strCache>
                <c:ptCount val="4"/>
                <c:pt idx="0">
                  <c:v>Refused</c:v>
                </c:pt>
                <c:pt idx="1">
                  <c:v>Single most or among the top 3 issues</c:v>
                </c:pt>
                <c:pt idx="2">
                  <c:v>Among the top 5 issues</c:v>
                </c:pt>
                <c:pt idx="3">
                  <c:v>Not among the top 5 issues</c:v>
                </c:pt>
              </c:strCache>
            </c:strRef>
          </c:cat>
          <c:val>
            <c:numRef>
              <c:f>'Slide 38'!$E$3:$E$6</c:f>
              <c:numCache>
                <c:formatCode>0%</c:formatCode>
                <c:ptCount val="4"/>
                <c:pt idx="0">
                  <c:v>0.5</c:v>
                </c:pt>
                <c:pt idx="1">
                  <c:v>0.66</c:v>
                </c:pt>
                <c:pt idx="2">
                  <c:v>0.89</c:v>
                </c:pt>
                <c:pt idx="3">
                  <c:v>0.87</c:v>
                </c:pt>
              </c:numCache>
            </c:numRef>
          </c:val>
        </c:ser>
        <c:dLbls>
          <c:showLegendKey val="0"/>
          <c:showVal val="1"/>
          <c:showCatName val="0"/>
          <c:showSerName val="0"/>
          <c:showPercent val="0"/>
          <c:showBubbleSize val="0"/>
        </c:dLbls>
        <c:gapWidth val="95"/>
        <c:overlap val="100"/>
        <c:axId val="87820928"/>
        <c:axId val="91551232"/>
      </c:barChart>
      <c:catAx>
        <c:axId val="87820928"/>
        <c:scaling>
          <c:orientation val="minMax"/>
        </c:scaling>
        <c:delete val="0"/>
        <c:axPos val="l"/>
        <c:majorTickMark val="none"/>
        <c:minorTickMark val="none"/>
        <c:tickLblPos val="nextTo"/>
        <c:txPr>
          <a:bodyPr/>
          <a:lstStyle/>
          <a:p>
            <a:pPr>
              <a:defRPr sz="1600" b="1"/>
            </a:pPr>
            <a:endParaRPr lang="en-US"/>
          </a:p>
        </c:txPr>
        <c:crossAx val="91551232"/>
        <c:crosses val="autoZero"/>
        <c:auto val="1"/>
        <c:lblAlgn val="ctr"/>
        <c:lblOffset val="100"/>
        <c:noMultiLvlLbl val="0"/>
      </c:catAx>
      <c:valAx>
        <c:axId val="91551232"/>
        <c:scaling>
          <c:orientation val="minMax"/>
        </c:scaling>
        <c:delete val="1"/>
        <c:axPos val="b"/>
        <c:numFmt formatCode="0%" sourceLinked="1"/>
        <c:majorTickMark val="out"/>
        <c:minorTickMark val="none"/>
        <c:tickLblPos val="nextTo"/>
        <c:crossAx val="87820928"/>
        <c:crosses val="autoZero"/>
        <c:crossBetween val="between"/>
      </c:valAx>
    </c:plotArea>
    <c:plotVisOnly val="1"/>
    <c:dispBlanksAs val="gap"/>
    <c:showDLblsOverMax val="0"/>
  </c:chart>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456790901137359"/>
          <c:y val="3.2163742690058478E-2"/>
          <c:w val="0.49587653543307086"/>
          <c:h val="0.93567251461988299"/>
        </c:manualLayout>
      </c:layout>
      <c:barChart>
        <c:barDir val="bar"/>
        <c:grouping val="percentStacked"/>
        <c:varyColors val="0"/>
        <c:ser>
          <c:idx val="0"/>
          <c:order val="0"/>
          <c:tx>
            <c:strRef>
              <c:f>'Slide 39'!$C$4</c:f>
              <c:strCache>
                <c:ptCount val="1"/>
                <c:pt idx="0">
                  <c:v>Refused</c:v>
                </c:pt>
              </c:strCache>
            </c:strRef>
          </c:tx>
          <c:invertIfNegative val="0"/>
          <c:dLbls>
            <c:dLbl>
              <c:idx val="1"/>
              <c:delete val="1"/>
            </c:dLbl>
            <c:dLbl>
              <c:idx val="2"/>
              <c:delete val="1"/>
            </c:dLbl>
            <c:dLbl>
              <c:idx val="3"/>
              <c:delete val="1"/>
            </c:dLbl>
            <c:txPr>
              <a:bodyPr/>
              <a:lstStyle/>
              <a:p>
                <a:pPr>
                  <a:defRPr sz="2000" b="1"/>
                </a:pPr>
                <a:endParaRPr lang="en-US"/>
              </a:p>
            </c:txPr>
            <c:showLegendKey val="0"/>
            <c:showVal val="1"/>
            <c:showCatName val="0"/>
            <c:showSerName val="0"/>
            <c:showPercent val="0"/>
            <c:showBubbleSize val="0"/>
            <c:showLeaderLines val="0"/>
          </c:dLbls>
          <c:cat>
            <c:strRef>
              <c:f>'Slide 39'!$B$5:$B$8</c:f>
              <c:strCache>
                <c:ptCount val="4"/>
                <c:pt idx="0">
                  <c:v>Refused</c:v>
                </c:pt>
                <c:pt idx="1">
                  <c:v>Single most or among the top 3 issues</c:v>
                </c:pt>
                <c:pt idx="2">
                  <c:v>Among the top 5 issues</c:v>
                </c:pt>
                <c:pt idx="3">
                  <c:v>Not among the top 5 issues</c:v>
                </c:pt>
              </c:strCache>
            </c:strRef>
          </c:cat>
          <c:val>
            <c:numRef>
              <c:f>'Slide 39'!$C$5:$C$8</c:f>
              <c:numCache>
                <c:formatCode>0%</c:formatCode>
                <c:ptCount val="4"/>
                <c:pt idx="0">
                  <c:v>0.6</c:v>
                </c:pt>
                <c:pt idx="1">
                  <c:v>0.04</c:v>
                </c:pt>
                <c:pt idx="2">
                  <c:v>0.01</c:v>
                </c:pt>
                <c:pt idx="3">
                  <c:v>0.03</c:v>
                </c:pt>
              </c:numCache>
            </c:numRef>
          </c:val>
        </c:ser>
        <c:ser>
          <c:idx val="1"/>
          <c:order val="1"/>
          <c:tx>
            <c:strRef>
              <c:f>'Slide 39'!$D$4</c:f>
              <c:strCache>
                <c:ptCount val="1"/>
                <c:pt idx="0">
                  <c:v>Favor Jewishness over full rights for Palestinians</c:v>
                </c:pt>
              </c:strCache>
            </c:strRef>
          </c:tx>
          <c:spPr>
            <a:solidFill>
              <a:schemeClr val="accent2">
                <a:lumMod val="75000"/>
                <a:alpha val="63000"/>
              </a:schemeClr>
            </a:solidFill>
          </c:spPr>
          <c:invertIfNegative val="0"/>
          <c:dLbls>
            <c:dLbl>
              <c:idx val="0"/>
              <c:delete val="1"/>
            </c:dLbl>
            <c:txPr>
              <a:bodyPr/>
              <a:lstStyle/>
              <a:p>
                <a:pPr>
                  <a:defRPr sz="2000" b="1"/>
                </a:pPr>
                <a:endParaRPr lang="en-US"/>
              </a:p>
            </c:txPr>
            <c:showLegendKey val="0"/>
            <c:showVal val="1"/>
            <c:showCatName val="0"/>
            <c:showSerName val="0"/>
            <c:showPercent val="0"/>
            <c:showBubbleSize val="0"/>
            <c:showLeaderLines val="0"/>
          </c:dLbls>
          <c:cat>
            <c:strRef>
              <c:f>'Slide 39'!$B$5:$B$8</c:f>
              <c:strCache>
                <c:ptCount val="4"/>
                <c:pt idx="0">
                  <c:v>Refused</c:v>
                </c:pt>
                <c:pt idx="1">
                  <c:v>Single most or among the top 3 issues</c:v>
                </c:pt>
                <c:pt idx="2">
                  <c:v>Among the top 5 issues</c:v>
                </c:pt>
                <c:pt idx="3">
                  <c:v>Not among the top 5 issues</c:v>
                </c:pt>
              </c:strCache>
            </c:strRef>
          </c:cat>
          <c:val>
            <c:numRef>
              <c:f>'Slide 39'!$D$5:$D$8</c:f>
              <c:numCache>
                <c:formatCode>0%</c:formatCode>
                <c:ptCount val="4"/>
                <c:pt idx="0">
                  <c:v>0</c:v>
                </c:pt>
                <c:pt idx="1">
                  <c:v>0.54</c:v>
                </c:pt>
                <c:pt idx="2">
                  <c:v>0.35</c:v>
                </c:pt>
                <c:pt idx="3">
                  <c:v>0.28000000000000003</c:v>
                </c:pt>
              </c:numCache>
            </c:numRef>
          </c:val>
        </c:ser>
        <c:ser>
          <c:idx val="2"/>
          <c:order val="2"/>
          <c:tx>
            <c:strRef>
              <c:f>'Slide 39'!$E$4</c:f>
              <c:strCache>
                <c:ptCount val="1"/>
                <c:pt idx="0">
                  <c:v>Favor Israel's democracy with equal rights for all</c:v>
                </c:pt>
              </c:strCache>
            </c:strRef>
          </c:tx>
          <c:invertIfNegative val="0"/>
          <c:dLbls>
            <c:txPr>
              <a:bodyPr/>
              <a:lstStyle/>
              <a:p>
                <a:pPr>
                  <a:defRPr sz="2000" b="1"/>
                </a:pPr>
                <a:endParaRPr lang="en-US"/>
              </a:p>
            </c:txPr>
            <c:showLegendKey val="0"/>
            <c:showVal val="1"/>
            <c:showCatName val="0"/>
            <c:showSerName val="0"/>
            <c:showPercent val="0"/>
            <c:showBubbleSize val="0"/>
            <c:showLeaderLines val="0"/>
          </c:dLbls>
          <c:cat>
            <c:strRef>
              <c:f>'Slide 39'!$B$5:$B$8</c:f>
              <c:strCache>
                <c:ptCount val="4"/>
                <c:pt idx="0">
                  <c:v>Refused</c:v>
                </c:pt>
                <c:pt idx="1">
                  <c:v>Single most or among the top 3 issues</c:v>
                </c:pt>
                <c:pt idx="2">
                  <c:v>Among the top 5 issues</c:v>
                </c:pt>
                <c:pt idx="3">
                  <c:v>Not among the top 5 issues</c:v>
                </c:pt>
              </c:strCache>
            </c:strRef>
          </c:cat>
          <c:val>
            <c:numRef>
              <c:f>'Slide 39'!$E$5:$E$8</c:f>
              <c:numCache>
                <c:formatCode>0%</c:formatCode>
                <c:ptCount val="4"/>
                <c:pt idx="0">
                  <c:v>0.4</c:v>
                </c:pt>
                <c:pt idx="1">
                  <c:v>0.42</c:v>
                </c:pt>
                <c:pt idx="2">
                  <c:v>0.64</c:v>
                </c:pt>
                <c:pt idx="3">
                  <c:v>0.69</c:v>
                </c:pt>
              </c:numCache>
            </c:numRef>
          </c:val>
        </c:ser>
        <c:dLbls>
          <c:showLegendKey val="0"/>
          <c:showVal val="1"/>
          <c:showCatName val="0"/>
          <c:showSerName val="0"/>
          <c:showPercent val="0"/>
          <c:showBubbleSize val="0"/>
        </c:dLbls>
        <c:gapWidth val="95"/>
        <c:overlap val="100"/>
        <c:axId val="91554176"/>
        <c:axId val="91575424"/>
      </c:barChart>
      <c:catAx>
        <c:axId val="91554176"/>
        <c:scaling>
          <c:orientation val="minMax"/>
        </c:scaling>
        <c:delete val="0"/>
        <c:axPos val="l"/>
        <c:majorTickMark val="none"/>
        <c:minorTickMark val="none"/>
        <c:tickLblPos val="nextTo"/>
        <c:txPr>
          <a:bodyPr/>
          <a:lstStyle/>
          <a:p>
            <a:pPr>
              <a:defRPr sz="1600" b="1"/>
            </a:pPr>
            <a:endParaRPr lang="en-US"/>
          </a:p>
        </c:txPr>
        <c:crossAx val="91575424"/>
        <c:crosses val="autoZero"/>
        <c:auto val="1"/>
        <c:lblAlgn val="ctr"/>
        <c:lblOffset val="100"/>
        <c:noMultiLvlLbl val="0"/>
      </c:catAx>
      <c:valAx>
        <c:axId val="91575424"/>
        <c:scaling>
          <c:orientation val="minMax"/>
        </c:scaling>
        <c:delete val="1"/>
        <c:axPos val="b"/>
        <c:numFmt formatCode="0%" sourceLinked="1"/>
        <c:majorTickMark val="out"/>
        <c:minorTickMark val="none"/>
        <c:tickLblPos val="nextTo"/>
        <c:crossAx val="91554176"/>
        <c:crosses val="autoZero"/>
        <c:crossBetween val="between"/>
      </c:valAx>
    </c:plotArea>
    <c:plotVisOnly val="1"/>
    <c:dispBlanksAs val="gap"/>
    <c:showDLblsOverMax val="0"/>
  </c:chart>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'Slide 40'!$C$4</c:f>
              <c:strCache>
                <c:ptCount val="1"/>
                <c:pt idx="0">
                  <c:v>Refused</c:v>
                </c:pt>
              </c:strCache>
            </c:strRef>
          </c:tx>
          <c:invertIfNegative val="0"/>
          <c:dLbls>
            <c:dLbl>
              <c:idx val="1"/>
              <c:delete val="1"/>
            </c:dLbl>
            <c:dLbl>
              <c:idx val="2"/>
              <c:delete val="1"/>
            </c:dLbl>
            <c:dLbl>
              <c:idx val="3"/>
              <c:delete val="1"/>
            </c:dLbl>
            <c:txPr>
              <a:bodyPr/>
              <a:lstStyle/>
              <a:p>
                <a:pPr>
                  <a:defRPr sz="2000" b="1"/>
                </a:pPr>
                <a:endParaRPr lang="en-US"/>
              </a:p>
            </c:txPr>
            <c:showLegendKey val="0"/>
            <c:showVal val="1"/>
            <c:showCatName val="0"/>
            <c:showSerName val="0"/>
            <c:showPercent val="0"/>
            <c:showBubbleSize val="0"/>
            <c:showLeaderLines val="0"/>
          </c:dLbls>
          <c:cat>
            <c:strRef>
              <c:f>'Slide 40'!$B$5:$B$8</c:f>
              <c:strCache>
                <c:ptCount val="4"/>
                <c:pt idx="0">
                  <c:v>Refused</c:v>
                </c:pt>
                <c:pt idx="1">
                  <c:v>Single most or among the top 3 issues</c:v>
                </c:pt>
                <c:pt idx="2">
                  <c:v>Among the top 5 issues</c:v>
                </c:pt>
                <c:pt idx="3">
                  <c:v>Not among the top 5 issues</c:v>
                </c:pt>
              </c:strCache>
            </c:strRef>
          </c:cat>
          <c:val>
            <c:numRef>
              <c:f>'Slide 40'!$C$5:$C$8</c:f>
              <c:numCache>
                <c:formatCode>0%</c:formatCode>
                <c:ptCount val="4"/>
                <c:pt idx="0">
                  <c:v>0.22</c:v>
                </c:pt>
                <c:pt idx="1">
                  <c:v>0.04</c:v>
                </c:pt>
                <c:pt idx="2">
                  <c:v>0.02</c:v>
                </c:pt>
                <c:pt idx="3">
                  <c:v>0.02</c:v>
                </c:pt>
              </c:numCache>
            </c:numRef>
          </c:val>
        </c:ser>
        <c:ser>
          <c:idx val="1"/>
          <c:order val="1"/>
          <c:tx>
            <c:strRef>
              <c:f>'Slide 40'!$D$4</c:f>
              <c:strCache>
                <c:ptCount val="1"/>
                <c:pt idx="0">
                  <c:v>Vote in Favor</c:v>
                </c:pt>
              </c:strCache>
            </c:strRef>
          </c:tx>
          <c:spPr>
            <a:solidFill>
              <a:schemeClr val="accent2">
                <a:lumMod val="75000"/>
                <a:alpha val="63000"/>
              </a:schemeClr>
            </a:solidFill>
          </c:spPr>
          <c:invertIfNegative val="0"/>
          <c:dLbls>
            <c:dLbl>
              <c:idx val="0"/>
              <c:delete val="1"/>
            </c:dLbl>
            <c:txPr>
              <a:bodyPr/>
              <a:lstStyle/>
              <a:p>
                <a:pPr>
                  <a:defRPr sz="2000" b="1"/>
                </a:pPr>
                <a:endParaRPr lang="en-US"/>
              </a:p>
            </c:txPr>
            <c:showLegendKey val="0"/>
            <c:showVal val="1"/>
            <c:showCatName val="0"/>
            <c:showSerName val="0"/>
            <c:showPercent val="0"/>
            <c:showBubbleSize val="0"/>
            <c:showLeaderLines val="0"/>
          </c:dLbls>
          <c:cat>
            <c:strRef>
              <c:f>'Slide 40'!$B$5:$B$8</c:f>
              <c:strCache>
                <c:ptCount val="4"/>
                <c:pt idx="0">
                  <c:v>Refused</c:v>
                </c:pt>
                <c:pt idx="1">
                  <c:v>Single most or among the top 3 issues</c:v>
                </c:pt>
                <c:pt idx="2">
                  <c:v>Among the top 5 issues</c:v>
                </c:pt>
                <c:pt idx="3">
                  <c:v>Not among the top 5 issues</c:v>
                </c:pt>
              </c:strCache>
            </c:strRef>
          </c:cat>
          <c:val>
            <c:numRef>
              <c:f>'Slide 40'!$D$5:$D$8</c:f>
              <c:numCache>
                <c:formatCode>0%</c:formatCode>
                <c:ptCount val="4"/>
                <c:pt idx="0">
                  <c:v>0</c:v>
                </c:pt>
                <c:pt idx="1">
                  <c:v>0.2</c:v>
                </c:pt>
                <c:pt idx="2">
                  <c:v>0.28999999999999998</c:v>
                </c:pt>
                <c:pt idx="3">
                  <c:v>0.25</c:v>
                </c:pt>
              </c:numCache>
            </c:numRef>
          </c:val>
        </c:ser>
        <c:ser>
          <c:idx val="2"/>
          <c:order val="2"/>
          <c:tx>
            <c:strRef>
              <c:f>'Slide 40'!$E$4</c:f>
              <c:strCache>
                <c:ptCount val="1"/>
                <c:pt idx="0">
                  <c:v>Vote Against </c:v>
                </c:pt>
              </c:strCache>
            </c:strRef>
          </c:tx>
          <c:invertIfNegative val="0"/>
          <c:dLbls>
            <c:dLbl>
              <c:idx val="0"/>
              <c:delete val="1"/>
            </c:dLbl>
            <c:txPr>
              <a:bodyPr/>
              <a:lstStyle/>
              <a:p>
                <a:pPr>
                  <a:defRPr sz="2000" b="1"/>
                </a:pPr>
                <a:endParaRPr lang="en-US"/>
              </a:p>
            </c:txPr>
            <c:showLegendKey val="0"/>
            <c:showVal val="1"/>
            <c:showCatName val="0"/>
            <c:showSerName val="0"/>
            <c:showPercent val="0"/>
            <c:showBubbleSize val="0"/>
            <c:showLeaderLines val="0"/>
          </c:dLbls>
          <c:cat>
            <c:strRef>
              <c:f>'Slide 40'!$B$5:$B$8</c:f>
              <c:strCache>
                <c:ptCount val="4"/>
                <c:pt idx="0">
                  <c:v>Refused</c:v>
                </c:pt>
                <c:pt idx="1">
                  <c:v>Single most or among the top 3 issues</c:v>
                </c:pt>
                <c:pt idx="2">
                  <c:v>Among the top 5 issues</c:v>
                </c:pt>
                <c:pt idx="3">
                  <c:v>Not among the top 5 issues</c:v>
                </c:pt>
              </c:strCache>
            </c:strRef>
          </c:cat>
          <c:val>
            <c:numRef>
              <c:f>'Slide 40'!$E$5:$E$8</c:f>
              <c:numCache>
                <c:formatCode>0%</c:formatCode>
                <c:ptCount val="4"/>
                <c:pt idx="0">
                  <c:v>0</c:v>
                </c:pt>
                <c:pt idx="1">
                  <c:v>0.44</c:v>
                </c:pt>
                <c:pt idx="2">
                  <c:v>0.3</c:v>
                </c:pt>
                <c:pt idx="3">
                  <c:v>0.16</c:v>
                </c:pt>
              </c:numCache>
            </c:numRef>
          </c:val>
        </c:ser>
        <c:ser>
          <c:idx val="3"/>
          <c:order val="3"/>
          <c:tx>
            <c:strRef>
              <c:f>'Slide 40'!$F$4</c:f>
              <c:strCache>
                <c:ptCount val="1"/>
                <c:pt idx="0">
                  <c:v>Abstain from Voting</c:v>
                </c:pt>
              </c:strCache>
            </c:strRef>
          </c:tx>
          <c:spPr>
            <a:solidFill>
              <a:schemeClr val="accent4">
                <a:lumMod val="75000"/>
                <a:alpha val="63000"/>
              </a:schemeClr>
            </a:solidFill>
          </c:spPr>
          <c:invertIfNegative val="0"/>
          <c:dLbls>
            <c:txPr>
              <a:bodyPr/>
              <a:lstStyle/>
              <a:p>
                <a:pPr>
                  <a:defRPr sz="2000" b="1"/>
                </a:pPr>
                <a:endParaRPr lang="en-US"/>
              </a:p>
            </c:txPr>
            <c:showLegendKey val="0"/>
            <c:showVal val="1"/>
            <c:showCatName val="0"/>
            <c:showSerName val="0"/>
            <c:showPercent val="0"/>
            <c:showBubbleSize val="0"/>
            <c:showLeaderLines val="0"/>
          </c:dLbls>
          <c:cat>
            <c:strRef>
              <c:f>'Slide 40'!$B$5:$B$8</c:f>
              <c:strCache>
                <c:ptCount val="4"/>
                <c:pt idx="0">
                  <c:v>Refused</c:v>
                </c:pt>
                <c:pt idx="1">
                  <c:v>Single most or among the top 3 issues</c:v>
                </c:pt>
                <c:pt idx="2">
                  <c:v>Among the top 5 issues</c:v>
                </c:pt>
                <c:pt idx="3">
                  <c:v>Not among the top 5 issues</c:v>
                </c:pt>
              </c:strCache>
            </c:strRef>
          </c:cat>
          <c:val>
            <c:numRef>
              <c:f>'Slide 40'!$F$5:$F$8</c:f>
              <c:numCache>
                <c:formatCode>0%</c:formatCode>
                <c:ptCount val="4"/>
                <c:pt idx="0">
                  <c:v>0.78</c:v>
                </c:pt>
                <c:pt idx="1">
                  <c:v>0.32</c:v>
                </c:pt>
                <c:pt idx="2">
                  <c:v>0.4</c:v>
                </c:pt>
                <c:pt idx="3">
                  <c:v>0.56000000000000005</c:v>
                </c:pt>
              </c:numCache>
            </c:numRef>
          </c:val>
        </c:ser>
        <c:dLbls>
          <c:showLegendKey val="0"/>
          <c:showVal val="1"/>
          <c:showCatName val="0"/>
          <c:showSerName val="0"/>
          <c:showPercent val="0"/>
          <c:showBubbleSize val="0"/>
        </c:dLbls>
        <c:gapWidth val="95"/>
        <c:overlap val="100"/>
        <c:axId val="99363456"/>
        <c:axId val="114660864"/>
      </c:barChart>
      <c:catAx>
        <c:axId val="99363456"/>
        <c:scaling>
          <c:orientation val="minMax"/>
        </c:scaling>
        <c:delete val="0"/>
        <c:axPos val="l"/>
        <c:majorTickMark val="none"/>
        <c:minorTickMark val="none"/>
        <c:tickLblPos val="nextTo"/>
        <c:txPr>
          <a:bodyPr/>
          <a:lstStyle/>
          <a:p>
            <a:pPr>
              <a:defRPr sz="1600" b="1"/>
            </a:pPr>
            <a:endParaRPr lang="en-US"/>
          </a:p>
        </c:txPr>
        <c:crossAx val="114660864"/>
        <c:crosses val="autoZero"/>
        <c:auto val="1"/>
        <c:lblAlgn val="ctr"/>
        <c:lblOffset val="100"/>
        <c:noMultiLvlLbl val="0"/>
      </c:catAx>
      <c:valAx>
        <c:axId val="114660864"/>
        <c:scaling>
          <c:orientation val="minMax"/>
        </c:scaling>
        <c:delete val="1"/>
        <c:axPos val="b"/>
        <c:numFmt formatCode="0%" sourceLinked="1"/>
        <c:majorTickMark val="out"/>
        <c:minorTickMark val="none"/>
        <c:tickLblPos val="nextTo"/>
        <c:crossAx val="99363456"/>
        <c:crosses val="autoZero"/>
        <c:crossBetween val="between"/>
      </c:valAx>
    </c:plotArea>
    <c:plotVisOnly val="1"/>
    <c:dispBlanksAs val="gap"/>
    <c:showDLblsOverMax val="0"/>
  </c:chart>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'Slide 41'!$C$3</c:f>
              <c:strCache>
                <c:ptCount val="1"/>
                <c:pt idx="0">
                  <c:v>Refused</c:v>
                </c:pt>
              </c:strCache>
            </c:strRef>
          </c:tx>
          <c:invertIfNegative val="0"/>
          <c:dLbls>
            <c:delete val="1"/>
          </c:dLbls>
          <c:cat>
            <c:strRef>
              <c:f>'Slide 41'!$B$4:$B$7</c:f>
              <c:strCache>
                <c:ptCount val="4"/>
                <c:pt idx="0">
                  <c:v>Refused</c:v>
                </c:pt>
                <c:pt idx="1">
                  <c:v>Single most or among the top 3 issues</c:v>
                </c:pt>
                <c:pt idx="2">
                  <c:v>Among the top 5 issues</c:v>
                </c:pt>
                <c:pt idx="3">
                  <c:v>Not among the top 5 issues</c:v>
                </c:pt>
              </c:strCache>
            </c:strRef>
          </c:cat>
          <c:val>
            <c:numRef>
              <c:f>'Slide 41'!$C$4:$C$7</c:f>
              <c:numCache>
                <c:formatCode>0%</c:formatCode>
                <c:ptCount val="4"/>
                <c:pt idx="0">
                  <c:v>0</c:v>
                </c:pt>
                <c:pt idx="1">
                  <c:v>0.09</c:v>
                </c:pt>
                <c:pt idx="2">
                  <c:v>0.02</c:v>
                </c:pt>
                <c:pt idx="3">
                  <c:v>0.02</c:v>
                </c:pt>
              </c:numCache>
            </c:numRef>
          </c:val>
        </c:ser>
        <c:ser>
          <c:idx val="1"/>
          <c:order val="1"/>
          <c:tx>
            <c:strRef>
              <c:f>'Slide 41'!$D$3</c:f>
              <c:strCache>
                <c:ptCount val="1"/>
                <c:pt idx="0">
                  <c:v>Vote in Favor</c:v>
                </c:pt>
              </c:strCache>
            </c:strRef>
          </c:tx>
          <c:spPr>
            <a:solidFill>
              <a:schemeClr val="accent2">
                <a:lumMod val="75000"/>
                <a:alpha val="63000"/>
              </a:schemeClr>
            </a:solidFill>
          </c:spPr>
          <c:invertIfNegative val="0"/>
          <c:dLbls>
            <c:dLbl>
              <c:idx val="0"/>
              <c:delete val="1"/>
            </c:dLbl>
            <c:txPr>
              <a:bodyPr/>
              <a:lstStyle/>
              <a:p>
                <a:pPr>
                  <a:defRPr sz="2000" b="1"/>
                </a:pPr>
                <a:endParaRPr lang="en-US"/>
              </a:p>
            </c:txPr>
            <c:showLegendKey val="0"/>
            <c:showVal val="1"/>
            <c:showCatName val="0"/>
            <c:showSerName val="0"/>
            <c:showPercent val="0"/>
            <c:showBubbleSize val="0"/>
            <c:showLeaderLines val="0"/>
          </c:dLbls>
          <c:cat>
            <c:strRef>
              <c:f>'Slide 41'!$B$4:$B$7</c:f>
              <c:strCache>
                <c:ptCount val="4"/>
                <c:pt idx="0">
                  <c:v>Refused</c:v>
                </c:pt>
                <c:pt idx="1">
                  <c:v>Single most or among the top 3 issues</c:v>
                </c:pt>
                <c:pt idx="2">
                  <c:v>Among the top 5 issues</c:v>
                </c:pt>
                <c:pt idx="3">
                  <c:v>Not among the top 5 issues</c:v>
                </c:pt>
              </c:strCache>
            </c:strRef>
          </c:cat>
          <c:val>
            <c:numRef>
              <c:f>'Slide 41'!$D$4:$D$7</c:f>
              <c:numCache>
                <c:formatCode>0%</c:formatCode>
                <c:ptCount val="4"/>
                <c:pt idx="0">
                  <c:v>0</c:v>
                </c:pt>
                <c:pt idx="1">
                  <c:v>0.35</c:v>
                </c:pt>
                <c:pt idx="2">
                  <c:v>0.39</c:v>
                </c:pt>
                <c:pt idx="3">
                  <c:v>0.34</c:v>
                </c:pt>
              </c:numCache>
            </c:numRef>
          </c:val>
        </c:ser>
        <c:ser>
          <c:idx val="2"/>
          <c:order val="2"/>
          <c:tx>
            <c:strRef>
              <c:f>'Slide 41'!$E$3</c:f>
              <c:strCache>
                <c:ptCount val="1"/>
                <c:pt idx="0">
                  <c:v>Vote Against </c:v>
                </c:pt>
              </c:strCache>
            </c:strRef>
          </c:tx>
          <c:invertIfNegative val="0"/>
          <c:dLbls>
            <c:dLbl>
              <c:idx val="0"/>
              <c:delete val="1"/>
            </c:dLbl>
            <c:dLbl>
              <c:idx val="3"/>
              <c:spPr/>
              <c:txPr>
                <a:bodyPr/>
                <a:lstStyle/>
                <a:p>
                  <a:pPr>
                    <a:defRPr sz="1400" b="1"/>
                  </a:pPr>
                  <a:endParaRPr lang="en-US"/>
                </a:p>
              </c:txPr>
              <c:showLegendKey val="0"/>
              <c:showVal val="1"/>
              <c:showCatName val="0"/>
              <c:showSerName val="0"/>
              <c:showPercent val="0"/>
              <c:showBubbleSize val="0"/>
            </c:dLbl>
            <c:txPr>
              <a:bodyPr/>
              <a:lstStyle/>
              <a:p>
                <a:pPr>
                  <a:defRPr sz="2000" b="1"/>
                </a:pPr>
                <a:endParaRPr lang="en-US"/>
              </a:p>
            </c:txPr>
            <c:showLegendKey val="0"/>
            <c:showVal val="1"/>
            <c:showCatName val="0"/>
            <c:showSerName val="0"/>
            <c:showPercent val="0"/>
            <c:showBubbleSize val="0"/>
            <c:showLeaderLines val="0"/>
          </c:dLbls>
          <c:cat>
            <c:strRef>
              <c:f>'Slide 41'!$B$4:$B$7</c:f>
              <c:strCache>
                <c:ptCount val="4"/>
                <c:pt idx="0">
                  <c:v>Refused</c:v>
                </c:pt>
                <c:pt idx="1">
                  <c:v>Single most or among the top 3 issues</c:v>
                </c:pt>
                <c:pt idx="2">
                  <c:v>Among the top 5 issues</c:v>
                </c:pt>
                <c:pt idx="3">
                  <c:v>Not among the top 5 issues</c:v>
                </c:pt>
              </c:strCache>
            </c:strRef>
          </c:cat>
          <c:val>
            <c:numRef>
              <c:f>'Slide 41'!$E$4:$E$7</c:f>
              <c:numCache>
                <c:formatCode>0%</c:formatCode>
                <c:ptCount val="4"/>
                <c:pt idx="0">
                  <c:v>0</c:v>
                </c:pt>
                <c:pt idx="1">
                  <c:v>0.24</c:v>
                </c:pt>
                <c:pt idx="2">
                  <c:v>0.19</c:v>
                </c:pt>
                <c:pt idx="3">
                  <c:v>7.0000000000000007E-2</c:v>
                </c:pt>
              </c:numCache>
            </c:numRef>
          </c:val>
        </c:ser>
        <c:ser>
          <c:idx val="3"/>
          <c:order val="3"/>
          <c:tx>
            <c:strRef>
              <c:f>'Slide 41'!$F$3</c:f>
              <c:strCache>
                <c:ptCount val="1"/>
                <c:pt idx="0">
                  <c:v>Abstain from Voting</c:v>
                </c:pt>
              </c:strCache>
            </c:strRef>
          </c:tx>
          <c:spPr>
            <a:solidFill>
              <a:schemeClr val="accent4">
                <a:lumMod val="75000"/>
                <a:alpha val="63000"/>
              </a:schemeClr>
            </a:solidFill>
          </c:spPr>
          <c:invertIfNegative val="0"/>
          <c:dLbls>
            <c:txPr>
              <a:bodyPr/>
              <a:lstStyle/>
              <a:p>
                <a:pPr>
                  <a:defRPr sz="2000" b="1"/>
                </a:pPr>
                <a:endParaRPr lang="en-US"/>
              </a:p>
            </c:txPr>
            <c:showLegendKey val="0"/>
            <c:showVal val="1"/>
            <c:showCatName val="0"/>
            <c:showSerName val="0"/>
            <c:showPercent val="0"/>
            <c:showBubbleSize val="0"/>
            <c:showLeaderLines val="0"/>
          </c:dLbls>
          <c:cat>
            <c:strRef>
              <c:f>'Slide 41'!$B$4:$B$7</c:f>
              <c:strCache>
                <c:ptCount val="4"/>
                <c:pt idx="0">
                  <c:v>Refused</c:v>
                </c:pt>
                <c:pt idx="1">
                  <c:v>Single most or among the top 3 issues</c:v>
                </c:pt>
                <c:pt idx="2">
                  <c:v>Among the top 5 issues</c:v>
                </c:pt>
                <c:pt idx="3">
                  <c:v>Not among the top 5 issues</c:v>
                </c:pt>
              </c:strCache>
            </c:strRef>
          </c:cat>
          <c:val>
            <c:numRef>
              <c:f>'Slide 41'!$F$4:$F$7</c:f>
              <c:numCache>
                <c:formatCode>0%</c:formatCode>
                <c:ptCount val="4"/>
                <c:pt idx="0">
                  <c:v>1</c:v>
                </c:pt>
                <c:pt idx="1">
                  <c:v>0.33</c:v>
                </c:pt>
                <c:pt idx="2">
                  <c:v>0.4</c:v>
                </c:pt>
                <c:pt idx="3">
                  <c:v>0.56999999999999995</c:v>
                </c:pt>
              </c:numCache>
            </c:numRef>
          </c:val>
        </c:ser>
        <c:dLbls>
          <c:showLegendKey val="0"/>
          <c:showVal val="1"/>
          <c:showCatName val="0"/>
          <c:showSerName val="0"/>
          <c:showPercent val="0"/>
          <c:showBubbleSize val="0"/>
        </c:dLbls>
        <c:gapWidth val="95"/>
        <c:overlap val="100"/>
        <c:axId val="129957888"/>
        <c:axId val="150704512"/>
      </c:barChart>
      <c:catAx>
        <c:axId val="129957888"/>
        <c:scaling>
          <c:orientation val="minMax"/>
        </c:scaling>
        <c:delete val="0"/>
        <c:axPos val="l"/>
        <c:majorTickMark val="none"/>
        <c:minorTickMark val="none"/>
        <c:tickLblPos val="nextTo"/>
        <c:txPr>
          <a:bodyPr/>
          <a:lstStyle/>
          <a:p>
            <a:pPr>
              <a:defRPr sz="1600" b="1"/>
            </a:pPr>
            <a:endParaRPr lang="en-US"/>
          </a:p>
        </c:txPr>
        <c:crossAx val="150704512"/>
        <c:crosses val="autoZero"/>
        <c:auto val="1"/>
        <c:lblAlgn val="ctr"/>
        <c:lblOffset val="100"/>
        <c:noMultiLvlLbl val="0"/>
      </c:catAx>
      <c:valAx>
        <c:axId val="150704512"/>
        <c:scaling>
          <c:orientation val="minMax"/>
        </c:scaling>
        <c:delete val="1"/>
        <c:axPos val="b"/>
        <c:numFmt formatCode="0%" sourceLinked="1"/>
        <c:majorTickMark val="out"/>
        <c:minorTickMark val="none"/>
        <c:tickLblPos val="nextTo"/>
        <c:crossAx val="129957888"/>
        <c:crosses val="autoZero"/>
        <c:crossBetween val="between"/>
      </c:valAx>
    </c:plotArea>
    <c:plotVisOnly val="1"/>
    <c:dispBlanksAs val="gap"/>
    <c:showDLblsOverMax val="0"/>
  </c:chart>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1"/>
          <c:order val="0"/>
          <c:tx>
            <c:strRef>
              <c:f>'Q3'!$B$4</c:f>
              <c:strCache>
                <c:ptCount val="1"/>
                <c:pt idx="0">
                  <c:v>Favor Jewishness over full rights for Palestinians</c:v>
                </c:pt>
              </c:strCache>
            </c:strRef>
          </c:tx>
          <c:spPr>
            <a:solidFill>
              <a:schemeClr val="accent2">
                <a:lumMod val="75000"/>
                <a:alpha val="63000"/>
              </a:schemeClr>
            </a:solidFill>
          </c:spPr>
          <c:invertIfNegative val="0"/>
          <c:dLbls>
            <c:txPr>
              <a:bodyPr/>
              <a:lstStyle/>
              <a:p>
                <a:pPr>
                  <a:defRPr sz="2000" b="1"/>
                </a:pPr>
                <a:endParaRPr lang="en-US"/>
              </a:p>
            </c:txPr>
            <c:showLegendKey val="0"/>
            <c:showVal val="1"/>
            <c:showCatName val="0"/>
            <c:showSerName val="0"/>
            <c:showPercent val="0"/>
            <c:showBubbleSize val="0"/>
            <c:showLeaderLines val="0"/>
          </c:dLbls>
          <c:cat>
            <c:strRef>
              <c:f>'Q3'!$C$2:$D$2</c:f>
              <c:strCache>
                <c:ptCount val="2"/>
                <c:pt idx="0">
                  <c:v>No</c:v>
                </c:pt>
                <c:pt idx="1">
                  <c:v>Yes</c:v>
                </c:pt>
              </c:strCache>
            </c:strRef>
          </c:cat>
          <c:val>
            <c:numRef>
              <c:f>'Q3'!$C$4:$D$4</c:f>
              <c:numCache>
                <c:formatCode>0%</c:formatCode>
                <c:ptCount val="2"/>
                <c:pt idx="0">
                  <c:v>0.18</c:v>
                </c:pt>
                <c:pt idx="1">
                  <c:v>0.47</c:v>
                </c:pt>
              </c:numCache>
            </c:numRef>
          </c:val>
        </c:ser>
        <c:ser>
          <c:idx val="2"/>
          <c:order val="1"/>
          <c:tx>
            <c:strRef>
              <c:f>'Q3'!$B$5</c:f>
              <c:strCache>
                <c:ptCount val="1"/>
                <c:pt idx="0">
                  <c:v>Favor Israel's democracy with equal rights for all</c:v>
                </c:pt>
              </c:strCache>
            </c:strRef>
          </c:tx>
          <c:invertIfNegative val="0"/>
          <c:dLbls>
            <c:txPr>
              <a:bodyPr/>
              <a:lstStyle/>
              <a:p>
                <a:pPr>
                  <a:defRPr sz="2000" b="1"/>
                </a:pPr>
                <a:endParaRPr lang="en-US"/>
              </a:p>
            </c:txPr>
            <c:showLegendKey val="0"/>
            <c:showVal val="1"/>
            <c:showCatName val="0"/>
            <c:showSerName val="0"/>
            <c:showPercent val="0"/>
            <c:showBubbleSize val="0"/>
            <c:showLeaderLines val="0"/>
          </c:dLbls>
          <c:cat>
            <c:strRef>
              <c:f>'Q3'!$C$2:$D$2</c:f>
              <c:strCache>
                <c:ptCount val="2"/>
                <c:pt idx="0">
                  <c:v>No</c:v>
                </c:pt>
                <c:pt idx="1">
                  <c:v>Yes</c:v>
                </c:pt>
              </c:strCache>
            </c:strRef>
          </c:cat>
          <c:val>
            <c:numRef>
              <c:f>'Q3'!$C$5:$D$5</c:f>
              <c:numCache>
                <c:formatCode>0%</c:formatCode>
                <c:ptCount val="2"/>
                <c:pt idx="0">
                  <c:v>0.77</c:v>
                </c:pt>
                <c:pt idx="1">
                  <c:v>0.5</c:v>
                </c:pt>
              </c:numCache>
            </c:numRef>
          </c:val>
        </c:ser>
        <c:dLbls>
          <c:showLegendKey val="0"/>
          <c:showVal val="1"/>
          <c:showCatName val="0"/>
          <c:showSerName val="0"/>
          <c:showPercent val="0"/>
          <c:showBubbleSize val="0"/>
        </c:dLbls>
        <c:gapWidth val="95"/>
        <c:overlap val="100"/>
        <c:axId val="97978240"/>
        <c:axId val="97979776"/>
      </c:barChart>
      <c:catAx>
        <c:axId val="97978240"/>
        <c:scaling>
          <c:orientation val="minMax"/>
        </c:scaling>
        <c:delete val="0"/>
        <c:axPos val="l"/>
        <c:majorTickMark val="none"/>
        <c:minorTickMark val="none"/>
        <c:tickLblPos val="nextTo"/>
        <c:txPr>
          <a:bodyPr/>
          <a:lstStyle/>
          <a:p>
            <a:pPr>
              <a:defRPr sz="2000" b="1"/>
            </a:pPr>
            <a:endParaRPr lang="en-US"/>
          </a:p>
        </c:txPr>
        <c:crossAx val="97979776"/>
        <c:crosses val="autoZero"/>
        <c:auto val="1"/>
        <c:lblAlgn val="ctr"/>
        <c:lblOffset val="100"/>
        <c:noMultiLvlLbl val="0"/>
      </c:catAx>
      <c:valAx>
        <c:axId val="97979776"/>
        <c:scaling>
          <c:orientation val="minMax"/>
        </c:scaling>
        <c:delete val="1"/>
        <c:axPos val="b"/>
        <c:numFmt formatCode="0%" sourceLinked="1"/>
        <c:majorTickMark val="out"/>
        <c:minorTickMark val="none"/>
        <c:tickLblPos val="nextTo"/>
        <c:crossAx val="97978240"/>
        <c:crosses val="autoZero"/>
        <c:crossBetween val="between"/>
      </c:valAx>
    </c:plotArea>
    <c:plotVisOnly val="1"/>
    <c:dispBlanksAs val="gap"/>
    <c:showDLblsOverMax val="0"/>
  </c:chart>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719592896632602"/>
          <c:y val="3.1254187826258932E-2"/>
          <c:w val="0.86330052493438325"/>
          <c:h val="0.93749162434748212"/>
        </c:manualLayout>
      </c:layout>
      <c:barChart>
        <c:barDir val="bar"/>
        <c:grouping val="percentStacked"/>
        <c:varyColors val="0"/>
        <c:ser>
          <c:idx val="0"/>
          <c:order val="0"/>
          <c:tx>
            <c:strRef>
              <c:f>'Slide 44'!$C$5</c:f>
              <c:strCache>
                <c:ptCount val="1"/>
                <c:pt idx="0">
                  <c:v>Israel and the U.S. have shared values</c:v>
                </c:pt>
              </c:strCache>
            </c:strRef>
          </c:tx>
          <c:invertIfNegative val="0"/>
          <c:dLbls>
            <c:txPr>
              <a:bodyPr/>
              <a:lstStyle/>
              <a:p>
                <a:pPr>
                  <a:defRPr sz="2000" b="1"/>
                </a:pPr>
                <a:endParaRPr lang="en-US"/>
              </a:p>
            </c:txPr>
            <c:showLegendKey val="0"/>
            <c:showVal val="1"/>
            <c:showCatName val="0"/>
            <c:showSerName val="0"/>
            <c:showPercent val="0"/>
            <c:showBubbleSize val="0"/>
            <c:showLeaderLines val="0"/>
          </c:dLbls>
          <c:cat>
            <c:strRef>
              <c:f>'Slide 44'!$B$6:$B$7</c:f>
              <c:strCache>
                <c:ptCount val="2"/>
                <c:pt idx="0">
                  <c:v>Yes</c:v>
                </c:pt>
                <c:pt idx="1">
                  <c:v>No</c:v>
                </c:pt>
              </c:strCache>
            </c:strRef>
          </c:cat>
          <c:val>
            <c:numRef>
              <c:f>'Slide 44'!$C$6:$C$7</c:f>
              <c:numCache>
                <c:formatCode>0%</c:formatCode>
                <c:ptCount val="2"/>
                <c:pt idx="0">
                  <c:v>0.28000000000000003</c:v>
                </c:pt>
                <c:pt idx="1">
                  <c:v>0.48</c:v>
                </c:pt>
              </c:numCache>
            </c:numRef>
          </c:val>
        </c:ser>
        <c:ser>
          <c:idx val="1"/>
          <c:order val="1"/>
          <c:tx>
            <c:strRef>
              <c:f>'Slide 44'!$D$5</c:f>
              <c:strCache>
                <c:ptCount val="1"/>
                <c:pt idx="0">
                  <c:v>Support for Israel serves U.S. interests</c:v>
                </c:pt>
              </c:strCache>
            </c:strRef>
          </c:tx>
          <c:spPr>
            <a:solidFill>
              <a:schemeClr val="accent2">
                <a:lumMod val="75000"/>
                <a:alpha val="63000"/>
              </a:schemeClr>
            </a:solidFill>
          </c:spPr>
          <c:invertIfNegative val="0"/>
          <c:dLbls>
            <c:txPr>
              <a:bodyPr/>
              <a:lstStyle/>
              <a:p>
                <a:pPr>
                  <a:defRPr sz="2000" b="1"/>
                </a:pPr>
                <a:endParaRPr lang="en-US"/>
              </a:p>
            </c:txPr>
            <c:showLegendKey val="0"/>
            <c:showVal val="1"/>
            <c:showCatName val="0"/>
            <c:showSerName val="0"/>
            <c:showPercent val="0"/>
            <c:showBubbleSize val="0"/>
            <c:showLeaderLines val="0"/>
          </c:dLbls>
          <c:cat>
            <c:strRef>
              <c:f>'Slide 44'!$B$6:$B$7</c:f>
              <c:strCache>
                <c:ptCount val="2"/>
                <c:pt idx="0">
                  <c:v>Yes</c:v>
                </c:pt>
                <c:pt idx="1">
                  <c:v>No</c:v>
                </c:pt>
              </c:strCache>
            </c:strRef>
          </c:cat>
          <c:val>
            <c:numRef>
              <c:f>'Slide 44'!$D$6:$D$7</c:f>
              <c:numCache>
                <c:formatCode>0%</c:formatCode>
                <c:ptCount val="2"/>
                <c:pt idx="0">
                  <c:v>0.32</c:v>
                </c:pt>
                <c:pt idx="1">
                  <c:v>0.37</c:v>
                </c:pt>
              </c:numCache>
            </c:numRef>
          </c:val>
        </c:ser>
        <c:ser>
          <c:idx val="2"/>
          <c:order val="2"/>
          <c:tx>
            <c:strRef>
              <c:f>'Slide 44'!$E$5</c:f>
              <c:strCache>
                <c:ptCount val="1"/>
                <c:pt idx="0">
                  <c:v>Religious/ethnic duty</c:v>
                </c:pt>
              </c:strCache>
            </c:strRef>
          </c:tx>
          <c:invertIfNegative val="0"/>
          <c:dLbls>
            <c:dLbl>
              <c:idx val="1"/>
              <c:spPr/>
              <c:txPr>
                <a:bodyPr/>
                <a:lstStyle/>
                <a:p>
                  <a:pPr>
                    <a:defRPr sz="1400" b="1"/>
                  </a:pPr>
                  <a:endParaRPr lang="en-US"/>
                </a:p>
              </c:txPr>
              <c:showLegendKey val="0"/>
              <c:showVal val="1"/>
              <c:showCatName val="0"/>
              <c:showSerName val="0"/>
              <c:showPercent val="0"/>
              <c:showBubbleSize val="0"/>
            </c:dLbl>
            <c:txPr>
              <a:bodyPr/>
              <a:lstStyle/>
              <a:p>
                <a:pPr>
                  <a:defRPr sz="2000" b="1"/>
                </a:pPr>
                <a:endParaRPr lang="en-US"/>
              </a:p>
            </c:txPr>
            <c:showLegendKey val="0"/>
            <c:showVal val="1"/>
            <c:showCatName val="0"/>
            <c:showSerName val="0"/>
            <c:showPercent val="0"/>
            <c:showBubbleSize val="0"/>
            <c:showLeaderLines val="0"/>
          </c:dLbls>
          <c:cat>
            <c:strRef>
              <c:f>'Slide 44'!$B$6:$B$7</c:f>
              <c:strCache>
                <c:ptCount val="2"/>
                <c:pt idx="0">
                  <c:v>Yes</c:v>
                </c:pt>
                <c:pt idx="1">
                  <c:v>No</c:v>
                </c:pt>
              </c:strCache>
            </c:strRef>
          </c:cat>
          <c:val>
            <c:numRef>
              <c:f>'Slide 44'!$E$6:$E$7</c:f>
              <c:numCache>
                <c:formatCode>0%</c:formatCode>
                <c:ptCount val="2"/>
                <c:pt idx="0">
                  <c:v>0.38</c:v>
                </c:pt>
                <c:pt idx="1">
                  <c:v>0.04</c:v>
                </c:pt>
              </c:numCache>
            </c:numRef>
          </c:val>
        </c:ser>
        <c:ser>
          <c:idx val="3"/>
          <c:order val="3"/>
          <c:tx>
            <c:strRef>
              <c:f>'Slide 44'!$F$5</c:f>
              <c:strCache>
                <c:ptCount val="1"/>
                <c:pt idx="0">
                  <c:v>Other</c:v>
                </c:pt>
              </c:strCache>
            </c:strRef>
          </c:tx>
          <c:spPr>
            <a:solidFill>
              <a:schemeClr val="accent4">
                <a:lumMod val="75000"/>
                <a:alpha val="63000"/>
              </a:schemeClr>
            </a:solidFill>
          </c:spPr>
          <c:invertIfNegative val="0"/>
          <c:dLbls>
            <c:dLbl>
              <c:idx val="0"/>
              <c:spPr/>
              <c:txPr>
                <a:bodyPr/>
                <a:lstStyle/>
                <a:p>
                  <a:pPr>
                    <a:defRPr sz="1200" b="1"/>
                  </a:pPr>
                  <a:endParaRPr lang="en-US"/>
                </a:p>
              </c:txPr>
              <c:showLegendKey val="0"/>
              <c:showVal val="1"/>
              <c:showCatName val="0"/>
              <c:showSerName val="0"/>
              <c:showPercent val="0"/>
              <c:showBubbleSize val="0"/>
            </c:dLbl>
            <c:txPr>
              <a:bodyPr/>
              <a:lstStyle/>
              <a:p>
                <a:pPr>
                  <a:defRPr sz="2000" b="1"/>
                </a:pPr>
                <a:endParaRPr lang="en-US"/>
              </a:p>
            </c:txPr>
            <c:showLegendKey val="0"/>
            <c:showVal val="1"/>
            <c:showCatName val="0"/>
            <c:showSerName val="0"/>
            <c:showPercent val="0"/>
            <c:showBubbleSize val="0"/>
            <c:showLeaderLines val="0"/>
          </c:dLbls>
          <c:cat>
            <c:strRef>
              <c:f>'Slide 44'!$B$6:$B$7</c:f>
              <c:strCache>
                <c:ptCount val="2"/>
                <c:pt idx="0">
                  <c:v>Yes</c:v>
                </c:pt>
                <c:pt idx="1">
                  <c:v>No</c:v>
                </c:pt>
              </c:strCache>
            </c:strRef>
          </c:cat>
          <c:val>
            <c:numRef>
              <c:f>'Slide 44'!$F$6:$F$7</c:f>
              <c:numCache>
                <c:formatCode>0%</c:formatCode>
                <c:ptCount val="2"/>
                <c:pt idx="0">
                  <c:v>0.03</c:v>
                </c:pt>
                <c:pt idx="1">
                  <c:v>0.11</c:v>
                </c:pt>
              </c:numCache>
            </c:numRef>
          </c:val>
        </c:ser>
        <c:dLbls>
          <c:showLegendKey val="0"/>
          <c:showVal val="1"/>
          <c:showCatName val="0"/>
          <c:showSerName val="0"/>
          <c:showPercent val="0"/>
          <c:showBubbleSize val="0"/>
        </c:dLbls>
        <c:gapWidth val="95"/>
        <c:overlap val="100"/>
        <c:axId val="166572800"/>
        <c:axId val="169021440"/>
      </c:barChart>
      <c:catAx>
        <c:axId val="166572800"/>
        <c:scaling>
          <c:orientation val="minMax"/>
        </c:scaling>
        <c:delete val="0"/>
        <c:axPos val="l"/>
        <c:majorTickMark val="none"/>
        <c:minorTickMark val="none"/>
        <c:tickLblPos val="nextTo"/>
        <c:txPr>
          <a:bodyPr/>
          <a:lstStyle/>
          <a:p>
            <a:pPr>
              <a:defRPr sz="2000" b="1"/>
            </a:pPr>
            <a:endParaRPr lang="en-US"/>
          </a:p>
        </c:txPr>
        <c:crossAx val="169021440"/>
        <c:crosses val="autoZero"/>
        <c:auto val="1"/>
        <c:lblAlgn val="ctr"/>
        <c:lblOffset val="100"/>
        <c:noMultiLvlLbl val="0"/>
      </c:catAx>
      <c:valAx>
        <c:axId val="169021440"/>
        <c:scaling>
          <c:orientation val="minMax"/>
        </c:scaling>
        <c:delete val="1"/>
        <c:axPos val="b"/>
        <c:numFmt formatCode="0%" sourceLinked="1"/>
        <c:majorTickMark val="out"/>
        <c:minorTickMark val="none"/>
        <c:tickLblPos val="nextTo"/>
        <c:crossAx val="166572800"/>
        <c:crosses val="autoZero"/>
        <c:crossBetween val="between"/>
      </c:valAx>
    </c:plotArea>
    <c:plotVisOnly val="1"/>
    <c:dispBlanksAs val="gap"/>
    <c:showDLblsOverMax val="0"/>
  </c:chart>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'Slide 45'!$C$2</c:f>
              <c:strCache>
                <c:ptCount val="1"/>
                <c:pt idx="0">
                  <c:v>Refused</c:v>
                </c:pt>
              </c:strCache>
            </c:strRef>
          </c:tx>
          <c:invertIfNegative val="0"/>
          <c:dLbls>
            <c:delete val="1"/>
          </c:dLbls>
          <c:cat>
            <c:strRef>
              <c:f>'Slide 45'!$B$3:$B$4</c:f>
              <c:strCache>
                <c:ptCount val="2"/>
                <c:pt idx="0">
                  <c:v>Other ethnicities</c:v>
                </c:pt>
                <c:pt idx="1">
                  <c:v>Jewish/Jewish American/Israeli American</c:v>
                </c:pt>
              </c:strCache>
            </c:strRef>
          </c:cat>
          <c:val>
            <c:numRef>
              <c:f>'Slide 45'!$C$3:$C$4</c:f>
              <c:numCache>
                <c:formatCode>0%</c:formatCode>
                <c:ptCount val="2"/>
                <c:pt idx="0">
                  <c:v>0.01</c:v>
                </c:pt>
                <c:pt idx="1">
                  <c:v>0.04</c:v>
                </c:pt>
              </c:numCache>
            </c:numRef>
          </c:val>
        </c:ser>
        <c:ser>
          <c:idx val="1"/>
          <c:order val="1"/>
          <c:tx>
            <c:strRef>
              <c:f>'Slide 45'!$D$2</c:f>
              <c:strCache>
                <c:ptCount val="1"/>
                <c:pt idx="0">
                  <c:v>Israel and the U.S. have shared values</c:v>
                </c:pt>
              </c:strCache>
            </c:strRef>
          </c:tx>
          <c:spPr>
            <a:solidFill>
              <a:schemeClr val="accent2">
                <a:lumMod val="75000"/>
                <a:alpha val="63000"/>
              </a:schemeClr>
            </a:solidFill>
          </c:spPr>
          <c:invertIfNegative val="0"/>
          <c:dLbls>
            <c:txPr>
              <a:bodyPr/>
              <a:lstStyle/>
              <a:p>
                <a:pPr>
                  <a:defRPr sz="2000" b="1"/>
                </a:pPr>
                <a:endParaRPr lang="en-US"/>
              </a:p>
            </c:txPr>
            <c:showLegendKey val="0"/>
            <c:showVal val="1"/>
            <c:showCatName val="0"/>
            <c:showSerName val="0"/>
            <c:showPercent val="0"/>
            <c:showBubbleSize val="0"/>
            <c:showLeaderLines val="0"/>
          </c:dLbls>
          <c:cat>
            <c:strRef>
              <c:f>'Slide 45'!$B$3:$B$4</c:f>
              <c:strCache>
                <c:ptCount val="2"/>
                <c:pt idx="0">
                  <c:v>Other ethnicities</c:v>
                </c:pt>
                <c:pt idx="1">
                  <c:v>Jewish/Jewish American/Israeli American</c:v>
                </c:pt>
              </c:strCache>
            </c:strRef>
          </c:cat>
          <c:val>
            <c:numRef>
              <c:f>'Slide 45'!$D$3:$D$4</c:f>
              <c:numCache>
                <c:formatCode>0%</c:formatCode>
                <c:ptCount val="2"/>
                <c:pt idx="0">
                  <c:v>0.35</c:v>
                </c:pt>
                <c:pt idx="1">
                  <c:v>0.4</c:v>
                </c:pt>
              </c:numCache>
            </c:numRef>
          </c:val>
        </c:ser>
        <c:ser>
          <c:idx val="2"/>
          <c:order val="2"/>
          <c:tx>
            <c:strRef>
              <c:f>'Slide 45'!$E$2</c:f>
              <c:strCache>
                <c:ptCount val="1"/>
                <c:pt idx="0">
                  <c:v>Support for Israel serves U.S. interests</c:v>
                </c:pt>
              </c:strCache>
            </c:strRef>
          </c:tx>
          <c:invertIfNegative val="0"/>
          <c:dLbls>
            <c:txPr>
              <a:bodyPr/>
              <a:lstStyle/>
              <a:p>
                <a:pPr>
                  <a:defRPr sz="2000" b="1"/>
                </a:pPr>
                <a:endParaRPr lang="en-US"/>
              </a:p>
            </c:txPr>
            <c:showLegendKey val="0"/>
            <c:showVal val="1"/>
            <c:showCatName val="0"/>
            <c:showSerName val="0"/>
            <c:showPercent val="0"/>
            <c:showBubbleSize val="0"/>
            <c:showLeaderLines val="0"/>
          </c:dLbls>
          <c:cat>
            <c:strRef>
              <c:f>'Slide 45'!$B$3:$B$4</c:f>
              <c:strCache>
                <c:ptCount val="2"/>
                <c:pt idx="0">
                  <c:v>Other ethnicities</c:v>
                </c:pt>
                <c:pt idx="1">
                  <c:v>Jewish/Jewish American/Israeli American</c:v>
                </c:pt>
              </c:strCache>
            </c:strRef>
          </c:cat>
          <c:val>
            <c:numRef>
              <c:f>'Slide 45'!$E$3:$E$4</c:f>
              <c:numCache>
                <c:formatCode>0%</c:formatCode>
                <c:ptCount val="2"/>
                <c:pt idx="0">
                  <c:v>0.36</c:v>
                </c:pt>
                <c:pt idx="1">
                  <c:v>0.28000000000000003</c:v>
                </c:pt>
              </c:numCache>
            </c:numRef>
          </c:val>
        </c:ser>
        <c:ser>
          <c:idx val="3"/>
          <c:order val="3"/>
          <c:tx>
            <c:strRef>
              <c:f>'Slide 45'!$F$2</c:f>
              <c:strCache>
                <c:ptCount val="1"/>
                <c:pt idx="0">
                  <c:v>Religious/ethnic duty</c:v>
                </c:pt>
              </c:strCache>
            </c:strRef>
          </c:tx>
          <c:spPr>
            <a:solidFill>
              <a:schemeClr val="accent4">
                <a:lumMod val="75000"/>
                <a:alpha val="63000"/>
              </a:schemeClr>
            </a:solidFill>
          </c:spPr>
          <c:invertIfNegative val="0"/>
          <c:dLbls>
            <c:txPr>
              <a:bodyPr/>
              <a:lstStyle/>
              <a:p>
                <a:pPr>
                  <a:defRPr sz="2000" b="1"/>
                </a:pPr>
                <a:endParaRPr lang="en-US"/>
              </a:p>
            </c:txPr>
            <c:showLegendKey val="0"/>
            <c:showVal val="1"/>
            <c:showCatName val="0"/>
            <c:showSerName val="0"/>
            <c:showPercent val="0"/>
            <c:showBubbleSize val="0"/>
            <c:showLeaderLines val="0"/>
          </c:dLbls>
          <c:cat>
            <c:strRef>
              <c:f>'Slide 45'!$B$3:$B$4</c:f>
              <c:strCache>
                <c:ptCount val="2"/>
                <c:pt idx="0">
                  <c:v>Other ethnicities</c:v>
                </c:pt>
                <c:pt idx="1">
                  <c:v>Jewish/Jewish American/Israeli American</c:v>
                </c:pt>
              </c:strCache>
            </c:strRef>
          </c:cat>
          <c:val>
            <c:numRef>
              <c:f>'Slide 45'!$F$3:$F$4</c:f>
              <c:numCache>
                <c:formatCode>0%</c:formatCode>
                <c:ptCount val="2"/>
                <c:pt idx="0">
                  <c:v>0.21</c:v>
                </c:pt>
                <c:pt idx="1">
                  <c:v>0.24</c:v>
                </c:pt>
              </c:numCache>
            </c:numRef>
          </c:val>
        </c:ser>
        <c:dLbls>
          <c:showLegendKey val="0"/>
          <c:showVal val="1"/>
          <c:showCatName val="0"/>
          <c:showSerName val="0"/>
          <c:showPercent val="0"/>
          <c:showBubbleSize val="0"/>
        </c:dLbls>
        <c:gapWidth val="95"/>
        <c:overlap val="100"/>
        <c:axId val="150690816"/>
        <c:axId val="151888640"/>
      </c:barChart>
      <c:catAx>
        <c:axId val="150690816"/>
        <c:scaling>
          <c:orientation val="minMax"/>
        </c:scaling>
        <c:delete val="1"/>
        <c:axPos val="l"/>
        <c:majorTickMark val="none"/>
        <c:minorTickMark val="none"/>
        <c:tickLblPos val="nextTo"/>
        <c:crossAx val="151888640"/>
        <c:crosses val="autoZero"/>
        <c:auto val="1"/>
        <c:lblAlgn val="ctr"/>
        <c:lblOffset val="100"/>
        <c:noMultiLvlLbl val="0"/>
      </c:catAx>
      <c:valAx>
        <c:axId val="151888640"/>
        <c:scaling>
          <c:orientation val="minMax"/>
        </c:scaling>
        <c:delete val="1"/>
        <c:axPos val="b"/>
        <c:numFmt formatCode="0%" sourceLinked="1"/>
        <c:majorTickMark val="out"/>
        <c:minorTickMark val="none"/>
        <c:tickLblPos val="nextTo"/>
        <c:crossAx val="150690816"/>
        <c:crosses val="autoZero"/>
        <c:crossBetween val="between"/>
      </c:valAx>
    </c:plotArea>
    <c:plotVisOnly val="1"/>
    <c:dispBlanksAs val="gap"/>
    <c:showDLblsOverMax val="0"/>
  </c:chart>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'Q 6 S 46'!$D$6</c:f>
              <c:strCache>
                <c:ptCount val="1"/>
                <c:pt idx="0">
                  <c:v>Refused</c:v>
                </c:pt>
              </c:strCache>
            </c:strRef>
          </c:tx>
          <c:invertIfNegative val="0"/>
          <c:dLbls>
            <c:delete val="1"/>
          </c:dLbls>
          <c:cat>
            <c:strRef>
              <c:f>'Q 6 S 46'!$E$5:$H$5</c:f>
              <c:strCache>
                <c:ptCount val="4"/>
                <c:pt idx="0">
                  <c:v>Not among the top 5 issues</c:v>
                </c:pt>
                <c:pt idx="1">
                  <c:v>Among the top 5 issues</c:v>
                </c:pt>
                <c:pt idx="2">
                  <c:v>Among the top 3 issues</c:v>
                </c:pt>
                <c:pt idx="3">
                  <c:v>At the top of my priorities</c:v>
                </c:pt>
              </c:strCache>
            </c:strRef>
          </c:cat>
          <c:val>
            <c:numRef>
              <c:f>'Q 6 S 46'!$E$6:$H$6</c:f>
              <c:numCache>
                <c:formatCode>0%</c:formatCode>
                <c:ptCount val="4"/>
                <c:pt idx="0">
                  <c:v>0.02</c:v>
                </c:pt>
                <c:pt idx="1">
                  <c:v>0.01</c:v>
                </c:pt>
                <c:pt idx="2">
                  <c:v>0</c:v>
                </c:pt>
                <c:pt idx="3">
                  <c:v>0.02</c:v>
                </c:pt>
              </c:numCache>
            </c:numRef>
          </c:val>
        </c:ser>
        <c:ser>
          <c:idx val="1"/>
          <c:order val="1"/>
          <c:tx>
            <c:strRef>
              <c:f>'Q 6 S 46'!$D$7</c:f>
              <c:strCache>
                <c:ptCount val="1"/>
                <c:pt idx="0">
                  <c:v>The single most important issue for the U.S.</c:v>
                </c:pt>
              </c:strCache>
            </c:strRef>
          </c:tx>
          <c:spPr>
            <a:solidFill>
              <a:schemeClr val="accent2">
                <a:lumMod val="75000"/>
                <a:alpha val="63000"/>
              </a:schemeClr>
            </a:solidFill>
          </c:spPr>
          <c:invertIfNegative val="0"/>
          <c:dLbls>
            <c:dLbl>
              <c:idx val="0"/>
              <c:delete val="1"/>
            </c:dLbl>
            <c:dLbl>
              <c:idx val="1"/>
              <c:delete val="1"/>
            </c:dLbl>
            <c:dLbl>
              <c:idx val="2"/>
              <c:delete val="1"/>
            </c:dLbl>
            <c:txPr>
              <a:bodyPr/>
              <a:lstStyle/>
              <a:p>
                <a:pPr>
                  <a:defRPr sz="2000" b="1"/>
                </a:pPr>
                <a:endParaRPr lang="en-US"/>
              </a:p>
            </c:txPr>
            <c:showLegendKey val="0"/>
            <c:showVal val="1"/>
            <c:showCatName val="0"/>
            <c:showSerName val="0"/>
            <c:showPercent val="0"/>
            <c:showBubbleSize val="0"/>
            <c:showLeaderLines val="0"/>
          </c:dLbls>
          <c:cat>
            <c:strRef>
              <c:f>'Q 6 S 46'!$E$5:$H$5</c:f>
              <c:strCache>
                <c:ptCount val="4"/>
                <c:pt idx="0">
                  <c:v>Not among the top 5 issues</c:v>
                </c:pt>
                <c:pt idx="1">
                  <c:v>Among the top 5 issues</c:v>
                </c:pt>
                <c:pt idx="2">
                  <c:v>Among the top 3 issues</c:v>
                </c:pt>
                <c:pt idx="3">
                  <c:v>At the top of my priorities</c:v>
                </c:pt>
              </c:strCache>
            </c:strRef>
          </c:cat>
          <c:val>
            <c:numRef>
              <c:f>'Q 6 S 46'!$E$7:$H$7</c:f>
              <c:numCache>
                <c:formatCode>0%</c:formatCode>
                <c:ptCount val="4"/>
                <c:pt idx="0">
                  <c:v>0.02</c:v>
                </c:pt>
                <c:pt idx="1">
                  <c:v>0.01</c:v>
                </c:pt>
                <c:pt idx="2">
                  <c:v>0.03</c:v>
                </c:pt>
                <c:pt idx="3">
                  <c:v>0.15</c:v>
                </c:pt>
              </c:numCache>
            </c:numRef>
          </c:val>
        </c:ser>
        <c:ser>
          <c:idx val="2"/>
          <c:order val="2"/>
          <c:tx>
            <c:strRef>
              <c:f>'Q 6 S 46'!$D$8</c:f>
              <c:strCache>
                <c:ptCount val="1"/>
                <c:pt idx="0">
                  <c:v>Among the top 3 issues</c:v>
                </c:pt>
              </c:strCache>
            </c:strRef>
          </c:tx>
          <c:invertIfNegative val="0"/>
          <c:dLbls>
            <c:txPr>
              <a:bodyPr/>
              <a:lstStyle/>
              <a:p>
                <a:pPr>
                  <a:defRPr sz="2000" b="1"/>
                </a:pPr>
                <a:endParaRPr lang="en-US"/>
              </a:p>
            </c:txPr>
            <c:showLegendKey val="0"/>
            <c:showVal val="1"/>
            <c:showCatName val="0"/>
            <c:showSerName val="0"/>
            <c:showPercent val="0"/>
            <c:showBubbleSize val="0"/>
            <c:showLeaderLines val="0"/>
          </c:dLbls>
          <c:cat>
            <c:strRef>
              <c:f>'Q 6 S 46'!$E$5:$H$5</c:f>
              <c:strCache>
                <c:ptCount val="4"/>
                <c:pt idx="0">
                  <c:v>Not among the top 5 issues</c:v>
                </c:pt>
                <c:pt idx="1">
                  <c:v>Among the top 5 issues</c:v>
                </c:pt>
                <c:pt idx="2">
                  <c:v>Among the top 3 issues</c:v>
                </c:pt>
                <c:pt idx="3">
                  <c:v>At the top of my priorities</c:v>
                </c:pt>
              </c:strCache>
            </c:strRef>
          </c:cat>
          <c:val>
            <c:numRef>
              <c:f>'Q 6 S 46'!$E$8:$H$8</c:f>
              <c:numCache>
                <c:formatCode>0%</c:formatCode>
                <c:ptCount val="4"/>
                <c:pt idx="0">
                  <c:v>7.0000000000000007E-2</c:v>
                </c:pt>
                <c:pt idx="1">
                  <c:v>0.12</c:v>
                </c:pt>
                <c:pt idx="2">
                  <c:v>0.23</c:v>
                </c:pt>
                <c:pt idx="3">
                  <c:v>0.17</c:v>
                </c:pt>
              </c:numCache>
            </c:numRef>
          </c:val>
        </c:ser>
        <c:ser>
          <c:idx val="3"/>
          <c:order val="3"/>
          <c:tx>
            <c:strRef>
              <c:f>'Q 6 S 46'!$D$9</c:f>
              <c:strCache>
                <c:ptCount val="1"/>
                <c:pt idx="0">
                  <c:v>Among the top 5 issues</c:v>
                </c:pt>
              </c:strCache>
            </c:strRef>
          </c:tx>
          <c:spPr>
            <a:solidFill>
              <a:schemeClr val="accent4">
                <a:lumMod val="75000"/>
                <a:alpha val="63000"/>
              </a:schemeClr>
            </a:solidFill>
          </c:spPr>
          <c:invertIfNegative val="0"/>
          <c:dLbls>
            <c:txPr>
              <a:bodyPr/>
              <a:lstStyle/>
              <a:p>
                <a:pPr>
                  <a:defRPr sz="2000" b="1"/>
                </a:pPr>
                <a:endParaRPr lang="en-US"/>
              </a:p>
            </c:txPr>
            <c:showLegendKey val="0"/>
            <c:showVal val="1"/>
            <c:showCatName val="0"/>
            <c:showSerName val="0"/>
            <c:showPercent val="0"/>
            <c:showBubbleSize val="0"/>
            <c:showLeaderLines val="0"/>
          </c:dLbls>
          <c:cat>
            <c:strRef>
              <c:f>'Q 6 S 46'!$E$5:$H$5</c:f>
              <c:strCache>
                <c:ptCount val="4"/>
                <c:pt idx="0">
                  <c:v>Not among the top 5 issues</c:v>
                </c:pt>
                <c:pt idx="1">
                  <c:v>Among the top 5 issues</c:v>
                </c:pt>
                <c:pt idx="2">
                  <c:v>Among the top 3 issues</c:v>
                </c:pt>
                <c:pt idx="3">
                  <c:v>At the top of my priorities</c:v>
                </c:pt>
              </c:strCache>
            </c:strRef>
          </c:cat>
          <c:val>
            <c:numRef>
              <c:f>'Q 6 S 46'!$E$9:$H$9</c:f>
              <c:numCache>
                <c:formatCode>0%</c:formatCode>
                <c:ptCount val="4"/>
                <c:pt idx="0">
                  <c:v>0.18</c:v>
                </c:pt>
                <c:pt idx="1">
                  <c:v>0.41</c:v>
                </c:pt>
                <c:pt idx="2">
                  <c:v>0.41</c:v>
                </c:pt>
                <c:pt idx="3">
                  <c:v>0.4</c:v>
                </c:pt>
              </c:numCache>
            </c:numRef>
          </c:val>
        </c:ser>
        <c:ser>
          <c:idx val="4"/>
          <c:order val="4"/>
          <c:tx>
            <c:strRef>
              <c:f>'Q 6 S 46'!$D$10</c:f>
              <c:strCache>
                <c:ptCount val="1"/>
                <c:pt idx="0">
                  <c:v>Not among the top 5 issues</c:v>
                </c:pt>
              </c:strCache>
            </c:strRef>
          </c:tx>
          <c:invertIfNegative val="0"/>
          <c:dLbls>
            <c:txPr>
              <a:bodyPr/>
              <a:lstStyle/>
              <a:p>
                <a:pPr>
                  <a:defRPr sz="2000" b="1"/>
                </a:pPr>
                <a:endParaRPr lang="en-US"/>
              </a:p>
            </c:txPr>
            <c:showLegendKey val="0"/>
            <c:showVal val="1"/>
            <c:showCatName val="0"/>
            <c:showSerName val="0"/>
            <c:showPercent val="0"/>
            <c:showBubbleSize val="0"/>
            <c:showLeaderLines val="0"/>
          </c:dLbls>
          <c:cat>
            <c:strRef>
              <c:f>'Q 6 S 46'!$E$5:$H$5</c:f>
              <c:strCache>
                <c:ptCount val="4"/>
                <c:pt idx="0">
                  <c:v>Not among the top 5 issues</c:v>
                </c:pt>
                <c:pt idx="1">
                  <c:v>Among the top 5 issues</c:v>
                </c:pt>
                <c:pt idx="2">
                  <c:v>Among the top 3 issues</c:v>
                </c:pt>
                <c:pt idx="3">
                  <c:v>At the top of my priorities</c:v>
                </c:pt>
              </c:strCache>
            </c:strRef>
          </c:cat>
          <c:val>
            <c:numRef>
              <c:f>'Q 6 S 46'!$E$10:$H$10</c:f>
              <c:numCache>
                <c:formatCode>0%</c:formatCode>
                <c:ptCount val="4"/>
                <c:pt idx="0">
                  <c:v>0.71</c:v>
                </c:pt>
                <c:pt idx="1">
                  <c:v>0.45</c:v>
                </c:pt>
                <c:pt idx="2">
                  <c:v>0.33</c:v>
                </c:pt>
                <c:pt idx="3">
                  <c:v>0.26</c:v>
                </c:pt>
              </c:numCache>
            </c:numRef>
          </c:val>
        </c:ser>
        <c:dLbls>
          <c:showLegendKey val="0"/>
          <c:showVal val="1"/>
          <c:showCatName val="0"/>
          <c:showSerName val="0"/>
          <c:showPercent val="0"/>
          <c:showBubbleSize val="0"/>
        </c:dLbls>
        <c:gapWidth val="95"/>
        <c:overlap val="100"/>
        <c:axId val="130866560"/>
        <c:axId val="130880640"/>
      </c:barChart>
      <c:catAx>
        <c:axId val="130866560"/>
        <c:scaling>
          <c:orientation val="minMax"/>
        </c:scaling>
        <c:delete val="0"/>
        <c:axPos val="l"/>
        <c:majorTickMark val="none"/>
        <c:minorTickMark val="none"/>
        <c:tickLblPos val="nextTo"/>
        <c:txPr>
          <a:bodyPr/>
          <a:lstStyle/>
          <a:p>
            <a:pPr>
              <a:defRPr sz="1600" b="1"/>
            </a:pPr>
            <a:endParaRPr lang="en-US"/>
          </a:p>
        </c:txPr>
        <c:crossAx val="130880640"/>
        <c:crosses val="autoZero"/>
        <c:auto val="1"/>
        <c:lblAlgn val="ctr"/>
        <c:lblOffset val="100"/>
        <c:noMultiLvlLbl val="0"/>
      </c:catAx>
      <c:valAx>
        <c:axId val="130880640"/>
        <c:scaling>
          <c:orientation val="minMax"/>
        </c:scaling>
        <c:delete val="1"/>
        <c:axPos val="b"/>
        <c:numFmt formatCode="0%" sourceLinked="1"/>
        <c:majorTickMark val="out"/>
        <c:minorTickMark val="none"/>
        <c:tickLblPos val="nextTo"/>
        <c:crossAx val="130866560"/>
        <c:crosses val="autoZero"/>
        <c:crossBetween val="between"/>
      </c:valAx>
    </c:plotArea>
    <c:plotVisOnly val="1"/>
    <c:dispBlanksAs val="gap"/>
    <c:showDLblsOverMax val="0"/>
  </c:chart>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'Q 17 S 47'!$D$6</c:f>
              <c:strCache>
                <c:ptCount val="1"/>
                <c:pt idx="0">
                  <c:v>Refused</c:v>
                </c:pt>
              </c:strCache>
            </c:strRef>
          </c:tx>
          <c:invertIfNegative val="0"/>
          <c:dLbls>
            <c:delete val="1"/>
          </c:dLbls>
          <c:cat>
            <c:strRef>
              <c:f>'Q 17 S 47'!$E$5:$H$5</c:f>
              <c:strCache>
                <c:ptCount val="4"/>
                <c:pt idx="0">
                  <c:v>Not among the top 5 issues</c:v>
                </c:pt>
                <c:pt idx="1">
                  <c:v>Among the top 5 issues</c:v>
                </c:pt>
                <c:pt idx="2">
                  <c:v>Among the top 3 issues</c:v>
                </c:pt>
                <c:pt idx="3">
                  <c:v>At the top of my priorities</c:v>
                </c:pt>
              </c:strCache>
            </c:strRef>
          </c:cat>
          <c:val>
            <c:numRef>
              <c:f>'Q 17 S 47'!$E$6:$H$6</c:f>
              <c:numCache>
                <c:formatCode>0%</c:formatCode>
                <c:ptCount val="4"/>
                <c:pt idx="0">
                  <c:v>0.01</c:v>
                </c:pt>
                <c:pt idx="1">
                  <c:v>0.01</c:v>
                </c:pt>
                <c:pt idx="2">
                  <c:v>0.01</c:v>
                </c:pt>
                <c:pt idx="3">
                  <c:v>0.02</c:v>
                </c:pt>
              </c:numCache>
            </c:numRef>
          </c:val>
        </c:ser>
        <c:ser>
          <c:idx val="1"/>
          <c:order val="1"/>
          <c:tx>
            <c:strRef>
              <c:f>'Q 17 S 47'!$D$7</c:f>
              <c:strCache>
                <c:ptCount val="1"/>
                <c:pt idx="0">
                  <c:v>Do nothing</c:v>
                </c:pt>
              </c:strCache>
            </c:strRef>
          </c:tx>
          <c:spPr>
            <a:solidFill>
              <a:schemeClr val="accent2">
                <a:lumMod val="75000"/>
                <a:alpha val="63000"/>
              </a:schemeClr>
            </a:solidFill>
          </c:spPr>
          <c:invertIfNegative val="0"/>
          <c:dLbls>
            <c:txPr>
              <a:bodyPr/>
              <a:lstStyle/>
              <a:p>
                <a:pPr>
                  <a:defRPr sz="2000" b="1"/>
                </a:pPr>
                <a:endParaRPr lang="en-US"/>
              </a:p>
            </c:txPr>
            <c:showLegendKey val="0"/>
            <c:showVal val="1"/>
            <c:showCatName val="0"/>
            <c:showSerName val="0"/>
            <c:showPercent val="0"/>
            <c:showBubbleSize val="0"/>
            <c:showLeaderLines val="0"/>
          </c:dLbls>
          <c:cat>
            <c:strRef>
              <c:f>'Q 17 S 47'!$E$5:$H$5</c:f>
              <c:strCache>
                <c:ptCount val="4"/>
                <c:pt idx="0">
                  <c:v>Not among the top 5 issues</c:v>
                </c:pt>
                <c:pt idx="1">
                  <c:v>Among the top 5 issues</c:v>
                </c:pt>
                <c:pt idx="2">
                  <c:v>Among the top 3 issues</c:v>
                </c:pt>
                <c:pt idx="3">
                  <c:v>At the top of my priorities</c:v>
                </c:pt>
              </c:strCache>
            </c:strRef>
          </c:cat>
          <c:val>
            <c:numRef>
              <c:f>'Q 17 S 47'!$E$7:$H$7</c:f>
              <c:numCache>
                <c:formatCode>0%</c:formatCode>
                <c:ptCount val="4"/>
                <c:pt idx="0">
                  <c:v>0.51</c:v>
                </c:pt>
                <c:pt idx="1">
                  <c:v>0.28000000000000003</c:v>
                </c:pt>
                <c:pt idx="2">
                  <c:v>0.2</c:v>
                </c:pt>
                <c:pt idx="3">
                  <c:v>0.18</c:v>
                </c:pt>
              </c:numCache>
            </c:numRef>
          </c:val>
        </c:ser>
        <c:ser>
          <c:idx val="2"/>
          <c:order val="2"/>
          <c:tx>
            <c:strRef>
              <c:f>'Q 17 S 47'!$D$8</c:f>
              <c:strCache>
                <c:ptCount val="1"/>
                <c:pt idx="0">
                  <c:v>Limit opposition to words, no action</c:v>
                </c:pt>
              </c:strCache>
            </c:strRef>
          </c:tx>
          <c:invertIfNegative val="0"/>
          <c:dLbls>
            <c:txPr>
              <a:bodyPr/>
              <a:lstStyle/>
              <a:p>
                <a:pPr>
                  <a:defRPr sz="2000" b="1"/>
                </a:pPr>
                <a:endParaRPr lang="en-US"/>
              </a:p>
            </c:txPr>
            <c:showLegendKey val="0"/>
            <c:showVal val="1"/>
            <c:showCatName val="0"/>
            <c:showSerName val="0"/>
            <c:showPercent val="0"/>
            <c:showBubbleSize val="0"/>
            <c:showLeaderLines val="0"/>
          </c:dLbls>
          <c:cat>
            <c:strRef>
              <c:f>'Q 17 S 47'!$E$5:$H$5</c:f>
              <c:strCache>
                <c:ptCount val="4"/>
                <c:pt idx="0">
                  <c:v>Not among the top 5 issues</c:v>
                </c:pt>
                <c:pt idx="1">
                  <c:v>Among the top 5 issues</c:v>
                </c:pt>
                <c:pt idx="2">
                  <c:v>Among the top 3 issues</c:v>
                </c:pt>
                <c:pt idx="3">
                  <c:v>At the top of my priorities</c:v>
                </c:pt>
              </c:strCache>
            </c:strRef>
          </c:cat>
          <c:val>
            <c:numRef>
              <c:f>'Q 17 S 47'!$E$8:$H$8</c:f>
              <c:numCache>
                <c:formatCode>0%</c:formatCode>
                <c:ptCount val="4"/>
                <c:pt idx="0">
                  <c:v>0.27</c:v>
                </c:pt>
                <c:pt idx="1">
                  <c:v>0.34</c:v>
                </c:pt>
                <c:pt idx="2">
                  <c:v>0.39</c:v>
                </c:pt>
                <c:pt idx="3">
                  <c:v>0.28999999999999998</c:v>
                </c:pt>
              </c:numCache>
            </c:numRef>
          </c:val>
        </c:ser>
        <c:ser>
          <c:idx val="3"/>
          <c:order val="3"/>
          <c:tx>
            <c:strRef>
              <c:f>'Q 17 S 47'!$D$9</c:f>
              <c:strCache>
                <c:ptCount val="1"/>
                <c:pt idx="0">
                  <c:v>Impose economic sanctions</c:v>
                </c:pt>
              </c:strCache>
            </c:strRef>
          </c:tx>
          <c:spPr>
            <a:solidFill>
              <a:schemeClr val="accent4">
                <a:lumMod val="75000"/>
                <a:alpha val="63000"/>
              </a:schemeClr>
            </a:solidFill>
          </c:spPr>
          <c:invertIfNegative val="0"/>
          <c:dLbls>
            <c:txPr>
              <a:bodyPr/>
              <a:lstStyle/>
              <a:p>
                <a:pPr>
                  <a:defRPr sz="2000" b="1"/>
                </a:pPr>
                <a:endParaRPr lang="en-US"/>
              </a:p>
            </c:txPr>
            <c:showLegendKey val="0"/>
            <c:showVal val="1"/>
            <c:showCatName val="0"/>
            <c:showSerName val="0"/>
            <c:showPercent val="0"/>
            <c:showBubbleSize val="0"/>
            <c:showLeaderLines val="0"/>
          </c:dLbls>
          <c:cat>
            <c:strRef>
              <c:f>'Q 17 S 47'!$E$5:$H$5</c:f>
              <c:strCache>
                <c:ptCount val="4"/>
                <c:pt idx="0">
                  <c:v>Not among the top 5 issues</c:v>
                </c:pt>
                <c:pt idx="1">
                  <c:v>Among the top 5 issues</c:v>
                </c:pt>
                <c:pt idx="2">
                  <c:v>Among the top 3 issues</c:v>
                </c:pt>
                <c:pt idx="3">
                  <c:v>At the top of my priorities</c:v>
                </c:pt>
              </c:strCache>
            </c:strRef>
          </c:cat>
          <c:val>
            <c:numRef>
              <c:f>'Q 17 S 47'!$E$9:$H$9</c:f>
              <c:numCache>
                <c:formatCode>0%</c:formatCode>
                <c:ptCount val="4"/>
                <c:pt idx="0">
                  <c:v>0.12</c:v>
                </c:pt>
                <c:pt idx="1">
                  <c:v>0.27</c:v>
                </c:pt>
                <c:pt idx="2">
                  <c:v>0.3</c:v>
                </c:pt>
                <c:pt idx="3">
                  <c:v>0.37</c:v>
                </c:pt>
              </c:numCache>
            </c:numRef>
          </c:val>
        </c:ser>
        <c:ser>
          <c:idx val="4"/>
          <c:order val="4"/>
          <c:tx>
            <c:strRef>
              <c:f>'Q 17 S 47'!$D$10</c:f>
              <c:strCache>
                <c:ptCount val="1"/>
                <c:pt idx="0">
                  <c:v>Take more serious action</c:v>
                </c:pt>
              </c:strCache>
            </c:strRef>
          </c:tx>
          <c:invertIfNegative val="0"/>
          <c:dLbls>
            <c:txPr>
              <a:bodyPr/>
              <a:lstStyle/>
              <a:p>
                <a:pPr>
                  <a:defRPr sz="2000" b="1"/>
                </a:pPr>
                <a:endParaRPr lang="en-US"/>
              </a:p>
            </c:txPr>
            <c:showLegendKey val="0"/>
            <c:showVal val="1"/>
            <c:showCatName val="0"/>
            <c:showSerName val="0"/>
            <c:showPercent val="0"/>
            <c:showBubbleSize val="0"/>
            <c:showLeaderLines val="0"/>
          </c:dLbls>
          <c:cat>
            <c:strRef>
              <c:f>'Q 17 S 47'!$E$5:$H$5</c:f>
              <c:strCache>
                <c:ptCount val="4"/>
                <c:pt idx="0">
                  <c:v>Not among the top 5 issues</c:v>
                </c:pt>
                <c:pt idx="1">
                  <c:v>Among the top 5 issues</c:v>
                </c:pt>
                <c:pt idx="2">
                  <c:v>Among the top 3 issues</c:v>
                </c:pt>
                <c:pt idx="3">
                  <c:v>At the top of my priorities</c:v>
                </c:pt>
              </c:strCache>
            </c:strRef>
          </c:cat>
          <c:val>
            <c:numRef>
              <c:f>'Q 17 S 47'!$E$10:$H$10</c:f>
              <c:numCache>
                <c:formatCode>0%</c:formatCode>
                <c:ptCount val="4"/>
                <c:pt idx="0">
                  <c:v>0.09</c:v>
                </c:pt>
                <c:pt idx="1">
                  <c:v>0.1</c:v>
                </c:pt>
                <c:pt idx="2">
                  <c:v>0.1</c:v>
                </c:pt>
                <c:pt idx="3">
                  <c:v>0.14000000000000001</c:v>
                </c:pt>
              </c:numCache>
            </c:numRef>
          </c:val>
        </c:ser>
        <c:dLbls>
          <c:showLegendKey val="0"/>
          <c:showVal val="1"/>
          <c:showCatName val="0"/>
          <c:showSerName val="0"/>
          <c:showPercent val="0"/>
          <c:showBubbleSize val="0"/>
        </c:dLbls>
        <c:gapWidth val="95"/>
        <c:overlap val="100"/>
        <c:axId val="130931328"/>
        <c:axId val="130941312"/>
      </c:barChart>
      <c:catAx>
        <c:axId val="130931328"/>
        <c:scaling>
          <c:orientation val="minMax"/>
        </c:scaling>
        <c:delete val="0"/>
        <c:axPos val="l"/>
        <c:majorTickMark val="none"/>
        <c:minorTickMark val="none"/>
        <c:tickLblPos val="nextTo"/>
        <c:txPr>
          <a:bodyPr/>
          <a:lstStyle/>
          <a:p>
            <a:pPr>
              <a:defRPr sz="1600" b="1"/>
            </a:pPr>
            <a:endParaRPr lang="en-US"/>
          </a:p>
        </c:txPr>
        <c:crossAx val="130941312"/>
        <c:crosses val="autoZero"/>
        <c:auto val="1"/>
        <c:lblAlgn val="ctr"/>
        <c:lblOffset val="100"/>
        <c:noMultiLvlLbl val="0"/>
      </c:catAx>
      <c:valAx>
        <c:axId val="130941312"/>
        <c:scaling>
          <c:orientation val="minMax"/>
        </c:scaling>
        <c:delete val="1"/>
        <c:axPos val="b"/>
        <c:numFmt formatCode="0%" sourceLinked="1"/>
        <c:majorTickMark val="out"/>
        <c:minorTickMark val="none"/>
        <c:tickLblPos val="nextTo"/>
        <c:crossAx val="130931328"/>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i="0" baseline="0" dirty="0">
                <a:effectLst/>
              </a:rPr>
              <a:t>Q2. If the approach you selected turns out over time to be impossible, which of the remaining three would you prefer?</a:t>
            </a:r>
            <a:endParaRPr lang="en-US" sz="2000" b="1" dirty="0">
              <a:effectLst/>
            </a:endParaRP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chemeClr val="accent4">
                  <a:lumMod val="20000"/>
                  <a:lumOff val="80000"/>
                </a:schemeClr>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Sheet2!$A$12:$B$23</c:f>
              <c:multiLvlStrCache>
                <c:ptCount val="12"/>
                <c:lvl>
                  <c:pt idx="0">
                    <c:v>Refused</c:v>
                  </c:pt>
                  <c:pt idx="1">
                    <c:v>A one-state solution: A single democratic state in which both Jews and Arabs are full and equal citizens, covering all of what is now Israel and the Palestinian Territories.</c:v>
                  </c:pt>
                  <c:pt idx="2">
                    <c:v>Annexation without equal citizenship: Israel would annex the Palestinian territories, but keep a majority-Jewish state in the expanded territories by restricting citizenship rights of Palestinians.</c:v>
                  </c:pt>
                  <c:pt idx="3">
                    <c:v>Maintain occupation of both the territories Israel has captured in 1967 and the Palestinians inhabiting them indefinitely.</c:v>
                  </c:pt>
                  <c:pt idx="4">
                    <c:v>Refused</c:v>
                  </c:pt>
                  <c:pt idx="5">
                    <c:v>A one-state solution: A single democratic state in which both Jews and Arabs are full and equal citizens, covering all of what is now Israel and the Palestinian Territories.</c:v>
                  </c:pt>
                  <c:pt idx="6">
                    <c:v>Annexation without equal citizenship: Israel would annex the Palestinian territories, but keep a majority-Jewish state in the expanded territories by restricting citizenship rights of Palestinians.</c:v>
                  </c:pt>
                  <c:pt idx="7">
                    <c:v>Maintain occupation of both the territories Israel has captured in 1967 and the Palestinians inhabiting them indefinitely.</c:v>
                  </c:pt>
                  <c:pt idx="8">
                    <c:v>Refused</c:v>
                  </c:pt>
                  <c:pt idx="9">
                    <c:v>A one-state solution: A single democratic state in which both Jews and Arabs are full and equal citizens, covering all of what is now Israel and the Palestinian Territories.</c:v>
                  </c:pt>
                  <c:pt idx="10">
                    <c:v>Annexation without equal citizenship: Israel would annex the Palestinian territories, but keep a majority-Jewish state in the expanded territories by restricting citizenship rights of Palestinians.</c:v>
                  </c:pt>
                  <c:pt idx="11">
                    <c:v>Maintain occupation of both the territories Israel has captured in 1967 and the Palestinians inhabiting them indefinitely.</c:v>
                  </c:pt>
                </c:lvl>
                <c:lvl>
                  <c:pt idx="0">
                    <c:v>Republican</c:v>
                  </c:pt>
                  <c:pt idx="4">
                    <c:v>Independent</c:v>
                  </c:pt>
                  <c:pt idx="8">
                    <c:v>Democrat</c:v>
                  </c:pt>
                </c:lvl>
              </c:multiLvlStrCache>
            </c:multiLvlStrRef>
          </c:cat>
          <c:val>
            <c:numRef>
              <c:f>Sheet2!$C$12:$C$23</c:f>
              <c:numCache>
                <c:formatCode>###0.0%</c:formatCode>
                <c:ptCount val="12"/>
                <c:pt idx="1">
                  <c:v>0.511811023622047</c:v>
                </c:pt>
                <c:pt idx="2">
                  <c:v>0.14960629921259799</c:v>
                </c:pt>
                <c:pt idx="3">
                  <c:v>0.33858267716535501</c:v>
                </c:pt>
                <c:pt idx="4">
                  <c:v>2.9850746268656699E-2</c:v>
                </c:pt>
                <c:pt idx="5">
                  <c:v>0.70149253731343297</c:v>
                </c:pt>
                <c:pt idx="6">
                  <c:v>8.9552238805970102E-2</c:v>
                </c:pt>
                <c:pt idx="7">
                  <c:v>0.17910447761194001</c:v>
                </c:pt>
                <c:pt idx="8">
                  <c:v>1.9801980198019799E-2</c:v>
                </c:pt>
                <c:pt idx="9">
                  <c:v>0.74752475247524797</c:v>
                </c:pt>
                <c:pt idx="10">
                  <c:v>7.4257425742574296E-2</c:v>
                </c:pt>
                <c:pt idx="11">
                  <c:v>0.158415841584158</c:v>
                </c:pt>
              </c:numCache>
            </c:numRef>
          </c:val>
        </c:ser>
        <c:dLbls>
          <c:showLegendKey val="0"/>
          <c:showVal val="0"/>
          <c:showCatName val="0"/>
          <c:showSerName val="0"/>
          <c:showPercent val="0"/>
          <c:showBubbleSize val="0"/>
        </c:dLbls>
        <c:gapWidth val="182"/>
        <c:axId val="126472576"/>
        <c:axId val="126474112"/>
      </c:barChart>
      <c:catAx>
        <c:axId val="1264725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26474112"/>
        <c:crosses val="autoZero"/>
        <c:auto val="1"/>
        <c:lblAlgn val="ctr"/>
        <c:lblOffset val="100"/>
        <c:noMultiLvlLbl val="0"/>
      </c:catAx>
      <c:valAx>
        <c:axId val="12647411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64725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'Q 16 S 48'!$D$5</c:f>
              <c:strCache>
                <c:ptCount val="1"/>
                <c:pt idx="0">
                  <c:v>Refused</c:v>
                </c:pt>
              </c:strCache>
            </c:strRef>
          </c:tx>
          <c:invertIfNegative val="0"/>
          <c:dLbls>
            <c:delete val="1"/>
          </c:dLbls>
          <c:cat>
            <c:strRef>
              <c:f>'Q 16 S 48'!$E$4:$H$4</c:f>
              <c:strCache>
                <c:ptCount val="4"/>
                <c:pt idx="0">
                  <c:v>Not among the top 5 issues</c:v>
                </c:pt>
                <c:pt idx="1">
                  <c:v>Among the top 5 issues</c:v>
                </c:pt>
                <c:pt idx="2">
                  <c:v>Among the top 3 issues</c:v>
                </c:pt>
                <c:pt idx="3">
                  <c:v>At the top of my priorities</c:v>
                </c:pt>
              </c:strCache>
            </c:strRef>
          </c:cat>
          <c:val>
            <c:numRef>
              <c:f>'Q 16 S 48'!$E$5:$H$5</c:f>
              <c:numCache>
                <c:formatCode>0%</c:formatCode>
                <c:ptCount val="4"/>
                <c:pt idx="0">
                  <c:v>0.04</c:v>
                </c:pt>
                <c:pt idx="1">
                  <c:v>0.01</c:v>
                </c:pt>
                <c:pt idx="2">
                  <c:v>0.03</c:v>
                </c:pt>
                <c:pt idx="3">
                  <c:v>0.03</c:v>
                </c:pt>
              </c:numCache>
            </c:numRef>
          </c:val>
        </c:ser>
        <c:ser>
          <c:idx val="1"/>
          <c:order val="1"/>
          <c:tx>
            <c:strRef>
              <c:f>'Q 16 S 48'!$D$6</c:f>
              <c:strCache>
                <c:ptCount val="1"/>
                <c:pt idx="0">
                  <c:v>Vote in favor</c:v>
                </c:pt>
              </c:strCache>
            </c:strRef>
          </c:tx>
          <c:spPr>
            <a:solidFill>
              <a:schemeClr val="accent2">
                <a:lumMod val="75000"/>
                <a:alpha val="63000"/>
              </a:schemeClr>
            </a:solidFill>
          </c:spPr>
          <c:invertIfNegative val="0"/>
          <c:dLbls>
            <c:txPr>
              <a:bodyPr/>
              <a:lstStyle/>
              <a:p>
                <a:pPr>
                  <a:defRPr sz="2000" b="1"/>
                </a:pPr>
                <a:endParaRPr lang="en-US"/>
              </a:p>
            </c:txPr>
            <c:showLegendKey val="0"/>
            <c:showVal val="1"/>
            <c:showCatName val="0"/>
            <c:showSerName val="0"/>
            <c:showPercent val="0"/>
            <c:showBubbleSize val="0"/>
            <c:showLeaderLines val="0"/>
          </c:dLbls>
          <c:cat>
            <c:strRef>
              <c:f>'Q 16 S 48'!$E$4:$H$4</c:f>
              <c:strCache>
                <c:ptCount val="4"/>
                <c:pt idx="0">
                  <c:v>Not among the top 5 issues</c:v>
                </c:pt>
                <c:pt idx="1">
                  <c:v>Among the top 5 issues</c:v>
                </c:pt>
                <c:pt idx="2">
                  <c:v>Among the top 3 issues</c:v>
                </c:pt>
                <c:pt idx="3">
                  <c:v>At the top of my priorities</c:v>
                </c:pt>
              </c:strCache>
            </c:strRef>
          </c:cat>
          <c:val>
            <c:numRef>
              <c:f>'Q 16 S 48'!$E$6:$H$6</c:f>
              <c:numCache>
                <c:formatCode>0%</c:formatCode>
                <c:ptCount val="4"/>
                <c:pt idx="0">
                  <c:v>0.13</c:v>
                </c:pt>
                <c:pt idx="1">
                  <c:v>0.22</c:v>
                </c:pt>
                <c:pt idx="2">
                  <c:v>0.28000000000000003</c:v>
                </c:pt>
                <c:pt idx="3">
                  <c:v>0.35</c:v>
                </c:pt>
              </c:numCache>
            </c:numRef>
          </c:val>
        </c:ser>
        <c:ser>
          <c:idx val="2"/>
          <c:order val="2"/>
          <c:tx>
            <c:strRef>
              <c:f>'Q 16 S 48'!$D$7</c:f>
              <c:strCache>
                <c:ptCount val="1"/>
                <c:pt idx="0">
                  <c:v>Vote against</c:v>
                </c:pt>
              </c:strCache>
            </c:strRef>
          </c:tx>
          <c:invertIfNegative val="0"/>
          <c:dLbls>
            <c:txPr>
              <a:bodyPr/>
              <a:lstStyle/>
              <a:p>
                <a:pPr>
                  <a:defRPr sz="2000" b="1"/>
                </a:pPr>
                <a:endParaRPr lang="en-US"/>
              </a:p>
            </c:txPr>
            <c:showLegendKey val="0"/>
            <c:showVal val="1"/>
            <c:showCatName val="0"/>
            <c:showSerName val="0"/>
            <c:showPercent val="0"/>
            <c:showBubbleSize val="0"/>
            <c:showLeaderLines val="0"/>
          </c:dLbls>
          <c:cat>
            <c:strRef>
              <c:f>'Q 16 S 48'!$E$4:$H$4</c:f>
              <c:strCache>
                <c:ptCount val="4"/>
                <c:pt idx="0">
                  <c:v>Not among the top 5 issues</c:v>
                </c:pt>
                <c:pt idx="1">
                  <c:v>Among the top 5 issues</c:v>
                </c:pt>
                <c:pt idx="2">
                  <c:v>Among the top 3 issues</c:v>
                </c:pt>
                <c:pt idx="3">
                  <c:v>At the top of my priorities</c:v>
                </c:pt>
              </c:strCache>
            </c:strRef>
          </c:cat>
          <c:val>
            <c:numRef>
              <c:f>'Q 16 S 48'!$E$7:$H$7</c:f>
              <c:numCache>
                <c:formatCode>0%</c:formatCode>
                <c:ptCount val="4"/>
                <c:pt idx="0">
                  <c:v>0.19</c:v>
                </c:pt>
                <c:pt idx="1">
                  <c:v>0.28000000000000003</c:v>
                </c:pt>
                <c:pt idx="2">
                  <c:v>0.34</c:v>
                </c:pt>
                <c:pt idx="3">
                  <c:v>0.23</c:v>
                </c:pt>
              </c:numCache>
            </c:numRef>
          </c:val>
        </c:ser>
        <c:ser>
          <c:idx val="3"/>
          <c:order val="3"/>
          <c:tx>
            <c:strRef>
              <c:f>'Q 16 S 48'!$D$8</c:f>
              <c:strCache>
                <c:ptCount val="1"/>
                <c:pt idx="0">
                  <c:v>Abstain from voting</c:v>
                </c:pt>
              </c:strCache>
            </c:strRef>
          </c:tx>
          <c:spPr>
            <a:solidFill>
              <a:schemeClr val="accent4">
                <a:lumMod val="75000"/>
                <a:alpha val="63000"/>
              </a:schemeClr>
            </a:solidFill>
          </c:spPr>
          <c:invertIfNegative val="0"/>
          <c:dLbls>
            <c:txPr>
              <a:bodyPr/>
              <a:lstStyle/>
              <a:p>
                <a:pPr>
                  <a:defRPr sz="2000" b="1"/>
                </a:pPr>
                <a:endParaRPr lang="en-US"/>
              </a:p>
            </c:txPr>
            <c:showLegendKey val="0"/>
            <c:showVal val="1"/>
            <c:showCatName val="0"/>
            <c:showSerName val="0"/>
            <c:showPercent val="0"/>
            <c:showBubbleSize val="0"/>
            <c:showLeaderLines val="0"/>
          </c:dLbls>
          <c:cat>
            <c:strRef>
              <c:f>'Q 16 S 48'!$E$4:$H$4</c:f>
              <c:strCache>
                <c:ptCount val="4"/>
                <c:pt idx="0">
                  <c:v>Not among the top 5 issues</c:v>
                </c:pt>
                <c:pt idx="1">
                  <c:v>Among the top 5 issues</c:v>
                </c:pt>
                <c:pt idx="2">
                  <c:v>Among the top 3 issues</c:v>
                </c:pt>
                <c:pt idx="3">
                  <c:v>At the top of my priorities</c:v>
                </c:pt>
              </c:strCache>
            </c:strRef>
          </c:cat>
          <c:val>
            <c:numRef>
              <c:f>'Q 16 S 48'!$E$8:$H$8</c:f>
              <c:numCache>
                <c:formatCode>0%</c:formatCode>
                <c:ptCount val="4"/>
                <c:pt idx="0">
                  <c:v>0.64</c:v>
                </c:pt>
                <c:pt idx="1">
                  <c:v>0.49</c:v>
                </c:pt>
                <c:pt idx="2">
                  <c:v>0.35</c:v>
                </c:pt>
                <c:pt idx="3">
                  <c:v>0.4</c:v>
                </c:pt>
              </c:numCache>
            </c:numRef>
          </c:val>
        </c:ser>
        <c:dLbls>
          <c:showLegendKey val="0"/>
          <c:showVal val="1"/>
          <c:showCatName val="0"/>
          <c:showSerName val="0"/>
          <c:showPercent val="0"/>
          <c:showBubbleSize val="0"/>
        </c:dLbls>
        <c:gapWidth val="95"/>
        <c:overlap val="100"/>
        <c:axId val="130991232"/>
        <c:axId val="130992768"/>
      </c:barChart>
      <c:catAx>
        <c:axId val="130991232"/>
        <c:scaling>
          <c:orientation val="minMax"/>
        </c:scaling>
        <c:delete val="0"/>
        <c:axPos val="l"/>
        <c:majorTickMark val="none"/>
        <c:minorTickMark val="none"/>
        <c:tickLblPos val="nextTo"/>
        <c:txPr>
          <a:bodyPr/>
          <a:lstStyle/>
          <a:p>
            <a:pPr>
              <a:defRPr sz="1600" b="1"/>
            </a:pPr>
            <a:endParaRPr lang="en-US"/>
          </a:p>
        </c:txPr>
        <c:crossAx val="130992768"/>
        <c:crosses val="autoZero"/>
        <c:auto val="1"/>
        <c:lblAlgn val="ctr"/>
        <c:lblOffset val="100"/>
        <c:noMultiLvlLbl val="0"/>
      </c:catAx>
      <c:valAx>
        <c:axId val="130992768"/>
        <c:scaling>
          <c:orientation val="minMax"/>
        </c:scaling>
        <c:delete val="1"/>
        <c:axPos val="b"/>
        <c:numFmt formatCode="0%" sourceLinked="1"/>
        <c:majorTickMark val="out"/>
        <c:minorTickMark val="none"/>
        <c:tickLblPos val="nextTo"/>
        <c:crossAx val="130991232"/>
        <c:crosses val="autoZero"/>
        <c:crossBetween val="between"/>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dirty="0"/>
              <a:t>Q3. Which of the following statements is closer to your view if a two-state solution is not an </a:t>
            </a:r>
            <a:r>
              <a:rPr lang="en-US" sz="2000" b="1" dirty="0" smtClean="0"/>
              <a:t>option?</a:t>
            </a:r>
            <a:endParaRPr lang="en-US" sz="2000" b="1" dirty="0"/>
          </a:p>
        </c:rich>
      </c:tx>
      <c:layout/>
      <c:overlay val="0"/>
      <c:spPr>
        <a:noFill/>
        <a:ln>
          <a:noFill/>
        </a:ln>
        <a:effectLst/>
      </c:spPr>
    </c:title>
    <c:autoTitleDeleted val="0"/>
    <c:plotArea>
      <c:layout>
        <c:manualLayout>
          <c:layoutTarget val="inner"/>
          <c:xMode val="edge"/>
          <c:yMode val="edge"/>
          <c:x val="0.32830097746402387"/>
          <c:y val="0.13339147286821706"/>
          <c:w val="0.64471988415241199"/>
          <c:h val="0.8216506439602026"/>
        </c:manualLayout>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Sheet5!$I$19:$I$21</c:f>
              <c:strCache>
                <c:ptCount val="3"/>
                <c:pt idx="0">
                  <c:v>Refused</c:v>
                </c:pt>
                <c:pt idx="1">
                  <c:v>I favor the Jewishness of Israel more than its democracy. I support the continuation of Israel’s Jewish majority even if it means that Palestinians will not have citizenship and full rights.</c:v>
                </c:pt>
                <c:pt idx="2">
                  <c:v>I favor Israel’s democracy more than its Jewishness. I support a single democratic state in which Arabs and Jews are equal.</c:v>
                </c:pt>
              </c:strCache>
            </c:strRef>
          </c:cat>
          <c:val>
            <c:numRef>
              <c:f>Sheet5!$J$19:$J$21</c:f>
              <c:numCache>
                <c:formatCode>0.00%</c:formatCode>
                <c:ptCount val="3"/>
                <c:pt idx="0">
                  <c:v>0.05</c:v>
                </c:pt>
                <c:pt idx="1">
                  <c:v>0.24</c:v>
                </c:pt>
                <c:pt idx="2">
                  <c:v>0.71</c:v>
                </c:pt>
              </c:numCache>
            </c:numRef>
          </c:val>
        </c:ser>
        <c:dLbls>
          <c:showLegendKey val="0"/>
          <c:showVal val="0"/>
          <c:showCatName val="0"/>
          <c:showSerName val="0"/>
          <c:showPercent val="0"/>
          <c:showBubbleSize val="0"/>
        </c:dLbls>
        <c:gapWidth val="182"/>
        <c:axId val="126851712"/>
        <c:axId val="126853504"/>
      </c:barChart>
      <c:catAx>
        <c:axId val="126851712"/>
        <c:scaling>
          <c:orientation val="minMax"/>
        </c:scaling>
        <c:delete val="1"/>
        <c:axPos val="l"/>
        <c:numFmt formatCode="General" sourceLinked="1"/>
        <c:majorTickMark val="none"/>
        <c:minorTickMark val="none"/>
        <c:tickLblPos val="nextTo"/>
        <c:crossAx val="126853504"/>
        <c:crosses val="autoZero"/>
        <c:auto val="1"/>
        <c:lblAlgn val="ctr"/>
        <c:lblOffset val="100"/>
        <c:noMultiLvlLbl val="0"/>
      </c:catAx>
      <c:valAx>
        <c:axId val="12685350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68517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Q3. Which of the following statements is closer to your view if a two-state solution is not an option</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chemeClr val="accent4">
                  <a:lumMod val="20000"/>
                  <a:lumOff val="80000"/>
                </a:schemeClr>
              </a:solidFill>
              <a:ln>
                <a:noFill/>
              </a:ln>
              <a:effectLst/>
            </c:spPr>
          </c:dPt>
          <c:dPt>
            <c:idx val="4"/>
            <c:invertIfNegative val="0"/>
            <c:bubble3D val="0"/>
            <c:spPr>
              <a:solidFill>
                <a:schemeClr val="accent4">
                  <a:lumMod val="20000"/>
                  <a:lumOff val="80000"/>
                </a:schemeClr>
              </a:solidFill>
              <a:ln>
                <a:noFill/>
              </a:ln>
              <a:effectLst/>
            </c:spPr>
          </c:dPt>
          <c:dPt>
            <c:idx val="5"/>
            <c:invertIfNegative val="0"/>
            <c:bubble3D val="0"/>
            <c:spPr>
              <a:solidFill>
                <a:schemeClr val="accent4">
                  <a:lumMod val="20000"/>
                  <a:lumOff val="80000"/>
                </a:schemeClr>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Sheet5!$A$3:$B$11</c:f>
              <c:multiLvlStrCache>
                <c:ptCount val="9"/>
                <c:lvl>
                  <c:pt idx="0">
                    <c:v>Refused</c:v>
                  </c:pt>
                  <c:pt idx="1">
                    <c:v>I favor the Jewishness of Israel more than its democracy. I support the continuation of Israel’s Jewish majority even if it means that Palestinians will not have citizenship and full rights.</c:v>
                  </c:pt>
                  <c:pt idx="2">
                    <c:v>I favor Israel’s democracy more than its Jewishness. I support a single democratic state in which Arabs and Jews are equal.</c:v>
                  </c:pt>
                  <c:pt idx="3">
                    <c:v>Refused</c:v>
                  </c:pt>
                  <c:pt idx="4">
                    <c:v>I favor the Jewishness of Israel more than its democracy. I support the continuation of Israel’s Jewish majority even if it means that Palestinians will not have citizenship and full rights.</c:v>
                  </c:pt>
                  <c:pt idx="5">
                    <c:v>I favor Israel’s democracy more than its Jewishness. I support a single democratic state in which Arabs and Jews are equal.</c:v>
                  </c:pt>
                  <c:pt idx="6">
                    <c:v>Refused</c:v>
                  </c:pt>
                  <c:pt idx="7">
                    <c:v>I favor the Jewishness of Israel more than its democracy. I support the continuation of Israel’s Jewish majority even if it means that Palestinians will not have citizenship and full rights.</c:v>
                  </c:pt>
                  <c:pt idx="8">
                    <c:v>I favor Israel’s democracy more than its Jewishness. I support a single democratic state in which Arabs and Jews are equal.</c:v>
                  </c:pt>
                </c:lvl>
                <c:lvl>
                  <c:pt idx="0">
                    <c:v>Republican</c:v>
                  </c:pt>
                  <c:pt idx="3">
                    <c:v>Independent</c:v>
                  </c:pt>
                  <c:pt idx="6">
                    <c:v>Democrat</c:v>
                  </c:pt>
                </c:lvl>
              </c:multiLvlStrCache>
            </c:multiLvlStrRef>
          </c:cat>
          <c:val>
            <c:numRef>
              <c:f>Sheet5!$C$3:$C$11</c:f>
              <c:numCache>
                <c:formatCode>0%</c:formatCode>
                <c:ptCount val="9"/>
                <c:pt idx="0">
                  <c:v>0.03</c:v>
                </c:pt>
                <c:pt idx="1">
                  <c:v>0.37</c:v>
                </c:pt>
                <c:pt idx="2">
                  <c:v>0.6</c:v>
                </c:pt>
                <c:pt idx="3">
                  <c:v>0.08</c:v>
                </c:pt>
                <c:pt idx="4">
                  <c:v>0.25</c:v>
                </c:pt>
                <c:pt idx="5">
                  <c:v>0.68</c:v>
                </c:pt>
                <c:pt idx="6">
                  <c:v>0.04</c:v>
                </c:pt>
                <c:pt idx="7">
                  <c:v>0.12</c:v>
                </c:pt>
                <c:pt idx="8">
                  <c:v>0.84</c:v>
                </c:pt>
              </c:numCache>
            </c:numRef>
          </c:val>
        </c:ser>
        <c:dLbls>
          <c:showLegendKey val="0"/>
          <c:showVal val="0"/>
          <c:showCatName val="0"/>
          <c:showSerName val="0"/>
          <c:showPercent val="0"/>
          <c:showBubbleSize val="0"/>
        </c:dLbls>
        <c:gapWidth val="182"/>
        <c:axId val="126903808"/>
        <c:axId val="126905344"/>
      </c:barChart>
      <c:catAx>
        <c:axId val="1269038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26905344"/>
        <c:crosses val="autoZero"/>
        <c:auto val="1"/>
        <c:lblAlgn val="ctr"/>
        <c:lblOffset val="100"/>
        <c:noMultiLvlLbl val="0"/>
      </c:catAx>
      <c:valAx>
        <c:axId val="1269053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69038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Q4. In general, what role do you want the United States to play in mediating the conflict?</a:t>
            </a:r>
          </a:p>
        </c:rich>
      </c:tx>
      <c:layout/>
      <c:overlay val="0"/>
      <c:spPr>
        <a:noFill/>
        <a:ln>
          <a:noFill/>
        </a:ln>
        <a:effectLst/>
      </c:spPr>
    </c:title>
    <c:autoTitleDeleted val="0"/>
    <c:plotArea>
      <c:layout>
        <c:manualLayout>
          <c:layoutTarget val="inner"/>
          <c:xMode val="edge"/>
          <c:yMode val="edge"/>
          <c:x val="0.26871854054209826"/>
          <c:y val="0.13282451818612248"/>
          <c:w val="0.70422555984589275"/>
          <c:h val="0.82240868343814744"/>
        </c:manualLayout>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Sheet6!$B$3:$B$6</c:f>
              <c:strCache>
                <c:ptCount val="4"/>
                <c:pt idx="0">
                  <c:v>Refused</c:v>
                </c:pt>
                <c:pt idx="1">
                  <c:v>Lean toward Israel</c:v>
                </c:pt>
                <c:pt idx="2">
                  <c:v>Lean toward the Palestinians</c:v>
                </c:pt>
                <c:pt idx="3">
                  <c:v>Lean toward neither side</c:v>
                </c:pt>
              </c:strCache>
            </c:strRef>
          </c:cat>
          <c:val>
            <c:numRef>
              <c:f>Sheet6!$C$3:$C$6</c:f>
              <c:numCache>
                <c:formatCode>0%</c:formatCode>
                <c:ptCount val="4"/>
                <c:pt idx="0" formatCode="0.00%">
                  <c:v>4.0000000000000001E-3</c:v>
                </c:pt>
                <c:pt idx="1">
                  <c:v>0.31</c:v>
                </c:pt>
                <c:pt idx="2">
                  <c:v>0.04</c:v>
                </c:pt>
                <c:pt idx="3">
                  <c:v>0.64</c:v>
                </c:pt>
              </c:numCache>
            </c:numRef>
          </c:val>
        </c:ser>
        <c:dLbls>
          <c:showLegendKey val="0"/>
          <c:showVal val="0"/>
          <c:showCatName val="0"/>
          <c:showSerName val="0"/>
          <c:showPercent val="0"/>
          <c:showBubbleSize val="0"/>
        </c:dLbls>
        <c:gapWidth val="182"/>
        <c:axId val="126922112"/>
        <c:axId val="129119360"/>
      </c:barChart>
      <c:catAx>
        <c:axId val="126922112"/>
        <c:scaling>
          <c:orientation val="minMax"/>
        </c:scaling>
        <c:delete val="1"/>
        <c:axPos val="l"/>
        <c:numFmt formatCode="General" sourceLinked="1"/>
        <c:majorTickMark val="none"/>
        <c:minorTickMark val="none"/>
        <c:tickLblPos val="nextTo"/>
        <c:crossAx val="129119360"/>
        <c:crosses val="autoZero"/>
        <c:auto val="1"/>
        <c:lblAlgn val="ctr"/>
        <c:lblOffset val="100"/>
        <c:noMultiLvlLbl val="0"/>
      </c:catAx>
      <c:valAx>
        <c:axId val="12911936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69221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Q4. In general, what role do you want the United States to play in mediating the conflict?</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chemeClr val="accent4">
                  <a:lumMod val="20000"/>
                  <a:lumOff val="80000"/>
                </a:schemeClr>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Sheet6!$E$5:$F$15</c:f>
              <c:multiLvlStrCache>
                <c:ptCount val="11"/>
                <c:lvl>
                  <c:pt idx="0">
                    <c:v>Refused</c:v>
                  </c:pt>
                  <c:pt idx="1">
                    <c:v>Lean toward Israel</c:v>
                  </c:pt>
                  <c:pt idx="2">
                    <c:v>Lean toward the Palestinians</c:v>
                  </c:pt>
                  <c:pt idx="3">
                    <c:v>Lean toward neither side</c:v>
                  </c:pt>
                  <c:pt idx="4">
                    <c:v>Lean toward Israel</c:v>
                  </c:pt>
                  <c:pt idx="5">
                    <c:v>Lean toward the Palestinians</c:v>
                  </c:pt>
                  <c:pt idx="6">
                    <c:v>Lean toward neither side</c:v>
                  </c:pt>
                  <c:pt idx="7">
                    <c:v>Refused</c:v>
                  </c:pt>
                  <c:pt idx="8">
                    <c:v>Lean toward Israel</c:v>
                  </c:pt>
                  <c:pt idx="9">
                    <c:v>Lean toward the Palestinians</c:v>
                  </c:pt>
                  <c:pt idx="10">
                    <c:v>Lean toward neither side</c:v>
                  </c:pt>
                </c:lvl>
                <c:lvl>
                  <c:pt idx="0">
                    <c:v>Republican</c:v>
                  </c:pt>
                  <c:pt idx="4">
                    <c:v>Independent</c:v>
                  </c:pt>
                  <c:pt idx="7">
                    <c:v>Democrat</c:v>
                  </c:pt>
                </c:lvl>
              </c:multiLvlStrCache>
            </c:multiLvlStrRef>
          </c:cat>
          <c:val>
            <c:numRef>
              <c:f>Sheet6!$G$5:$G$15</c:f>
              <c:numCache>
                <c:formatCode>0%</c:formatCode>
                <c:ptCount val="11"/>
                <c:pt idx="0" formatCode="0.00%">
                  <c:v>0.01</c:v>
                </c:pt>
                <c:pt idx="1">
                  <c:v>0.51</c:v>
                </c:pt>
                <c:pt idx="2">
                  <c:v>0.02</c:v>
                </c:pt>
                <c:pt idx="3">
                  <c:v>0.46</c:v>
                </c:pt>
                <c:pt idx="4">
                  <c:v>0.24</c:v>
                </c:pt>
                <c:pt idx="5">
                  <c:v>0.03</c:v>
                </c:pt>
                <c:pt idx="6">
                  <c:v>0.73</c:v>
                </c:pt>
                <c:pt idx="7" formatCode="0.00%">
                  <c:v>4.0000000000000001E-3</c:v>
                </c:pt>
                <c:pt idx="8">
                  <c:v>0.17</c:v>
                </c:pt>
                <c:pt idx="9">
                  <c:v>0.06</c:v>
                </c:pt>
                <c:pt idx="10">
                  <c:v>0.77</c:v>
                </c:pt>
              </c:numCache>
            </c:numRef>
          </c:val>
        </c:ser>
        <c:dLbls>
          <c:showLegendKey val="0"/>
          <c:showVal val="0"/>
          <c:showCatName val="0"/>
          <c:showSerName val="0"/>
          <c:showPercent val="0"/>
          <c:showBubbleSize val="0"/>
        </c:dLbls>
        <c:gapWidth val="182"/>
        <c:axId val="129161088"/>
        <c:axId val="129162624"/>
      </c:barChart>
      <c:catAx>
        <c:axId val="1291610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29162624"/>
        <c:crosses val="autoZero"/>
        <c:auto val="1"/>
        <c:lblAlgn val="ctr"/>
        <c:lblOffset val="100"/>
        <c:noMultiLvlLbl val="0"/>
      </c:catAx>
      <c:valAx>
        <c:axId val="12916262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29161088"/>
        <c:crosses val="autoZero"/>
        <c:crossBetween val="between"/>
      </c:valAx>
      <c:spPr>
        <a:noFill/>
        <a:ln>
          <a:noFill/>
        </a:ln>
        <a:effectLst/>
      </c:spPr>
    </c:plotArea>
    <c:plotVisOnly val="1"/>
    <c:dispBlanksAs val="gap"/>
    <c:showDLblsOverMax val="0"/>
  </c:chart>
  <c:spPr>
    <a:noFill/>
    <a:ln>
      <a:noFill/>
    </a:ln>
    <a:effectLst/>
  </c:spPr>
  <c:txPr>
    <a:bodyPr/>
    <a:lstStyle/>
    <a:p>
      <a:pPr>
        <a:defRPr sz="10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Q5. When you say you want the US to lean toward Israel, which one of the following reasons is closest to your view?</a:t>
            </a:r>
          </a:p>
        </c:rich>
      </c:tx>
      <c:layout/>
      <c:overlay val="0"/>
      <c:spPr>
        <a:noFill/>
        <a:ln>
          <a:noFill/>
        </a:ln>
        <a:effectLst/>
      </c:spPr>
    </c:title>
    <c:autoTitleDeleted val="0"/>
    <c:plotArea>
      <c:layout>
        <c:manualLayout>
          <c:layoutTarget val="inner"/>
          <c:xMode val="edge"/>
          <c:yMode val="edge"/>
          <c:x val="0.32830097746402387"/>
          <c:y val="0.13339147286821706"/>
          <c:w val="0.64471988415241199"/>
          <c:h val="0.8216506439602026"/>
        </c:manualLayout>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Sheet7!$A$3:$A$7</c:f>
              <c:strCache>
                <c:ptCount val="5"/>
                <c:pt idx="0">
                  <c:v>Refused</c:v>
                </c:pt>
                <c:pt idx="1">
                  <c:v>Other</c:v>
                </c:pt>
                <c:pt idx="2">
                  <c:v>I feel Israel and the US have shared values</c:v>
                </c:pt>
                <c:pt idx="3">
                  <c:v>I feel that supporting Israel serves the interests of the United States</c:v>
                </c:pt>
                <c:pt idx="4">
                  <c:v>I feel it's my religious or ethnic duty to support Israel</c:v>
                </c:pt>
              </c:strCache>
            </c:strRef>
          </c:cat>
          <c:val>
            <c:numRef>
              <c:f>Sheet7!$B$3:$B$7</c:f>
              <c:numCache>
                <c:formatCode>0.00%</c:formatCode>
                <c:ptCount val="5"/>
                <c:pt idx="0">
                  <c:v>4.0000000000000001E-3</c:v>
                </c:pt>
                <c:pt idx="1">
                  <c:v>7.2999999999999995E-2</c:v>
                </c:pt>
                <c:pt idx="2">
                  <c:v>0.35899999999999999</c:v>
                </c:pt>
                <c:pt idx="3">
                  <c:v>0.35599999999999998</c:v>
                </c:pt>
                <c:pt idx="4">
                  <c:v>0.20799999999999999</c:v>
                </c:pt>
              </c:numCache>
            </c:numRef>
          </c:val>
        </c:ser>
        <c:dLbls>
          <c:showLegendKey val="0"/>
          <c:showVal val="0"/>
          <c:showCatName val="0"/>
          <c:showSerName val="0"/>
          <c:showPercent val="0"/>
          <c:showBubbleSize val="0"/>
        </c:dLbls>
        <c:gapWidth val="182"/>
        <c:axId val="129216512"/>
        <c:axId val="129218048"/>
      </c:barChart>
      <c:catAx>
        <c:axId val="129216512"/>
        <c:scaling>
          <c:orientation val="minMax"/>
        </c:scaling>
        <c:delete val="1"/>
        <c:axPos val="l"/>
        <c:numFmt formatCode="General" sourceLinked="1"/>
        <c:majorTickMark val="none"/>
        <c:minorTickMark val="none"/>
        <c:tickLblPos val="nextTo"/>
        <c:crossAx val="129218048"/>
        <c:crosses val="autoZero"/>
        <c:auto val="1"/>
        <c:lblAlgn val="ctr"/>
        <c:lblOffset val="100"/>
        <c:noMultiLvlLbl val="0"/>
      </c:catAx>
      <c:valAx>
        <c:axId val="12921804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92165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0.17241</cdr:x>
      <cdr:y>0.83721</cdr:y>
    </cdr:from>
    <cdr:to>
      <cdr:x>0.33621</cdr:x>
      <cdr:y>0.88887</cdr:y>
    </cdr:to>
    <cdr:sp macro="" textlink="">
      <cdr:nvSpPr>
        <cdr:cNvPr id="2" name="TextBox 8"/>
        <cdr:cNvSpPr txBox="1"/>
      </cdr:nvSpPr>
      <cdr:spPr>
        <a:xfrm xmlns:a="http://schemas.openxmlformats.org/drawingml/2006/main">
          <a:off x="1524000" y="5486400"/>
          <a:ext cx="14478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r"/>
          <a:r>
            <a:rPr lang="en-US" sz="1600" b="1" dirty="0" smtClean="0"/>
            <a:t>Refused</a:t>
          </a:r>
          <a:endParaRPr lang="en-US" sz="1050" b="1" dirty="0"/>
        </a:p>
      </cdr:txBody>
    </cdr:sp>
  </cdr:relSizeAnchor>
  <cdr:relSizeAnchor xmlns:cdr="http://schemas.openxmlformats.org/drawingml/2006/chartDrawing">
    <cdr:from>
      <cdr:x>0</cdr:x>
      <cdr:y>0.65116</cdr:y>
    </cdr:from>
    <cdr:to>
      <cdr:x>0.33621</cdr:x>
      <cdr:y>0.7404</cdr:y>
    </cdr:to>
    <cdr:sp macro="" textlink="">
      <cdr:nvSpPr>
        <cdr:cNvPr id="3" name="TextBox 8"/>
        <cdr:cNvSpPr txBox="1"/>
      </cdr:nvSpPr>
      <cdr:spPr>
        <a:xfrm xmlns:a="http://schemas.openxmlformats.org/drawingml/2006/main">
          <a:off x="0" y="4267200"/>
          <a:ext cx="2971800"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solidFill>
                <a:schemeClr val="tx1"/>
              </a:solidFill>
            </a:rPr>
            <a:t>Two state solution established with pre-1967 borders </a:t>
          </a:r>
          <a:endParaRPr lang="en-US" sz="1050" b="1" dirty="0">
            <a:solidFill>
              <a:schemeClr val="tx1"/>
            </a:solidFill>
          </a:endParaRPr>
        </a:p>
      </cdr:txBody>
    </cdr:sp>
  </cdr:relSizeAnchor>
  <cdr:relSizeAnchor xmlns:cdr="http://schemas.openxmlformats.org/drawingml/2006/chartDrawing">
    <cdr:from>
      <cdr:x>0</cdr:x>
      <cdr:y>0.47674</cdr:y>
    </cdr:from>
    <cdr:to>
      <cdr:x>0.33621</cdr:x>
      <cdr:y>0.56598</cdr:y>
    </cdr:to>
    <cdr:sp macro="" textlink="">
      <cdr:nvSpPr>
        <cdr:cNvPr id="4" name="TextBox 8"/>
        <cdr:cNvSpPr txBox="1"/>
      </cdr:nvSpPr>
      <cdr:spPr>
        <a:xfrm xmlns:a="http://schemas.openxmlformats.org/drawingml/2006/main">
          <a:off x="0" y="3124200"/>
          <a:ext cx="2971800"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solidFill>
                <a:schemeClr val="tx1"/>
              </a:solidFill>
            </a:rPr>
            <a:t>One state solution with equal citizenship for Jews and Arabs</a:t>
          </a:r>
          <a:endParaRPr lang="en-US" sz="1050" b="1" dirty="0">
            <a:solidFill>
              <a:schemeClr val="tx1"/>
            </a:solidFill>
          </a:endParaRPr>
        </a:p>
      </cdr:txBody>
    </cdr:sp>
  </cdr:relSizeAnchor>
  <cdr:relSizeAnchor xmlns:cdr="http://schemas.openxmlformats.org/drawingml/2006/chartDrawing">
    <cdr:from>
      <cdr:x>0</cdr:x>
      <cdr:y>0.2907</cdr:y>
    </cdr:from>
    <cdr:to>
      <cdr:x>0.33621</cdr:x>
      <cdr:y>0.37993</cdr:y>
    </cdr:to>
    <cdr:sp macro="" textlink="">
      <cdr:nvSpPr>
        <cdr:cNvPr id="5" name="TextBox 8"/>
        <cdr:cNvSpPr txBox="1"/>
      </cdr:nvSpPr>
      <cdr:spPr>
        <a:xfrm xmlns:a="http://schemas.openxmlformats.org/drawingml/2006/main">
          <a:off x="0" y="1905000"/>
          <a:ext cx="2971800"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Annexation without equal citizenship for Palestinians</a:t>
          </a:r>
          <a:endParaRPr lang="en-US" sz="1050" b="1" dirty="0"/>
        </a:p>
      </cdr:txBody>
    </cdr:sp>
  </cdr:relSizeAnchor>
  <cdr:relSizeAnchor xmlns:cdr="http://schemas.openxmlformats.org/drawingml/2006/chartDrawing">
    <cdr:from>
      <cdr:x>0</cdr:x>
      <cdr:y>0.11628</cdr:y>
    </cdr:from>
    <cdr:to>
      <cdr:x>0.33621</cdr:x>
      <cdr:y>0.20551</cdr:y>
    </cdr:to>
    <cdr:sp macro="" textlink="">
      <cdr:nvSpPr>
        <cdr:cNvPr id="6" name="TextBox 8"/>
        <cdr:cNvSpPr txBox="1"/>
      </cdr:nvSpPr>
      <cdr:spPr>
        <a:xfrm xmlns:a="http://schemas.openxmlformats.org/drawingml/2006/main">
          <a:off x="0" y="762000"/>
          <a:ext cx="2971827"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Maintain Israeli occupation of </a:t>
          </a:r>
          <a:r>
            <a:rPr lang="en-US" sz="1600" b="1" dirty="0"/>
            <a:t>territories </a:t>
          </a:r>
          <a:r>
            <a:rPr lang="en-US" sz="1600" b="1" dirty="0" smtClean="0"/>
            <a:t>captured in 1967</a:t>
          </a:r>
          <a:endParaRPr lang="en-US" sz="1050" b="1" dirty="0"/>
        </a:p>
      </cdr:txBody>
    </cdr:sp>
  </cdr:relSizeAnchor>
  <cdr:relSizeAnchor xmlns:cdr="http://schemas.openxmlformats.org/drawingml/2006/chartDrawing">
    <cdr:from>
      <cdr:x>0.36207</cdr:x>
      <cdr:y>0.31395</cdr:y>
    </cdr:from>
    <cdr:to>
      <cdr:x>0.43966</cdr:x>
      <cdr:y>0.36092</cdr:y>
    </cdr:to>
    <cdr:sp macro="" textlink="">
      <cdr:nvSpPr>
        <cdr:cNvPr id="7" name="TextBox 8"/>
        <cdr:cNvSpPr txBox="1"/>
      </cdr:nvSpPr>
      <cdr:spPr>
        <a:xfrm xmlns:a="http://schemas.openxmlformats.org/drawingml/2006/main">
          <a:off x="3200400" y="2057400"/>
          <a:ext cx="685800" cy="30777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endParaRPr lang="en-US" sz="1400" b="1" dirty="0">
            <a:solidFill>
              <a:schemeClr val="bg1"/>
            </a:solidFill>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cdr:x>
      <cdr:y>0.36047</cdr:y>
    </cdr:from>
    <cdr:to>
      <cdr:x>0.30309</cdr:x>
      <cdr:y>0.41213</cdr:y>
    </cdr:to>
    <cdr:sp macro="" textlink="">
      <cdr:nvSpPr>
        <cdr:cNvPr id="2" name="TextBox 8"/>
        <cdr:cNvSpPr txBox="1"/>
      </cdr:nvSpPr>
      <cdr:spPr>
        <a:xfrm xmlns:a="http://schemas.openxmlformats.org/drawingml/2006/main">
          <a:off x="-152400" y="2362200"/>
          <a:ext cx="2679059"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a:t>A</a:t>
          </a:r>
          <a:r>
            <a:rPr lang="en-US" sz="1600" b="1" dirty="0" smtClean="0"/>
            <a:t>mong the top 5 issues</a:t>
          </a:r>
        </a:p>
      </cdr:txBody>
    </cdr:sp>
  </cdr:relSizeAnchor>
  <cdr:relSizeAnchor xmlns:cdr="http://schemas.openxmlformats.org/drawingml/2006/chartDrawing">
    <cdr:from>
      <cdr:x>0</cdr:x>
      <cdr:y>0.52326</cdr:y>
    </cdr:from>
    <cdr:to>
      <cdr:x>0.30309</cdr:x>
      <cdr:y>0.57492</cdr:y>
    </cdr:to>
    <cdr:sp macro="" textlink="">
      <cdr:nvSpPr>
        <cdr:cNvPr id="3" name="TextBox 8"/>
        <cdr:cNvSpPr txBox="1"/>
      </cdr:nvSpPr>
      <cdr:spPr>
        <a:xfrm xmlns:a="http://schemas.openxmlformats.org/drawingml/2006/main">
          <a:off x="0" y="3429000"/>
          <a:ext cx="2679059"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Among the top three issues</a:t>
          </a:r>
        </a:p>
      </cdr:txBody>
    </cdr:sp>
  </cdr:relSizeAnchor>
  <cdr:relSizeAnchor xmlns:cdr="http://schemas.openxmlformats.org/drawingml/2006/chartDrawing">
    <cdr:from>
      <cdr:x>0</cdr:x>
      <cdr:y>0.68605</cdr:y>
    </cdr:from>
    <cdr:to>
      <cdr:x>0.30309</cdr:x>
      <cdr:y>0.73771</cdr:y>
    </cdr:to>
    <cdr:sp macro="" textlink="">
      <cdr:nvSpPr>
        <cdr:cNvPr id="4" name="TextBox 8"/>
        <cdr:cNvSpPr txBox="1"/>
      </cdr:nvSpPr>
      <cdr:spPr>
        <a:xfrm xmlns:a="http://schemas.openxmlformats.org/drawingml/2006/main">
          <a:off x="-152400" y="4495800"/>
          <a:ext cx="2679059"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At the top of my priorities</a:t>
          </a:r>
        </a:p>
      </cdr:txBody>
    </cdr:sp>
  </cdr:relSizeAnchor>
  <cdr:relSizeAnchor xmlns:cdr="http://schemas.openxmlformats.org/drawingml/2006/chartDrawing">
    <cdr:from>
      <cdr:x>0</cdr:x>
      <cdr:y>0.84884</cdr:y>
    </cdr:from>
    <cdr:to>
      <cdr:x>0.30309</cdr:x>
      <cdr:y>0.9005</cdr:y>
    </cdr:to>
    <cdr:sp macro="" textlink="">
      <cdr:nvSpPr>
        <cdr:cNvPr id="5" name="TextBox 8"/>
        <cdr:cNvSpPr txBox="1"/>
      </cdr:nvSpPr>
      <cdr:spPr>
        <a:xfrm xmlns:a="http://schemas.openxmlformats.org/drawingml/2006/main">
          <a:off x="-152400" y="5562600"/>
          <a:ext cx="2679059"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Refused</a:t>
          </a:r>
        </a:p>
      </cdr:txBody>
    </cdr:sp>
  </cdr:relSizeAnchor>
  <cdr:relSizeAnchor xmlns:cdr="http://schemas.openxmlformats.org/drawingml/2006/chartDrawing">
    <cdr:from>
      <cdr:x>0</cdr:x>
      <cdr:y>0.19767</cdr:y>
    </cdr:from>
    <cdr:to>
      <cdr:x>0.30309</cdr:x>
      <cdr:y>0.24934</cdr:y>
    </cdr:to>
    <cdr:sp macro="" textlink="">
      <cdr:nvSpPr>
        <cdr:cNvPr id="6" name="TextBox 8"/>
        <cdr:cNvSpPr txBox="1"/>
      </cdr:nvSpPr>
      <cdr:spPr>
        <a:xfrm xmlns:a="http://schemas.openxmlformats.org/drawingml/2006/main">
          <a:off x="-152400" y="1295400"/>
          <a:ext cx="2679059"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Not among the top 5 issues</a:t>
          </a:r>
        </a:p>
      </cdr:txBody>
    </cdr:sp>
  </cdr:relSizeAnchor>
</c:userShapes>
</file>

<file path=ppt/drawings/drawing11.xml><?xml version="1.0" encoding="utf-8"?>
<c:userShapes xmlns:c="http://schemas.openxmlformats.org/drawingml/2006/chart">
  <cdr:relSizeAnchor xmlns:cdr="http://schemas.openxmlformats.org/drawingml/2006/chartDrawing">
    <cdr:from>
      <cdr:x>0</cdr:x>
      <cdr:y>0.34884</cdr:y>
    </cdr:from>
    <cdr:to>
      <cdr:x>0.30172</cdr:x>
      <cdr:y>0.4005</cdr:y>
    </cdr:to>
    <cdr:sp macro="" textlink="">
      <cdr:nvSpPr>
        <cdr:cNvPr id="2" name="TextBox 8"/>
        <cdr:cNvSpPr txBox="1"/>
      </cdr:nvSpPr>
      <cdr:spPr>
        <a:xfrm xmlns:a="http://schemas.openxmlformats.org/drawingml/2006/main">
          <a:off x="0" y="2286000"/>
          <a:ext cx="26670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a:t>A</a:t>
          </a:r>
          <a:r>
            <a:rPr lang="en-US" sz="1600" b="1" dirty="0" smtClean="0"/>
            <a:t>mong the top 5 issues</a:t>
          </a:r>
        </a:p>
      </cdr:txBody>
    </cdr:sp>
  </cdr:relSizeAnchor>
  <cdr:relSizeAnchor xmlns:cdr="http://schemas.openxmlformats.org/drawingml/2006/chartDrawing">
    <cdr:from>
      <cdr:x>0</cdr:x>
      <cdr:y>0.51163</cdr:y>
    </cdr:from>
    <cdr:to>
      <cdr:x>0.30172</cdr:x>
      <cdr:y>0.56329</cdr:y>
    </cdr:to>
    <cdr:sp macro="" textlink="">
      <cdr:nvSpPr>
        <cdr:cNvPr id="3" name="TextBox 8"/>
        <cdr:cNvSpPr txBox="1"/>
      </cdr:nvSpPr>
      <cdr:spPr>
        <a:xfrm xmlns:a="http://schemas.openxmlformats.org/drawingml/2006/main">
          <a:off x="0" y="3352800"/>
          <a:ext cx="26670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Among the top three issues</a:t>
          </a:r>
        </a:p>
      </cdr:txBody>
    </cdr:sp>
  </cdr:relSizeAnchor>
  <cdr:relSizeAnchor xmlns:cdr="http://schemas.openxmlformats.org/drawingml/2006/chartDrawing">
    <cdr:from>
      <cdr:x>0</cdr:x>
      <cdr:y>0.68605</cdr:y>
    </cdr:from>
    <cdr:to>
      <cdr:x>0.30172</cdr:x>
      <cdr:y>0.73771</cdr:y>
    </cdr:to>
    <cdr:sp macro="" textlink="">
      <cdr:nvSpPr>
        <cdr:cNvPr id="4" name="TextBox 8"/>
        <cdr:cNvSpPr txBox="1"/>
      </cdr:nvSpPr>
      <cdr:spPr>
        <a:xfrm xmlns:a="http://schemas.openxmlformats.org/drawingml/2006/main">
          <a:off x="0" y="4495800"/>
          <a:ext cx="26670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At the top of my priorities</a:t>
          </a:r>
        </a:p>
      </cdr:txBody>
    </cdr:sp>
  </cdr:relSizeAnchor>
  <cdr:relSizeAnchor xmlns:cdr="http://schemas.openxmlformats.org/drawingml/2006/chartDrawing">
    <cdr:from>
      <cdr:x>0</cdr:x>
      <cdr:y>0.84884</cdr:y>
    </cdr:from>
    <cdr:to>
      <cdr:x>0.30172</cdr:x>
      <cdr:y>0.9005</cdr:y>
    </cdr:to>
    <cdr:sp macro="" textlink="">
      <cdr:nvSpPr>
        <cdr:cNvPr id="5" name="TextBox 8"/>
        <cdr:cNvSpPr txBox="1"/>
      </cdr:nvSpPr>
      <cdr:spPr>
        <a:xfrm xmlns:a="http://schemas.openxmlformats.org/drawingml/2006/main">
          <a:off x="0" y="5562600"/>
          <a:ext cx="26670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Refused</a:t>
          </a:r>
        </a:p>
      </cdr:txBody>
    </cdr:sp>
  </cdr:relSizeAnchor>
  <cdr:relSizeAnchor xmlns:cdr="http://schemas.openxmlformats.org/drawingml/2006/chartDrawing">
    <cdr:from>
      <cdr:x>0</cdr:x>
      <cdr:y>0.18605</cdr:y>
    </cdr:from>
    <cdr:to>
      <cdr:x>0.30172</cdr:x>
      <cdr:y>0.23771</cdr:y>
    </cdr:to>
    <cdr:sp macro="" textlink="">
      <cdr:nvSpPr>
        <cdr:cNvPr id="6" name="TextBox 8"/>
        <cdr:cNvSpPr txBox="1"/>
      </cdr:nvSpPr>
      <cdr:spPr>
        <a:xfrm xmlns:a="http://schemas.openxmlformats.org/drawingml/2006/main">
          <a:off x="0" y="1219200"/>
          <a:ext cx="26670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Not among the top 5 issues</a:t>
          </a:r>
        </a:p>
      </cdr:txBody>
    </cdr:sp>
  </cdr:relSizeAnchor>
</c:userShapes>
</file>

<file path=ppt/drawings/drawing12.xml><?xml version="1.0" encoding="utf-8"?>
<c:userShapes xmlns:c="http://schemas.openxmlformats.org/drawingml/2006/chart">
  <cdr:relSizeAnchor xmlns:cdr="http://schemas.openxmlformats.org/drawingml/2006/chartDrawing">
    <cdr:from>
      <cdr:x>0</cdr:x>
      <cdr:y>0.87209</cdr:y>
    </cdr:from>
    <cdr:to>
      <cdr:x>0.34483</cdr:x>
      <cdr:y>0.92376</cdr:y>
    </cdr:to>
    <cdr:sp macro="" textlink="">
      <cdr:nvSpPr>
        <cdr:cNvPr id="2" name="TextBox 8"/>
        <cdr:cNvSpPr txBox="1"/>
      </cdr:nvSpPr>
      <cdr:spPr>
        <a:xfrm xmlns:a="http://schemas.openxmlformats.org/drawingml/2006/main">
          <a:off x="0" y="5715000"/>
          <a:ext cx="30480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Refused</a:t>
          </a:r>
        </a:p>
      </cdr:txBody>
    </cdr:sp>
  </cdr:relSizeAnchor>
  <cdr:relSizeAnchor xmlns:cdr="http://schemas.openxmlformats.org/drawingml/2006/chartDrawing">
    <cdr:from>
      <cdr:x>0</cdr:x>
      <cdr:y>0.74419</cdr:y>
    </cdr:from>
    <cdr:to>
      <cdr:x>0.34483</cdr:x>
      <cdr:y>0.83342</cdr:y>
    </cdr:to>
    <cdr:sp macro="" textlink="">
      <cdr:nvSpPr>
        <cdr:cNvPr id="3" name="TextBox 8"/>
        <cdr:cNvSpPr txBox="1"/>
      </cdr:nvSpPr>
      <cdr:spPr>
        <a:xfrm xmlns:a="http://schemas.openxmlformats.org/drawingml/2006/main">
          <a:off x="0" y="4876800"/>
          <a:ext cx="3048000"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Mostly concerned about Israeli interests</a:t>
          </a:r>
        </a:p>
      </cdr:txBody>
    </cdr:sp>
  </cdr:relSizeAnchor>
  <cdr:relSizeAnchor xmlns:cdr="http://schemas.openxmlformats.org/drawingml/2006/chartDrawing">
    <cdr:from>
      <cdr:x>0</cdr:x>
      <cdr:y>0.60465</cdr:y>
    </cdr:from>
    <cdr:to>
      <cdr:x>0.34483</cdr:x>
      <cdr:y>0.73146</cdr:y>
    </cdr:to>
    <cdr:sp macro="" textlink="">
      <cdr:nvSpPr>
        <cdr:cNvPr id="4" name="TextBox 8"/>
        <cdr:cNvSpPr txBox="1"/>
      </cdr:nvSpPr>
      <cdr:spPr>
        <a:xfrm xmlns:a="http://schemas.openxmlformats.org/drawingml/2006/main">
          <a:off x="0" y="3962400"/>
          <a:ext cx="3048000" cy="83099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Mostly concerned about consequences for American interests</a:t>
          </a:r>
        </a:p>
      </cdr:txBody>
    </cdr:sp>
  </cdr:relSizeAnchor>
  <cdr:relSizeAnchor xmlns:cdr="http://schemas.openxmlformats.org/drawingml/2006/chartDrawing">
    <cdr:from>
      <cdr:x>0</cdr:x>
      <cdr:y>0.48837</cdr:y>
    </cdr:from>
    <cdr:to>
      <cdr:x>0.34483</cdr:x>
      <cdr:y>0.57761</cdr:y>
    </cdr:to>
    <cdr:sp macro="" textlink="">
      <cdr:nvSpPr>
        <cdr:cNvPr id="5" name="TextBox 8"/>
        <cdr:cNvSpPr txBox="1"/>
      </cdr:nvSpPr>
      <cdr:spPr>
        <a:xfrm xmlns:a="http://schemas.openxmlformats.org/drawingml/2006/main">
          <a:off x="0" y="3200400"/>
          <a:ext cx="3048000"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Mostly concerned about the Palestinian interests</a:t>
          </a:r>
        </a:p>
      </cdr:txBody>
    </cdr:sp>
  </cdr:relSizeAnchor>
  <cdr:relSizeAnchor xmlns:cdr="http://schemas.openxmlformats.org/drawingml/2006/chartDrawing">
    <cdr:from>
      <cdr:x>0</cdr:x>
      <cdr:y>0.37209</cdr:y>
    </cdr:from>
    <cdr:to>
      <cdr:x>0.34483</cdr:x>
      <cdr:y>0.46133</cdr:y>
    </cdr:to>
    <cdr:sp macro="" textlink="">
      <cdr:nvSpPr>
        <cdr:cNvPr id="6" name="TextBox 8"/>
        <cdr:cNvSpPr txBox="1"/>
      </cdr:nvSpPr>
      <cdr:spPr>
        <a:xfrm xmlns:a="http://schemas.openxmlformats.org/drawingml/2006/main">
          <a:off x="0" y="2438400"/>
          <a:ext cx="3048000"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Mostly concerned about protecting human rights</a:t>
          </a:r>
        </a:p>
      </cdr:txBody>
    </cdr:sp>
  </cdr:relSizeAnchor>
  <cdr:relSizeAnchor xmlns:cdr="http://schemas.openxmlformats.org/drawingml/2006/chartDrawing">
    <cdr:from>
      <cdr:x>0</cdr:x>
      <cdr:y>0.25581</cdr:y>
    </cdr:from>
    <cdr:to>
      <cdr:x>0.34483</cdr:x>
      <cdr:y>0.34505</cdr:y>
    </cdr:to>
    <cdr:sp macro="" textlink="">
      <cdr:nvSpPr>
        <cdr:cNvPr id="7" name="TextBox 8"/>
        <cdr:cNvSpPr txBox="1"/>
      </cdr:nvSpPr>
      <cdr:spPr>
        <a:xfrm xmlns:a="http://schemas.openxmlformats.org/drawingml/2006/main">
          <a:off x="0" y="1676400"/>
          <a:ext cx="3048000"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Mostly concerned about maintaining international law</a:t>
          </a:r>
        </a:p>
      </cdr:txBody>
    </cdr:sp>
  </cdr:relSizeAnchor>
  <cdr:relSizeAnchor xmlns:cdr="http://schemas.openxmlformats.org/drawingml/2006/chartDrawing">
    <cdr:from>
      <cdr:x>0</cdr:x>
      <cdr:y>0.16279</cdr:y>
    </cdr:from>
    <cdr:to>
      <cdr:x>0.34483</cdr:x>
      <cdr:y>0.21445</cdr:y>
    </cdr:to>
    <cdr:sp macro="" textlink="">
      <cdr:nvSpPr>
        <cdr:cNvPr id="8" name="TextBox 8"/>
        <cdr:cNvSpPr txBox="1"/>
      </cdr:nvSpPr>
      <cdr:spPr>
        <a:xfrm xmlns:a="http://schemas.openxmlformats.org/drawingml/2006/main">
          <a:off x="0" y="1066800"/>
          <a:ext cx="30480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a:t>N</a:t>
          </a:r>
          <a:r>
            <a:rPr lang="en-US" sz="1600" b="1" dirty="0" smtClean="0"/>
            <a:t>ot concerned about the conflict</a:t>
          </a:r>
        </a:p>
      </cdr:txBody>
    </cdr:sp>
  </cdr:relSizeAnchor>
</c:userShapes>
</file>

<file path=ppt/drawings/drawing13.xml><?xml version="1.0" encoding="utf-8"?>
<c:userShapes xmlns:c="http://schemas.openxmlformats.org/drawingml/2006/chart">
  <cdr:relSizeAnchor xmlns:cdr="http://schemas.openxmlformats.org/drawingml/2006/chartDrawing">
    <cdr:from>
      <cdr:x>0</cdr:x>
      <cdr:y>0.44186</cdr:y>
    </cdr:from>
    <cdr:to>
      <cdr:x>0.30172</cdr:x>
      <cdr:y>0.56867</cdr:y>
    </cdr:to>
    <cdr:sp macro="" textlink="">
      <cdr:nvSpPr>
        <cdr:cNvPr id="2" name="TextBox 8"/>
        <cdr:cNvSpPr txBox="1"/>
      </cdr:nvSpPr>
      <cdr:spPr>
        <a:xfrm xmlns:a="http://schemas.openxmlformats.org/drawingml/2006/main">
          <a:off x="0" y="2895600"/>
          <a:ext cx="2667000" cy="83099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Palestinian-Israeli violence is likely to be used by ISIS to draw support from Muslims</a:t>
          </a:r>
        </a:p>
      </cdr:txBody>
    </cdr:sp>
  </cdr:relSizeAnchor>
  <cdr:relSizeAnchor xmlns:cdr="http://schemas.openxmlformats.org/drawingml/2006/chartDrawing">
    <cdr:from>
      <cdr:x>1.13132E-7</cdr:x>
      <cdr:y>0.7907</cdr:y>
    </cdr:from>
    <cdr:to>
      <cdr:x>0.30172</cdr:x>
      <cdr:y>0.84236</cdr:y>
    </cdr:to>
    <cdr:sp macro="" textlink="">
      <cdr:nvSpPr>
        <cdr:cNvPr id="3" name="TextBox 8"/>
        <cdr:cNvSpPr txBox="1"/>
      </cdr:nvSpPr>
      <cdr:spPr>
        <a:xfrm xmlns:a="http://schemas.openxmlformats.org/drawingml/2006/main">
          <a:off x="1" y="5181600"/>
          <a:ext cx="26670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Refused</a:t>
          </a:r>
        </a:p>
      </cdr:txBody>
    </cdr:sp>
  </cdr:relSizeAnchor>
  <cdr:relSizeAnchor xmlns:cdr="http://schemas.openxmlformats.org/drawingml/2006/chartDrawing">
    <cdr:from>
      <cdr:x>0</cdr:x>
      <cdr:y>0.16279</cdr:y>
    </cdr:from>
    <cdr:to>
      <cdr:x>0.30172</cdr:x>
      <cdr:y>0.2896</cdr:y>
    </cdr:to>
    <cdr:sp macro="" textlink="">
      <cdr:nvSpPr>
        <cdr:cNvPr id="4" name="TextBox 8"/>
        <cdr:cNvSpPr txBox="1"/>
      </cdr:nvSpPr>
      <cdr:spPr>
        <a:xfrm xmlns:a="http://schemas.openxmlformats.org/drawingml/2006/main">
          <a:off x="0" y="1066800"/>
          <a:ext cx="2667000" cy="83099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Palestinian-Israeli violence will not affect support for ISIS or its strategies</a:t>
          </a: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0.18605</cdr:y>
    </cdr:from>
    <cdr:to>
      <cdr:x>0.37876</cdr:x>
      <cdr:y>0.28429</cdr:y>
    </cdr:to>
    <cdr:sp macro="" textlink="">
      <cdr:nvSpPr>
        <cdr:cNvPr id="2" name="TextBox 8"/>
        <cdr:cNvSpPr txBox="1"/>
      </cdr:nvSpPr>
      <cdr:spPr>
        <a:xfrm xmlns:a="http://schemas.openxmlformats.org/drawingml/2006/main">
          <a:off x="-152400" y="1219200"/>
          <a:ext cx="3347940" cy="64381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Maintain Israeli occupation of </a:t>
          </a:r>
          <a:r>
            <a:rPr lang="en-US" sz="1600" b="1" dirty="0"/>
            <a:t>territories </a:t>
          </a:r>
          <a:r>
            <a:rPr lang="en-US" sz="1600" b="1" dirty="0" smtClean="0"/>
            <a:t>captured in 1967</a:t>
          </a:r>
          <a:endParaRPr lang="en-US" sz="1050" b="1" dirty="0"/>
        </a:p>
      </cdr:txBody>
    </cdr:sp>
  </cdr:relSizeAnchor>
  <cdr:relSizeAnchor xmlns:cdr="http://schemas.openxmlformats.org/drawingml/2006/chartDrawing">
    <cdr:from>
      <cdr:x>0</cdr:x>
      <cdr:y>0.39535</cdr:y>
    </cdr:from>
    <cdr:to>
      <cdr:x>0.37876</cdr:x>
      <cdr:y>0.49359</cdr:y>
    </cdr:to>
    <cdr:sp macro="" textlink="">
      <cdr:nvSpPr>
        <cdr:cNvPr id="6" name="TextBox 8"/>
        <cdr:cNvSpPr txBox="1"/>
      </cdr:nvSpPr>
      <cdr:spPr>
        <a:xfrm xmlns:a="http://schemas.openxmlformats.org/drawingml/2006/main">
          <a:off x="-152400" y="2590800"/>
          <a:ext cx="3347910" cy="643811"/>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Annexation without equal citizenship for Palestinians</a:t>
          </a:r>
          <a:endParaRPr lang="en-US" sz="1050" b="1" dirty="0"/>
        </a:p>
      </cdr:txBody>
    </cdr:sp>
  </cdr:relSizeAnchor>
  <cdr:relSizeAnchor xmlns:cdr="http://schemas.openxmlformats.org/drawingml/2006/chartDrawing">
    <cdr:from>
      <cdr:x>0</cdr:x>
      <cdr:y>0.60465</cdr:y>
    </cdr:from>
    <cdr:to>
      <cdr:x>0.37931</cdr:x>
      <cdr:y>0.69389</cdr:y>
    </cdr:to>
    <cdr:sp macro="" textlink="">
      <cdr:nvSpPr>
        <cdr:cNvPr id="7" name="TextBox 8"/>
        <cdr:cNvSpPr txBox="1"/>
      </cdr:nvSpPr>
      <cdr:spPr>
        <a:xfrm xmlns:a="http://schemas.openxmlformats.org/drawingml/2006/main">
          <a:off x="0" y="3962400"/>
          <a:ext cx="3352800"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r"/>
          <a:r>
            <a:rPr lang="en-US" sz="1600" b="1" dirty="0" smtClean="0">
              <a:solidFill>
                <a:schemeClr val="tx1"/>
              </a:solidFill>
            </a:rPr>
            <a:t>One state solution with equal citizenship for Jews and Arabs</a:t>
          </a:r>
          <a:endParaRPr lang="en-US" sz="1050" b="1" dirty="0">
            <a:solidFill>
              <a:schemeClr val="tx1"/>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0.22093</cdr:y>
    </cdr:from>
    <cdr:to>
      <cdr:x>0.32759</cdr:x>
      <cdr:y>0.31017</cdr:y>
    </cdr:to>
    <cdr:sp macro="" textlink="">
      <cdr:nvSpPr>
        <cdr:cNvPr id="2" name="TextBox 8"/>
        <cdr:cNvSpPr txBox="1"/>
      </cdr:nvSpPr>
      <cdr:spPr>
        <a:xfrm xmlns:a="http://schemas.openxmlformats.org/drawingml/2006/main">
          <a:off x="0" y="1447800"/>
          <a:ext cx="2895600"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I favor Israel’s democracy more than its Jewishness</a:t>
          </a:r>
        </a:p>
      </cdr:txBody>
    </cdr:sp>
  </cdr:relSizeAnchor>
  <cdr:relSizeAnchor xmlns:cdr="http://schemas.openxmlformats.org/drawingml/2006/chartDrawing">
    <cdr:from>
      <cdr:x>0</cdr:x>
      <cdr:y>0.5</cdr:y>
    </cdr:from>
    <cdr:to>
      <cdr:x>0.32759</cdr:x>
      <cdr:y>0.58924</cdr:y>
    </cdr:to>
    <cdr:sp macro="" textlink="">
      <cdr:nvSpPr>
        <cdr:cNvPr id="3" name="TextBox 8"/>
        <cdr:cNvSpPr txBox="1"/>
      </cdr:nvSpPr>
      <cdr:spPr>
        <a:xfrm xmlns:a="http://schemas.openxmlformats.org/drawingml/2006/main">
          <a:off x="0" y="3276600"/>
          <a:ext cx="2895600"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I favor the Jewishness of Israel more than its democracy</a:t>
          </a:r>
          <a:endParaRPr lang="en-US" sz="1050" b="1" dirty="0"/>
        </a:p>
      </cdr:txBody>
    </cdr:sp>
  </cdr:relSizeAnchor>
  <cdr:relSizeAnchor xmlns:cdr="http://schemas.openxmlformats.org/drawingml/2006/chartDrawing">
    <cdr:from>
      <cdr:x>0.16379</cdr:x>
      <cdr:y>0.7907</cdr:y>
    </cdr:from>
    <cdr:to>
      <cdr:x>0.32759</cdr:x>
      <cdr:y>0.84236</cdr:y>
    </cdr:to>
    <cdr:sp macro="" textlink="">
      <cdr:nvSpPr>
        <cdr:cNvPr id="4" name="TextBox 8"/>
        <cdr:cNvSpPr txBox="1"/>
      </cdr:nvSpPr>
      <cdr:spPr>
        <a:xfrm xmlns:a="http://schemas.openxmlformats.org/drawingml/2006/main">
          <a:off x="1447800" y="5181600"/>
          <a:ext cx="14478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Refused</a:t>
          </a:r>
          <a:endParaRPr lang="en-US" sz="1050" b="1" dirty="0"/>
        </a:p>
      </cdr:txBody>
    </cdr:sp>
  </cdr:relSizeAnchor>
</c:userShapes>
</file>

<file path=ppt/drawings/drawing4.xml><?xml version="1.0" encoding="utf-8"?>
<c:userShapes xmlns:c="http://schemas.openxmlformats.org/drawingml/2006/chart">
  <cdr:relSizeAnchor xmlns:cdr="http://schemas.openxmlformats.org/drawingml/2006/chartDrawing">
    <cdr:from>
      <cdr:x>0</cdr:x>
      <cdr:y>0.40525</cdr:y>
    </cdr:from>
    <cdr:to>
      <cdr:x>0.268</cdr:x>
      <cdr:y>0.4941</cdr:y>
    </cdr:to>
    <cdr:sp macro="" textlink="">
      <cdr:nvSpPr>
        <cdr:cNvPr id="2" name="TextBox 8"/>
        <cdr:cNvSpPr txBox="1"/>
      </cdr:nvSpPr>
      <cdr:spPr>
        <a:xfrm xmlns:a="http://schemas.openxmlformats.org/drawingml/2006/main">
          <a:off x="0" y="2667000"/>
          <a:ext cx="2362200"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Lean toward the Palestinians</a:t>
          </a:r>
        </a:p>
      </cdr:txBody>
    </cdr:sp>
  </cdr:relSizeAnchor>
  <cdr:relSizeAnchor xmlns:cdr="http://schemas.openxmlformats.org/drawingml/2006/chartDrawing">
    <cdr:from>
      <cdr:x>1.13454E-7</cdr:x>
      <cdr:y>0.21999</cdr:y>
    </cdr:from>
    <cdr:to>
      <cdr:x>0.268</cdr:x>
      <cdr:y>0.27143</cdr:y>
    </cdr:to>
    <cdr:sp macro="" textlink="">
      <cdr:nvSpPr>
        <cdr:cNvPr id="3" name="TextBox 8"/>
        <cdr:cNvSpPr txBox="1"/>
      </cdr:nvSpPr>
      <cdr:spPr>
        <a:xfrm xmlns:a="http://schemas.openxmlformats.org/drawingml/2006/main">
          <a:off x="1" y="1447800"/>
          <a:ext cx="23622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Lean toward neither side</a:t>
          </a:r>
        </a:p>
      </cdr:txBody>
    </cdr:sp>
  </cdr:relSizeAnchor>
  <cdr:relSizeAnchor xmlns:cdr="http://schemas.openxmlformats.org/drawingml/2006/chartDrawing">
    <cdr:from>
      <cdr:x>0</cdr:x>
      <cdr:y>0.83365</cdr:y>
    </cdr:from>
    <cdr:to>
      <cdr:x>0.268</cdr:x>
      <cdr:y>0.88509</cdr:y>
    </cdr:to>
    <cdr:sp macro="" textlink="">
      <cdr:nvSpPr>
        <cdr:cNvPr id="4" name="TextBox 8"/>
        <cdr:cNvSpPr txBox="1"/>
      </cdr:nvSpPr>
      <cdr:spPr>
        <a:xfrm xmlns:a="http://schemas.openxmlformats.org/drawingml/2006/main">
          <a:off x="0" y="5486400"/>
          <a:ext cx="23622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Refused</a:t>
          </a:r>
        </a:p>
      </cdr:txBody>
    </cdr:sp>
  </cdr:relSizeAnchor>
  <cdr:relSizeAnchor xmlns:cdr="http://schemas.openxmlformats.org/drawingml/2006/chartDrawing">
    <cdr:from>
      <cdr:x>1.13454E-7</cdr:x>
      <cdr:y>0.62524</cdr:y>
    </cdr:from>
    <cdr:to>
      <cdr:x>0.268</cdr:x>
      <cdr:y>0.67668</cdr:y>
    </cdr:to>
    <cdr:sp macro="" textlink="">
      <cdr:nvSpPr>
        <cdr:cNvPr id="5" name="TextBox 8"/>
        <cdr:cNvSpPr txBox="1"/>
      </cdr:nvSpPr>
      <cdr:spPr>
        <a:xfrm xmlns:a="http://schemas.openxmlformats.org/drawingml/2006/main">
          <a:off x="1" y="4114800"/>
          <a:ext cx="23622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Lean toward Israel</a:t>
          </a:r>
        </a:p>
      </cdr:txBody>
    </cdr:sp>
  </cdr:relSizeAnchor>
</c:userShapes>
</file>

<file path=ppt/drawings/drawing5.xml><?xml version="1.0" encoding="utf-8"?>
<c:userShapes xmlns:c="http://schemas.openxmlformats.org/drawingml/2006/chart">
  <cdr:relSizeAnchor xmlns:cdr="http://schemas.openxmlformats.org/drawingml/2006/chartDrawing">
    <cdr:from>
      <cdr:x>0</cdr:x>
      <cdr:y>0.17442</cdr:y>
    </cdr:from>
    <cdr:to>
      <cdr:x>0.32478</cdr:x>
      <cdr:y>0.26365</cdr:y>
    </cdr:to>
    <cdr:sp macro="" textlink="">
      <cdr:nvSpPr>
        <cdr:cNvPr id="2" name="TextBox 8"/>
        <cdr:cNvSpPr txBox="1"/>
      </cdr:nvSpPr>
      <cdr:spPr>
        <a:xfrm xmlns:a="http://schemas.openxmlformats.org/drawingml/2006/main">
          <a:off x="0" y="1143000"/>
          <a:ext cx="2870791"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I feel it’s my religious or ethnic duty to support Israel</a:t>
          </a:r>
        </a:p>
      </cdr:txBody>
    </cdr:sp>
  </cdr:relSizeAnchor>
  <cdr:relSizeAnchor xmlns:cdr="http://schemas.openxmlformats.org/drawingml/2006/chartDrawing">
    <cdr:from>
      <cdr:x>0</cdr:x>
      <cdr:y>0.31395</cdr:y>
    </cdr:from>
    <cdr:to>
      <cdr:x>0.32478</cdr:x>
      <cdr:y>0.45438</cdr:y>
    </cdr:to>
    <cdr:sp macro="" textlink="">
      <cdr:nvSpPr>
        <cdr:cNvPr id="3" name="TextBox 8"/>
        <cdr:cNvSpPr txBox="1"/>
      </cdr:nvSpPr>
      <cdr:spPr>
        <a:xfrm xmlns:a="http://schemas.openxmlformats.org/drawingml/2006/main">
          <a:off x="-152400" y="2057400"/>
          <a:ext cx="2870791" cy="92026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I feel that supporting Israel serves the interests of the U.S.</a:t>
          </a:r>
        </a:p>
      </cdr:txBody>
    </cdr:sp>
  </cdr:relSizeAnchor>
  <cdr:relSizeAnchor xmlns:cdr="http://schemas.openxmlformats.org/drawingml/2006/chartDrawing">
    <cdr:from>
      <cdr:x>0</cdr:x>
      <cdr:y>0.5</cdr:y>
    </cdr:from>
    <cdr:to>
      <cdr:x>0.32478</cdr:x>
      <cdr:y>0.58924</cdr:y>
    </cdr:to>
    <cdr:sp macro="" textlink="">
      <cdr:nvSpPr>
        <cdr:cNvPr id="4" name="TextBox 8"/>
        <cdr:cNvSpPr txBox="1"/>
      </cdr:nvSpPr>
      <cdr:spPr>
        <a:xfrm xmlns:a="http://schemas.openxmlformats.org/drawingml/2006/main">
          <a:off x="-152400" y="3276600"/>
          <a:ext cx="2870791"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I feel Israel and the U.S. have shared values</a:t>
          </a:r>
        </a:p>
      </cdr:txBody>
    </cdr:sp>
  </cdr:relSizeAnchor>
  <cdr:relSizeAnchor xmlns:cdr="http://schemas.openxmlformats.org/drawingml/2006/chartDrawing">
    <cdr:from>
      <cdr:x>0</cdr:x>
      <cdr:y>0.67442</cdr:y>
    </cdr:from>
    <cdr:to>
      <cdr:x>0.32478</cdr:x>
      <cdr:y>0.73163</cdr:y>
    </cdr:to>
    <cdr:sp macro="" textlink="">
      <cdr:nvSpPr>
        <cdr:cNvPr id="5" name="TextBox 8"/>
        <cdr:cNvSpPr txBox="1"/>
      </cdr:nvSpPr>
      <cdr:spPr>
        <a:xfrm xmlns:a="http://schemas.openxmlformats.org/drawingml/2006/main">
          <a:off x="0" y="4419600"/>
          <a:ext cx="2870791" cy="374921"/>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Other</a:t>
          </a:r>
        </a:p>
      </cdr:txBody>
    </cdr:sp>
  </cdr:relSizeAnchor>
  <cdr:relSizeAnchor xmlns:cdr="http://schemas.openxmlformats.org/drawingml/2006/chartDrawing">
    <cdr:from>
      <cdr:x>0</cdr:x>
      <cdr:y>0.83721</cdr:y>
    </cdr:from>
    <cdr:to>
      <cdr:x>0.32478</cdr:x>
      <cdr:y>0.89442</cdr:y>
    </cdr:to>
    <cdr:sp macro="" textlink="">
      <cdr:nvSpPr>
        <cdr:cNvPr id="6" name="TextBox 8"/>
        <cdr:cNvSpPr txBox="1"/>
      </cdr:nvSpPr>
      <cdr:spPr>
        <a:xfrm xmlns:a="http://schemas.openxmlformats.org/drawingml/2006/main">
          <a:off x="0" y="5486400"/>
          <a:ext cx="2870791" cy="37492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Refused</a:t>
          </a:r>
        </a:p>
      </cdr:txBody>
    </cdr:sp>
  </cdr:relSizeAnchor>
</c:userShapes>
</file>

<file path=ppt/drawings/drawing6.xml><?xml version="1.0" encoding="utf-8"?>
<c:userShapes xmlns:c="http://schemas.openxmlformats.org/drawingml/2006/chart">
  <cdr:relSizeAnchor xmlns:cdr="http://schemas.openxmlformats.org/drawingml/2006/chartDrawing">
    <cdr:from>
      <cdr:x>0</cdr:x>
      <cdr:y>0.2093</cdr:y>
    </cdr:from>
    <cdr:to>
      <cdr:x>0.32478</cdr:x>
      <cdr:y>0.26096</cdr:y>
    </cdr:to>
    <cdr:sp macro="" textlink="">
      <cdr:nvSpPr>
        <cdr:cNvPr id="2" name="TextBox 8"/>
        <cdr:cNvSpPr txBox="1"/>
      </cdr:nvSpPr>
      <cdr:spPr>
        <a:xfrm xmlns:a="http://schemas.openxmlformats.org/drawingml/2006/main">
          <a:off x="-152400" y="1371600"/>
          <a:ext cx="2870791"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Abstain from voting</a:t>
          </a:r>
        </a:p>
      </cdr:txBody>
    </cdr:sp>
  </cdr:relSizeAnchor>
  <cdr:relSizeAnchor xmlns:cdr="http://schemas.openxmlformats.org/drawingml/2006/chartDrawing">
    <cdr:from>
      <cdr:x>0</cdr:x>
      <cdr:y>0.38372</cdr:y>
    </cdr:from>
    <cdr:to>
      <cdr:x>0.32478</cdr:x>
      <cdr:y>0.51053</cdr:y>
    </cdr:to>
    <cdr:sp macro="" textlink="">
      <cdr:nvSpPr>
        <cdr:cNvPr id="3" name="TextBox 8"/>
        <cdr:cNvSpPr txBox="1"/>
      </cdr:nvSpPr>
      <cdr:spPr>
        <a:xfrm xmlns:a="http://schemas.openxmlformats.org/drawingml/2006/main">
          <a:off x="-152400" y="2514600"/>
          <a:ext cx="2870791" cy="83099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Vote against endorsing a Palestinian state; use veto power to prevent</a:t>
          </a:r>
        </a:p>
      </cdr:txBody>
    </cdr:sp>
  </cdr:relSizeAnchor>
  <cdr:relSizeAnchor xmlns:cdr="http://schemas.openxmlformats.org/drawingml/2006/chartDrawing">
    <cdr:from>
      <cdr:x>0</cdr:x>
      <cdr:y>0.59302</cdr:y>
    </cdr:from>
    <cdr:to>
      <cdr:x>0.32478</cdr:x>
      <cdr:y>0.68226</cdr:y>
    </cdr:to>
    <cdr:sp macro="" textlink="">
      <cdr:nvSpPr>
        <cdr:cNvPr id="4" name="TextBox 8"/>
        <cdr:cNvSpPr txBox="1"/>
      </cdr:nvSpPr>
      <cdr:spPr>
        <a:xfrm xmlns:a="http://schemas.openxmlformats.org/drawingml/2006/main">
          <a:off x="-152400" y="3886200"/>
          <a:ext cx="2870791"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Vote in favor of endorsing a Palestinian state</a:t>
          </a:r>
        </a:p>
      </cdr:txBody>
    </cdr:sp>
  </cdr:relSizeAnchor>
  <cdr:relSizeAnchor xmlns:cdr="http://schemas.openxmlformats.org/drawingml/2006/chartDrawing">
    <cdr:from>
      <cdr:x>0</cdr:x>
      <cdr:y>0.82558</cdr:y>
    </cdr:from>
    <cdr:to>
      <cdr:x>0.32478</cdr:x>
      <cdr:y>0.88279</cdr:y>
    </cdr:to>
    <cdr:sp macro="" textlink="">
      <cdr:nvSpPr>
        <cdr:cNvPr id="5" name="TextBox 8"/>
        <cdr:cNvSpPr txBox="1"/>
      </cdr:nvSpPr>
      <cdr:spPr>
        <a:xfrm xmlns:a="http://schemas.openxmlformats.org/drawingml/2006/main">
          <a:off x="-152400" y="5410200"/>
          <a:ext cx="2870791" cy="37492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Refused</a:t>
          </a:r>
        </a:p>
      </cdr:txBody>
    </cdr:sp>
  </cdr:relSizeAnchor>
</c:userShapes>
</file>

<file path=ppt/drawings/drawing7.xml><?xml version="1.0" encoding="utf-8"?>
<c:userShapes xmlns:c="http://schemas.openxmlformats.org/drawingml/2006/chart">
  <cdr:relSizeAnchor xmlns:cdr="http://schemas.openxmlformats.org/drawingml/2006/chartDrawing">
    <cdr:from>
      <cdr:x>0</cdr:x>
      <cdr:y>0.39535</cdr:y>
    </cdr:from>
    <cdr:to>
      <cdr:x>0.32478</cdr:x>
      <cdr:y>0.48458</cdr:y>
    </cdr:to>
    <cdr:sp macro="" textlink="">
      <cdr:nvSpPr>
        <cdr:cNvPr id="2" name="TextBox 8"/>
        <cdr:cNvSpPr txBox="1"/>
      </cdr:nvSpPr>
      <cdr:spPr>
        <a:xfrm xmlns:a="http://schemas.openxmlformats.org/drawingml/2006/main">
          <a:off x="-152400" y="2590800"/>
          <a:ext cx="2870791"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Impose some economic sanctions</a:t>
          </a:r>
        </a:p>
      </cdr:txBody>
    </cdr:sp>
  </cdr:relSizeAnchor>
  <cdr:relSizeAnchor xmlns:cdr="http://schemas.openxmlformats.org/drawingml/2006/chartDrawing">
    <cdr:from>
      <cdr:x>0</cdr:x>
      <cdr:y>0.54651</cdr:y>
    </cdr:from>
    <cdr:to>
      <cdr:x>0.32478</cdr:x>
      <cdr:y>0.63575</cdr:y>
    </cdr:to>
    <cdr:sp macro="" textlink="">
      <cdr:nvSpPr>
        <cdr:cNvPr id="3" name="TextBox 8"/>
        <cdr:cNvSpPr txBox="1"/>
      </cdr:nvSpPr>
      <cdr:spPr>
        <a:xfrm xmlns:a="http://schemas.openxmlformats.org/drawingml/2006/main">
          <a:off x="0" y="3581400"/>
          <a:ext cx="2870791"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Limit U.S. opposition to words, but no other action</a:t>
          </a:r>
        </a:p>
      </cdr:txBody>
    </cdr:sp>
  </cdr:relSizeAnchor>
  <cdr:relSizeAnchor xmlns:cdr="http://schemas.openxmlformats.org/drawingml/2006/chartDrawing">
    <cdr:from>
      <cdr:x>0</cdr:x>
      <cdr:y>0.7093</cdr:y>
    </cdr:from>
    <cdr:to>
      <cdr:x>0.32478</cdr:x>
      <cdr:y>0.76096</cdr:y>
    </cdr:to>
    <cdr:sp macro="" textlink="">
      <cdr:nvSpPr>
        <cdr:cNvPr id="4" name="TextBox 8"/>
        <cdr:cNvSpPr txBox="1"/>
      </cdr:nvSpPr>
      <cdr:spPr>
        <a:xfrm xmlns:a="http://schemas.openxmlformats.org/drawingml/2006/main">
          <a:off x="-152400" y="4648200"/>
          <a:ext cx="2870791"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Do nothing</a:t>
          </a:r>
        </a:p>
      </cdr:txBody>
    </cdr:sp>
  </cdr:relSizeAnchor>
  <cdr:relSizeAnchor xmlns:cdr="http://schemas.openxmlformats.org/drawingml/2006/chartDrawing">
    <cdr:from>
      <cdr:x>0</cdr:x>
      <cdr:y>0.86047</cdr:y>
    </cdr:from>
    <cdr:to>
      <cdr:x>0.32478</cdr:x>
      <cdr:y>0.91213</cdr:y>
    </cdr:to>
    <cdr:sp macro="" textlink="">
      <cdr:nvSpPr>
        <cdr:cNvPr id="5" name="TextBox 8"/>
        <cdr:cNvSpPr txBox="1"/>
      </cdr:nvSpPr>
      <cdr:spPr>
        <a:xfrm xmlns:a="http://schemas.openxmlformats.org/drawingml/2006/main">
          <a:off x="0" y="5638800"/>
          <a:ext cx="2870791"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Refused</a:t>
          </a:r>
        </a:p>
      </cdr:txBody>
    </cdr:sp>
  </cdr:relSizeAnchor>
  <cdr:relSizeAnchor xmlns:cdr="http://schemas.openxmlformats.org/drawingml/2006/chartDrawing">
    <cdr:from>
      <cdr:x>0</cdr:x>
      <cdr:y>0.26744</cdr:y>
    </cdr:from>
    <cdr:to>
      <cdr:x>0.32478</cdr:x>
      <cdr:y>0.3191</cdr:y>
    </cdr:to>
    <cdr:sp macro="" textlink="">
      <cdr:nvSpPr>
        <cdr:cNvPr id="6" name="TextBox 8"/>
        <cdr:cNvSpPr txBox="1"/>
      </cdr:nvSpPr>
      <cdr:spPr>
        <a:xfrm xmlns:a="http://schemas.openxmlformats.org/drawingml/2006/main">
          <a:off x="-152400" y="1752600"/>
          <a:ext cx="2870791"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Take more serious action</a:t>
          </a:r>
        </a:p>
      </cdr:txBody>
    </cdr:sp>
  </cdr:relSizeAnchor>
</c:userShapes>
</file>

<file path=ppt/drawings/drawing8.xml><?xml version="1.0" encoding="utf-8"?>
<c:userShapes xmlns:c="http://schemas.openxmlformats.org/drawingml/2006/chart">
  <cdr:relSizeAnchor xmlns:cdr="http://schemas.openxmlformats.org/drawingml/2006/chartDrawing">
    <cdr:from>
      <cdr:x>1.13132E-7</cdr:x>
      <cdr:y>0.24419</cdr:y>
    </cdr:from>
    <cdr:to>
      <cdr:x>0.2069</cdr:x>
      <cdr:y>0.29585</cdr:y>
    </cdr:to>
    <cdr:sp macro="" textlink="">
      <cdr:nvSpPr>
        <cdr:cNvPr id="2" name="TextBox 8"/>
        <cdr:cNvSpPr txBox="1"/>
      </cdr:nvSpPr>
      <cdr:spPr>
        <a:xfrm xmlns:a="http://schemas.openxmlformats.org/drawingml/2006/main">
          <a:off x="1" y="1600200"/>
          <a:ext cx="1828799"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Should not build</a:t>
          </a:r>
        </a:p>
      </cdr:txBody>
    </cdr:sp>
  </cdr:relSizeAnchor>
  <cdr:relSizeAnchor xmlns:cdr="http://schemas.openxmlformats.org/drawingml/2006/chartDrawing">
    <cdr:from>
      <cdr:x>1.13132E-7</cdr:x>
      <cdr:y>0.51163</cdr:y>
    </cdr:from>
    <cdr:to>
      <cdr:x>0.2069</cdr:x>
      <cdr:y>0.56329</cdr:y>
    </cdr:to>
    <cdr:sp macro="" textlink="">
      <cdr:nvSpPr>
        <cdr:cNvPr id="3" name="TextBox 8"/>
        <cdr:cNvSpPr txBox="1"/>
      </cdr:nvSpPr>
      <cdr:spPr>
        <a:xfrm xmlns:a="http://schemas.openxmlformats.org/drawingml/2006/main">
          <a:off x="1" y="3352800"/>
          <a:ext cx="1828799"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All right to build</a:t>
          </a:r>
        </a:p>
      </cdr:txBody>
    </cdr:sp>
  </cdr:relSizeAnchor>
  <cdr:relSizeAnchor xmlns:cdr="http://schemas.openxmlformats.org/drawingml/2006/chartDrawing">
    <cdr:from>
      <cdr:x>1.13132E-7</cdr:x>
      <cdr:y>0.7907</cdr:y>
    </cdr:from>
    <cdr:to>
      <cdr:x>0.2069</cdr:x>
      <cdr:y>0.84236</cdr:y>
    </cdr:to>
    <cdr:sp macro="" textlink="">
      <cdr:nvSpPr>
        <cdr:cNvPr id="4" name="TextBox 8"/>
        <cdr:cNvSpPr txBox="1"/>
      </cdr:nvSpPr>
      <cdr:spPr>
        <a:xfrm xmlns:a="http://schemas.openxmlformats.org/drawingml/2006/main">
          <a:off x="1" y="5181600"/>
          <a:ext cx="1828799"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Refused</a:t>
          </a:r>
        </a:p>
      </cdr:txBody>
    </cdr:sp>
  </cdr:relSizeAnchor>
</c:userShapes>
</file>

<file path=ppt/drawings/drawing9.xml><?xml version="1.0" encoding="utf-8"?>
<c:userShapes xmlns:c="http://schemas.openxmlformats.org/drawingml/2006/chart">
  <cdr:relSizeAnchor xmlns:cdr="http://schemas.openxmlformats.org/drawingml/2006/chartDrawing">
    <cdr:from>
      <cdr:x>0</cdr:x>
      <cdr:y>0.17442</cdr:y>
    </cdr:from>
    <cdr:to>
      <cdr:x>0.30309</cdr:x>
      <cdr:y>0.22608</cdr:y>
    </cdr:to>
    <cdr:sp macro="" textlink="">
      <cdr:nvSpPr>
        <cdr:cNvPr id="2" name="TextBox 8"/>
        <cdr:cNvSpPr txBox="1"/>
      </cdr:nvSpPr>
      <cdr:spPr>
        <a:xfrm xmlns:a="http://schemas.openxmlformats.org/drawingml/2006/main">
          <a:off x="-152400" y="1143000"/>
          <a:ext cx="2679059"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Not among the top 5 issues</a:t>
          </a:r>
        </a:p>
      </cdr:txBody>
    </cdr:sp>
  </cdr:relSizeAnchor>
  <cdr:relSizeAnchor xmlns:cdr="http://schemas.openxmlformats.org/drawingml/2006/chartDrawing">
    <cdr:from>
      <cdr:x>0</cdr:x>
      <cdr:y>0.34884</cdr:y>
    </cdr:from>
    <cdr:to>
      <cdr:x>0.30309</cdr:x>
      <cdr:y>0.4005</cdr:y>
    </cdr:to>
    <cdr:sp macro="" textlink="">
      <cdr:nvSpPr>
        <cdr:cNvPr id="3" name="TextBox 8"/>
        <cdr:cNvSpPr txBox="1"/>
      </cdr:nvSpPr>
      <cdr:spPr>
        <a:xfrm xmlns:a="http://schemas.openxmlformats.org/drawingml/2006/main">
          <a:off x="-152400" y="2286000"/>
          <a:ext cx="2679059"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Among the top 5 issues</a:t>
          </a:r>
        </a:p>
      </cdr:txBody>
    </cdr:sp>
  </cdr:relSizeAnchor>
  <cdr:relSizeAnchor xmlns:cdr="http://schemas.openxmlformats.org/drawingml/2006/chartDrawing">
    <cdr:from>
      <cdr:x>0</cdr:x>
      <cdr:y>0.51163</cdr:y>
    </cdr:from>
    <cdr:to>
      <cdr:x>0.30309</cdr:x>
      <cdr:y>0.56329</cdr:y>
    </cdr:to>
    <cdr:sp macro="" textlink="">
      <cdr:nvSpPr>
        <cdr:cNvPr id="4" name="TextBox 8"/>
        <cdr:cNvSpPr txBox="1"/>
      </cdr:nvSpPr>
      <cdr:spPr>
        <a:xfrm xmlns:a="http://schemas.openxmlformats.org/drawingml/2006/main">
          <a:off x="-152400" y="3352800"/>
          <a:ext cx="2679059"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Among the top 3 issues</a:t>
          </a:r>
        </a:p>
      </cdr:txBody>
    </cdr:sp>
  </cdr:relSizeAnchor>
  <cdr:relSizeAnchor xmlns:cdr="http://schemas.openxmlformats.org/drawingml/2006/chartDrawing">
    <cdr:from>
      <cdr:x>0</cdr:x>
      <cdr:y>0.65116</cdr:y>
    </cdr:from>
    <cdr:to>
      <cdr:x>0.30309</cdr:x>
      <cdr:y>0.7404</cdr:y>
    </cdr:to>
    <cdr:sp macro="" textlink="">
      <cdr:nvSpPr>
        <cdr:cNvPr id="5" name="TextBox 8"/>
        <cdr:cNvSpPr txBox="1"/>
      </cdr:nvSpPr>
      <cdr:spPr>
        <a:xfrm xmlns:a="http://schemas.openxmlformats.org/drawingml/2006/main">
          <a:off x="0" y="4267200"/>
          <a:ext cx="2679059" cy="58477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The single most important issue for the U.S.</a:t>
          </a:r>
        </a:p>
      </cdr:txBody>
    </cdr:sp>
  </cdr:relSizeAnchor>
  <cdr:relSizeAnchor xmlns:cdr="http://schemas.openxmlformats.org/drawingml/2006/chartDrawing">
    <cdr:from>
      <cdr:x>0</cdr:x>
      <cdr:y>0.84884</cdr:y>
    </cdr:from>
    <cdr:to>
      <cdr:x>0.30309</cdr:x>
      <cdr:y>0.9005</cdr:y>
    </cdr:to>
    <cdr:sp macro="" textlink="">
      <cdr:nvSpPr>
        <cdr:cNvPr id="6" name="TextBox 8"/>
        <cdr:cNvSpPr txBox="1"/>
      </cdr:nvSpPr>
      <cdr:spPr>
        <a:xfrm xmlns:a="http://schemas.openxmlformats.org/drawingml/2006/main">
          <a:off x="-152400" y="5562600"/>
          <a:ext cx="2679059"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b="1" dirty="0" smtClean="0"/>
            <a:t>Refused</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8D2475-330E-401D-A1D3-0AC4E7F60667}"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E7869-F7D5-43D7-963F-212E6872ECA9}" type="slidenum">
              <a:rPr lang="en-US" smtClean="0"/>
              <a:t>‹#›</a:t>
            </a:fld>
            <a:endParaRPr lang="en-US"/>
          </a:p>
        </p:txBody>
      </p:sp>
    </p:spTree>
    <p:extLst>
      <p:ext uri="{BB962C8B-B14F-4D97-AF65-F5344CB8AC3E}">
        <p14:creationId xmlns:p14="http://schemas.microsoft.com/office/powerpoint/2010/main" val="304425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8D2475-330E-401D-A1D3-0AC4E7F60667}"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E7869-F7D5-43D7-963F-212E6872ECA9}" type="slidenum">
              <a:rPr lang="en-US" smtClean="0"/>
              <a:t>‹#›</a:t>
            </a:fld>
            <a:endParaRPr lang="en-US"/>
          </a:p>
        </p:txBody>
      </p:sp>
    </p:spTree>
    <p:extLst>
      <p:ext uri="{BB962C8B-B14F-4D97-AF65-F5344CB8AC3E}">
        <p14:creationId xmlns:p14="http://schemas.microsoft.com/office/powerpoint/2010/main" val="3357631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8D2475-330E-401D-A1D3-0AC4E7F60667}"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E7869-F7D5-43D7-963F-212E6872ECA9}" type="slidenum">
              <a:rPr lang="en-US" smtClean="0"/>
              <a:t>‹#›</a:t>
            </a:fld>
            <a:endParaRPr lang="en-US"/>
          </a:p>
        </p:txBody>
      </p:sp>
    </p:spTree>
    <p:extLst>
      <p:ext uri="{BB962C8B-B14F-4D97-AF65-F5344CB8AC3E}">
        <p14:creationId xmlns:p14="http://schemas.microsoft.com/office/powerpoint/2010/main" val="2139240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8D2475-330E-401D-A1D3-0AC4E7F60667}"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E7869-F7D5-43D7-963F-212E6872ECA9}" type="slidenum">
              <a:rPr lang="en-US" smtClean="0"/>
              <a:t>‹#›</a:t>
            </a:fld>
            <a:endParaRPr lang="en-US"/>
          </a:p>
        </p:txBody>
      </p:sp>
    </p:spTree>
    <p:extLst>
      <p:ext uri="{BB962C8B-B14F-4D97-AF65-F5344CB8AC3E}">
        <p14:creationId xmlns:p14="http://schemas.microsoft.com/office/powerpoint/2010/main" val="3457039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8D2475-330E-401D-A1D3-0AC4E7F60667}"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E7869-F7D5-43D7-963F-212E6872ECA9}" type="slidenum">
              <a:rPr lang="en-US" smtClean="0"/>
              <a:t>‹#›</a:t>
            </a:fld>
            <a:endParaRPr lang="en-US"/>
          </a:p>
        </p:txBody>
      </p:sp>
    </p:spTree>
    <p:extLst>
      <p:ext uri="{BB962C8B-B14F-4D97-AF65-F5344CB8AC3E}">
        <p14:creationId xmlns:p14="http://schemas.microsoft.com/office/powerpoint/2010/main" val="2952384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8D2475-330E-401D-A1D3-0AC4E7F60667}" type="datetimeFigureOut">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E7869-F7D5-43D7-963F-212E6872ECA9}" type="slidenum">
              <a:rPr lang="en-US" smtClean="0"/>
              <a:t>‹#›</a:t>
            </a:fld>
            <a:endParaRPr lang="en-US"/>
          </a:p>
        </p:txBody>
      </p:sp>
    </p:spTree>
    <p:extLst>
      <p:ext uri="{BB962C8B-B14F-4D97-AF65-F5344CB8AC3E}">
        <p14:creationId xmlns:p14="http://schemas.microsoft.com/office/powerpoint/2010/main" val="2052267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8D2475-330E-401D-A1D3-0AC4E7F60667}" type="datetimeFigureOut">
              <a:rPr lang="en-US" smtClean="0"/>
              <a:t>12/4/2014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1E7869-F7D5-43D7-963F-212E6872ECA9}" type="slidenum">
              <a:rPr lang="en-US" smtClean="0"/>
              <a:t>‹#›</a:t>
            </a:fld>
            <a:endParaRPr lang="en-US"/>
          </a:p>
        </p:txBody>
      </p:sp>
    </p:spTree>
    <p:extLst>
      <p:ext uri="{BB962C8B-B14F-4D97-AF65-F5344CB8AC3E}">
        <p14:creationId xmlns:p14="http://schemas.microsoft.com/office/powerpoint/2010/main" val="1639389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8D2475-330E-401D-A1D3-0AC4E7F60667}" type="datetimeFigureOut">
              <a:rPr lang="en-US" smtClean="0"/>
              <a:t>12/4/2014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1E7869-F7D5-43D7-963F-212E6872ECA9}" type="slidenum">
              <a:rPr lang="en-US" smtClean="0"/>
              <a:t>‹#›</a:t>
            </a:fld>
            <a:endParaRPr lang="en-US"/>
          </a:p>
        </p:txBody>
      </p:sp>
    </p:spTree>
    <p:extLst>
      <p:ext uri="{BB962C8B-B14F-4D97-AF65-F5344CB8AC3E}">
        <p14:creationId xmlns:p14="http://schemas.microsoft.com/office/powerpoint/2010/main" val="3075332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8D2475-330E-401D-A1D3-0AC4E7F60667}" type="datetimeFigureOut">
              <a:rPr lang="en-US" smtClean="0"/>
              <a:t>12/4/2014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1E7869-F7D5-43D7-963F-212E6872ECA9}" type="slidenum">
              <a:rPr lang="en-US" smtClean="0"/>
              <a:t>‹#›</a:t>
            </a:fld>
            <a:endParaRPr lang="en-US"/>
          </a:p>
        </p:txBody>
      </p:sp>
    </p:spTree>
    <p:extLst>
      <p:ext uri="{BB962C8B-B14F-4D97-AF65-F5344CB8AC3E}">
        <p14:creationId xmlns:p14="http://schemas.microsoft.com/office/powerpoint/2010/main" val="1032407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8D2475-330E-401D-A1D3-0AC4E7F60667}" type="datetimeFigureOut">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E7869-F7D5-43D7-963F-212E6872ECA9}" type="slidenum">
              <a:rPr lang="en-US" smtClean="0"/>
              <a:t>‹#›</a:t>
            </a:fld>
            <a:endParaRPr lang="en-US"/>
          </a:p>
        </p:txBody>
      </p:sp>
    </p:spTree>
    <p:extLst>
      <p:ext uri="{BB962C8B-B14F-4D97-AF65-F5344CB8AC3E}">
        <p14:creationId xmlns:p14="http://schemas.microsoft.com/office/powerpoint/2010/main" val="4057052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8D2475-330E-401D-A1D3-0AC4E7F60667}" type="datetimeFigureOut">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E7869-F7D5-43D7-963F-212E6872ECA9}" type="slidenum">
              <a:rPr lang="en-US" smtClean="0"/>
              <a:t>‹#›</a:t>
            </a:fld>
            <a:endParaRPr lang="en-US"/>
          </a:p>
        </p:txBody>
      </p:sp>
    </p:spTree>
    <p:extLst>
      <p:ext uri="{BB962C8B-B14F-4D97-AF65-F5344CB8AC3E}">
        <p14:creationId xmlns:p14="http://schemas.microsoft.com/office/powerpoint/2010/main" val="2855642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8D2475-330E-401D-A1D3-0AC4E7F60667}" type="datetimeFigureOut">
              <a:rPr lang="en-US" smtClean="0"/>
              <a:t>12/4/2014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1E7869-F7D5-43D7-963F-212E6872ECA9}" type="slidenum">
              <a:rPr lang="en-US" smtClean="0"/>
              <a:t>‹#›</a:t>
            </a:fld>
            <a:endParaRPr lang="en-US"/>
          </a:p>
        </p:txBody>
      </p:sp>
    </p:spTree>
    <p:extLst>
      <p:ext uri="{BB962C8B-B14F-4D97-AF65-F5344CB8AC3E}">
        <p14:creationId xmlns:p14="http://schemas.microsoft.com/office/powerpoint/2010/main" val="31680513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chart" Target="../charts/chart28.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chart" Target="../charts/chart35.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chart" Target="../charts/chart36.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7.xml"/><Relationship Id="rId4" Type="http://schemas.openxmlformats.org/officeDocument/2006/relationships/chart" Target="../charts/chart38.xml"/></Relationships>
</file>

<file path=ppt/slides/_rels/slide44.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image" Target="../media/image9.JPG"/><Relationship Id="rId1" Type="http://schemas.openxmlformats.org/officeDocument/2006/relationships/slideLayout" Target="../slideLayouts/slideLayout7.xml"/><Relationship Id="rId4" Type="http://schemas.openxmlformats.org/officeDocument/2006/relationships/image" Target="../media/image10.JPG"/></Relationships>
</file>

<file path=ppt/slides/_rels/slide45.xml.rels><?xml version="1.0" encoding="UTF-8" standalone="yes"?>
<Relationships xmlns="http://schemas.openxmlformats.org/package/2006/relationships"><Relationship Id="rId3" Type="http://schemas.openxmlformats.org/officeDocument/2006/relationships/chart" Target="../charts/chart40.xml"/><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4000" r="-144000"/>
          </a:stretch>
        </a:blipFill>
        <a:effectLst/>
      </p:bgPr>
    </p:bg>
    <p:spTree>
      <p:nvGrpSpPr>
        <p:cNvPr id="1" name=""/>
        <p:cNvGrpSpPr/>
        <p:nvPr/>
      </p:nvGrpSpPr>
      <p:grpSpPr>
        <a:xfrm>
          <a:off x="0" y="0"/>
          <a:ext cx="0" cy="0"/>
          <a:chOff x="0" y="0"/>
          <a:chExt cx="0" cy="0"/>
        </a:xfrm>
      </p:grpSpPr>
      <p:sp>
        <p:nvSpPr>
          <p:cNvPr id="5" name="TextBox 4"/>
          <p:cNvSpPr txBox="1"/>
          <p:nvPr/>
        </p:nvSpPr>
        <p:spPr>
          <a:xfrm>
            <a:off x="457200" y="535901"/>
            <a:ext cx="8229600" cy="6940361"/>
          </a:xfrm>
          <a:prstGeom prst="rect">
            <a:avLst/>
          </a:prstGeom>
          <a:noFill/>
        </p:spPr>
        <p:txBody>
          <a:bodyPr wrap="square" rtlCol="0">
            <a:spAutoFit/>
          </a:bodyPr>
          <a:lstStyle/>
          <a:p>
            <a:pPr algn="ctr"/>
            <a:r>
              <a:rPr lang="en-US" sz="4400" b="1" dirty="0" smtClean="0">
                <a:solidFill>
                  <a:schemeClr val="bg1"/>
                </a:solidFill>
              </a:rPr>
              <a:t>American Public Attitudes Toward the Israeli-Palestinian Conflict</a:t>
            </a:r>
          </a:p>
          <a:p>
            <a:pPr algn="ctr"/>
            <a:endParaRPr lang="en-US" b="1" dirty="0" smtClean="0">
              <a:solidFill>
                <a:schemeClr val="bg1"/>
              </a:solidFill>
            </a:endParaRPr>
          </a:p>
          <a:p>
            <a:pPr algn="ctr">
              <a:lnSpc>
                <a:spcPct val="150000"/>
              </a:lnSpc>
            </a:pPr>
            <a:endParaRPr lang="en-US" sz="1400" i="1" dirty="0" smtClean="0">
              <a:solidFill>
                <a:schemeClr val="bg1"/>
              </a:solidFill>
            </a:endParaRPr>
          </a:p>
          <a:p>
            <a:pPr algn="ctr">
              <a:lnSpc>
                <a:spcPct val="150000"/>
              </a:lnSpc>
            </a:pPr>
            <a:r>
              <a:rPr lang="en-US" sz="1400" i="1" dirty="0" smtClean="0">
                <a:solidFill>
                  <a:schemeClr val="bg1"/>
                </a:solidFill>
              </a:rPr>
              <a:t>A survey sponsored by the</a:t>
            </a:r>
          </a:p>
          <a:p>
            <a:pPr algn="ctr">
              <a:lnSpc>
                <a:spcPct val="150000"/>
              </a:lnSpc>
            </a:pPr>
            <a:r>
              <a:rPr lang="en-US" sz="1600" b="1" dirty="0" smtClean="0">
                <a:solidFill>
                  <a:schemeClr val="bg1"/>
                </a:solidFill>
              </a:rPr>
              <a:t>Sadat Chair for Peace and Development at the University of Maryland</a:t>
            </a:r>
            <a:endParaRPr lang="en-US" sz="1600" dirty="0" smtClean="0">
              <a:solidFill>
                <a:schemeClr val="bg1"/>
              </a:solidFill>
            </a:endParaRPr>
          </a:p>
          <a:p>
            <a:pPr algn="ctr">
              <a:lnSpc>
                <a:spcPct val="150000"/>
              </a:lnSpc>
            </a:pPr>
            <a:r>
              <a:rPr lang="en-US" sz="1400" i="1" dirty="0">
                <a:solidFill>
                  <a:schemeClr val="bg1"/>
                </a:solidFill>
              </a:rPr>
              <a:t>i</a:t>
            </a:r>
            <a:r>
              <a:rPr lang="en-US" sz="1400" i="1" dirty="0" smtClean="0">
                <a:solidFill>
                  <a:schemeClr val="bg1"/>
                </a:solidFill>
              </a:rPr>
              <a:t>n </a:t>
            </a:r>
            <a:r>
              <a:rPr lang="en-US" sz="1400" i="1" dirty="0">
                <a:solidFill>
                  <a:schemeClr val="bg1"/>
                </a:solidFill>
              </a:rPr>
              <a:t>c</a:t>
            </a:r>
            <a:r>
              <a:rPr lang="en-US" sz="1400" i="1" dirty="0" smtClean="0">
                <a:solidFill>
                  <a:schemeClr val="bg1"/>
                </a:solidFill>
              </a:rPr>
              <a:t>ooperation with the </a:t>
            </a:r>
          </a:p>
          <a:p>
            <a:pPr algn="ctr">
              <a:lnSpc>
                <a:spcPct val="150000"/>
              </a:lnSpc>
            </a:pPr>
            <a:r>
              <a:rPr lang="en-US" sz="1600" b="1" dirty="0" smtClean="0">
                <a:solidFill>
                  <a:schemeClr val="bg1"/>
                </a:solidFill>
              </a:rPr>
              <a:t>Program for Public Consultation</a:t>
            </a:r>
          </a:p>
          <a:p>
            <a:pPr algn="ctr">
              <a:lnSpc>
                <a:spcPct val="150000"/>
              </a:lnSpc>
            </a:pPr>
            <a:r>
              <a:rPr lang="en-US" sz="1600" i="1" dirty="0" smtClean="0">
                <a:solidFill>
                  <a:schemeClr val="bg1"/>
                </a:solidFill>
              </a:rPr>
              <a:t>presented at</a:t>
            </a:r>
          </a:p>
          <a:p>
            <a:pPr algn="ctr">
              <a:lnSpc>
                <a:spcPct val="150000"/>
              </a:lnSpc>
            </a:pPr>
            <a:r>
              <a:rPr lang="en-US" sz="1600" b="1" dirty="0" smtClean="0">
                <a:solidFill>
                  <a:schemeClr val="bg1"/>
                </a:solidFill>
              </a:rPr>
              <a:t>The Center for Middle East Policy at the Brookings Institution</a:t>
            </a:r>
          </a:p>
          <a:p>
            <a:pPr algn="ctr"/>
            <a:endParaRPr lang="en-US" b="1" dirty="0" smtClean="0">
              <a:solidFill>
                <a:schemeClr val="bg1"/>
              </a:solidFill>
            </a:endParaRPr>
          </a:p>
          <a:p>
            <a:pPr algn="ctr"/>
            <a:endParaRPr lang="en-US" b="1" dirty="0" smtClean="0">
              <a:solidFill>
                <a:schemeClr val="bg1"/>
              </a:solidFill>
            </a:endParaRPr>
          </a:p>
          <a:p>
            <a:pPr algn="ctr"/>
            <a:r>
              <a:rPr lang="en-US" sz="2400" b="1" dirty="0" smtClean="0">
                <a:solidFill>
                  <a:schemeClr val="bg1"/>
                </a:solidFill>
              </a:rPr>
              <a:t>Shibley Telhami, Principal Investigator</a:t>
            </a:r>
          </a:p>
          <a:p>
            <a:pPr algn="ctr"/>
            <a:endParaRPr lang="en-US" sz="2000" dirty="0" smtClean="0">
              <a:solidFill>
                <a:schemeClr val="bg1"/>
              </a:solidFill>
            </a:endParaRPr>
          </a:p>
          <a:p>
            <a:pPr algn="ctr"/>
            <a:r>
              <a:rPr lang="en-US" sz="1400" dirty="0" smtClean="0">
                <a:solidFill>
                  <a:schemeClr val="bg1"/>
                </a:solidFill>
              </a:rPr>
              <a:t>Steven Kull, Evan Lewis, Clay Ramsay, and </a:t>
            </a:r>
            <a:r>
              <a:rPr lang="en-US" sz="1400" dirty="0" err="1" smtClean="0">
                <a:solidFill>
                  <a:schemeClr val="bg1"/>
                </a:solidFill>
              </a:rPr>
              <a:t>Katayoun</a:t>
            </a:r>
            <a:r>
              <a:rPr lang="en-US" sz="1400" dirty="0" smtClean="0">
                <a:solidFill>
                  <a:schemeClr val="bg1"/>
                </a:solidFill>
              </a:rPr>
              <a:t> </a:t>
            </a:r>
            <a:r>
              <a:rPr lang="en-US" sz="1400" dirty="0" err="1" smtClean="0">
                <a:solidFill>
                  <a:schemeClr val="bg1"/>
                </a:solidFill>
              </a:rPr>
              <a:t>Kishi</a:t>
            </a:r>
            <a:r>
              <a:rPr lang="en-US" sz="1400" dirty="0" smtClean="0">
                <a:solidFill>
                  <a:schemeClr val="bg1"/>
                </a:solidFill>
              </a:rPr>
              <a:t> provided assistance.</a:t>
            </a:r>
          </a:p>
          <a:p>
            <a:pPr algn="ctr"/>
            <a:r>
              <a:rPr lang="en-US" sz="1400" dirty="0" smtClean="0">
                <a:solidFill>
                  <a:schemeClr val="bg1"/>
                </a:solidFill>
              </a:rPr>
              <a:t>Peyton </a:t>
            </a:r>
            <a:r>
              <a:rPr lang="en-US" sz="1400" dirty="0" err="1" smtClean="0">
                <a:solidFill>
                  <a:schemeClr val="bg1"/>
                </a:solidFill>
              </a:rPr>
              <a:t>Craighill</a:t>
            </a:r>
            <a:r>
              <a:rPr lang="en-US" sz="1400" dirty="0" smtClean="0">
                <a:solidFill>
                  <a:schemeClr val="bg1"/>
                </a:solidFill>
              </a:rPr>
              <a:t> provided helpful comments.</a:t>
            </a:r>
          </a:p>
          <a:p>
            <a:pPr algn="ctr"/>
            <a:endParaRPr lang="en-US" sz="2400" dirty="0" smtClean="0">
              <a:solidFill>
                <a:schemeClr val="bg1"/>
              </a:solidFill>
            </a:endParaRPr>
          </a:p>
          <a:p>
            <a:pPr algn="ctr"/>
            <a:endParaRPr lang="en-US" dirty="0" smtClean="0">
              <a:solidFill>
                <a:schemeClr val="bg1"/>
              </a:solidFill>
            </a:endParaRPr>
          </a:p>
          <a:p>
            <a:pPr algn="ctr"/>
            <a:r>
              <a:rPr lang="en-US" b="1" dirty="0">
                <a:solidFill>
                  <a:schemeClr val="bg1"/>
                </a:solidFill>
              </a:rPr>
              <a:t> </a:t>
            </a:r>
            <a:endParaRPr lang="en-US" dirty="0">
              <a:solidFill>
                <a:schemeClr val="bg1"/>
              </a:solidFill>
            </a:endParaRPr>
          </a:p>
        </p:txBody>
      </p:sp>
      <p:sp>
        <p:nvSpPr>
          <p:cNvPr id="6" name="Frame 5"/>
          <p:cNvSpPr/>
          <p:nvPr/>
        </p:nvSpPr>
        <p:spPr>
          <a:xfrm>
            <a:off x="152400" y="152400"/>
            <a:ext cx="8839200" cy="6539032"/>
          </a:xfrm>
          <a:prstGeom prst="frame">
            <a:avLst>
              <a:gd name="adj1" fmla="val 975"/>
            </a:avLst>
          </a:prstGeom>
          <a:blipFill dpi="0" rotWithShape="1">
            <a:blip r:embed="rId3">
              <a:extLst>
                <a:ext uri="{28A0092B-C50C-407E-A947-70E740481C1C}">
                  <a14:useLocalDpi xmlns:a14="http://schemas.microsoft.com/office/drawing/2010/main" val="0"/>
                </a:ext>
              </a:extLst>
            </a:blip>
            <a:srcRect/>
            <a:stretch>
              <a:fillRect/>
            </a:stretch>
          </a:blipFill>
          <a:scene3d>
            <a:camera prst="orthographicFront"/>
            <a:lightRig rig="threePt" dir="t"/>
          </a:scene3d>
          <a:sp3d>
            <a:bevelT prst="slope"/>
          </a:sp3d>
        </p:spPr>
        <p:style>
          <a:lnRef idx="2">
            <a:schemeClr val="accent1"/>
          </a:lnRef>
          <a:fillRef idx="1">
            <a:schemeClr val="lt1"/>
          </a:fillRef>
          <a:effectRef idx="0">
            <a:schemeClr val="accent1"/>
          </a:effectRef>
          <a:fontRef idx="minor">
            <a:schemeClr val="dk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6132696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553525403"/>
              </p:ext>
            </p:extLst>
          </p:nvPr>
        </p:nvGraphicFramePr>
        <p:xfrm>
          <a:off x="152400" y="152400"/>
          <a:ext cx="8814122" cy="65811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052103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926539774"/>
              </p:ext>
            </p:extLst>
          </p:nvPr>
        </p:nvGraphicFramePr>
        <p:xfrm>
          <a:off x="895591" y="355919"/>
          <a:ext cx="7646526" cy="613747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924432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4069464439"/>
              </p:ext>
            </p:extLst>
          </p:nvPr>
        </p:nvGraphicFramePr>
        <p:xfrm>
          <a:off x="152400" y="152400"/>
          <a:ext cx="8839200" cy="655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293932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627494087"/>
              </p:ext>
            </p:extLst>
          </p:nvPr>
        </p:nvGraphicFramePr>
        <p:xfrm>
          <a:off x="862246" y="295003"/>
          <a:ext cx="7384716" cy="59900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059776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148062012"/>
              </p:ext>
            </p:extLst>
          </p:nvPr>
        </p:nvGraphicFramePr>
        <p:xfrm>
          <a:off x="152400" y="152400"/>
          <a:ext cx="8839199" cy="655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856094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742957718"/>
              </p:ext>
            </p:extLst>
          </p:nvPr>
        </p:nvGraphicFramePr>
        <p:xfrm>
          <a:off x="713290" y="309623"/>
          <a:ext cx="7724655" cy="60333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543063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448410869"/>
              </p:ext>
            </p:extLst>
          </p:nvPr>
        </p:nvGraphicFramePr>
        <p:xfrm>
          <a:off x="152400" y="152400"/>
          <a:ext cx="8839200" cy="65531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716416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725229213"/>
              </p:ext>
            </p:extLst>
          </p:nvPr>
        </p:nvGraphicFramePr>
        <p:xfrm>
          <a:off x="659757" y="381966"/>
          <a:ext cx="7647972" cy="598411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608327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008397427"/>
              </p:ext>
            </p:extLst>
          </p:nvPr>
        </p:nvGraphicFramePr>
        <p:xfrm>
          <a:off x="152400" y="152400"/>
          <a:ext cx="8839200" cy="655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31850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886824964"/>
              </p:ext>
            </p:extLst>
          </p:nvPr>
        </p:nvGraphicFramePr>
        <p:xfrm>
          <a:off x="748013" y="529542"/>
          <a:ext cx="7820146" cy="580181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950547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4000" r="-144000"/>
          </a:stretch>
        </a:blipFill>
        <a:effectLst/>
      </p:bgPr>
    </p:bg>
    <p:spTree>
      <p:nvGrpSpPr>
        <p:cNvPr id="1" name=""/>
        <p:cNvGrpSpPr/>
        <p:nvPr/>
      </p:nvGrpSpPr>
      <p:grpSpPr>
        <a:xfrm>
          <a:off x="0" y="0"/>
          <a:ext cx="0" cy="0"/>
          <a:chOff x="0" y="0"/>
          <a:chExt cx="0" cy="0"/>
        </a:xfrm>
      </p:grpSpPr>
      <p:sp>
        <p:nvSpPr>
          <p:cNvPr id="5" name="TextBox 4"/>
          <p:cNvSpPr txBox="1"/>
          <p:nvPr/>
        </p:nvSpPr>
        <p:spPr>
          <a:xfrm>
            <a:off x="457200" y="982177"/>
            <a:ext cx="8229600" cy="4893647"/>
          </a:xfrm>
          <a:prstGeom prst="rect">
            <a:avLst/>
          </a:prstGeom>
          <a:noFill/>
        </p:spPr>
        <p:txBody>
          <a:bodyPr wrap="square" rtlCol="0">
            <a:spAutoFit/>
          </a:bodyPr>
          <a:lstStyle/>
          <a:p>
            <a:pPr algn="ctr"/>
            <a:r>
              <a:rPr lang="en-US" sz="3600" b="1" dirty="0" smtClean="0">
                <a:solidFill>
                  <a:schemeClr val="bg1"/>
                </a:solidFill>
              </a:rPr>
              <a:t>Survey Methodology</a:t>
            </a:r>
          </a:p>
          <a:p>
            <a:pPr algn="ctr"/>
            <a:endParaRPr lang="en-US" sz="3600" dirty="0" smtClean="0">
              <a:solidFill>
                <a:schemeClr val="bg1"/>
              </a:solidFill>
            </a:endParaRPr>
          </a:p>
          <a:p>
            <a:pPr marL="742950" lvl="1" indent="-285750">
              <a:lnSpc>
                <a:spcPct val="200000"/>
              </a:lnSpc>
              <a:buFont typeface="Arial" panose="020B0604020202020204" pitchFamily="34" charset="0"/>
              <a:buChar char="•"/>
            </a:pPr>
            <a:r>
              <a:rPr lang="en-US" sz="2000" b="1" dirty="0" smtClean="0">
                <a:solidFill>
                  <a:schemeClr val="bg1"/>
                </a:solidFill>
              </a:rPr>
              <a:t>Study fielded over November 14-19, 2014</a:t>
            </a:r>
          </a:p>
          <a:p>
            <a:pPr marL="742950" lvl="1" indent="-285750">
              <a:lnSpc>
                <a:spcPct val="200000"/>
              </a:lnSpc>
              <a:buFont typeface="Arial" panose="020B0604020202020204" pitchFamily="34" charset="0"/>
              <a:buChar char="•"/>
            </a:pPr>
            <a:r>
              <a:rPr lang="en-US" sz="2000" b="1" dirty="0" smtClean="0">
                <a:solidFill>
                  <a:schemeClr val="bg1"/>
                </a:solidFill>
              </a:rPr>
              <a:t>Sample size is 1008 American adults</a:t>
            </a:r>
          </a:p>
          <a:p>
            <a:pPr marL="742950" lvl="1" indent="-285750">
              <a:lnSpc>
                <a:spcPct val="200000"/>
              </a:lnSpc>
              <a:buFont typeface="Arial" panose="020B0604020202020204" pitchFamily="34" charset="0"/>
              <a:buChar char="•"/>
            </a:pPr>
            <a:r>
              <a:rPr lang="en-US" sz="2000" b="1" dirty="0" smtClean="0">
                <a:solidFill>
                  <a:schemeClr val="bg1"/>
                </a:solidFill>
              </a:rPr>
              <a:t>Demographic breakdown of sample is compared to U.S. census data</a:t>
            </a:r>
          </a:p>
          <a:p>
            <a:pPr marL="742950" lvl="1" indent="-285750">
              <a:lnSpc>
                <a:spcPct val="200000"/>
              </a:lnSpc>
              <a:buFont typeface="Arial" panose="020B0604020202020204" pitchFamily="34" charset="0"/>
              <a:buChar char="•"/>
            </a:pPr>
            <a:r>
              <a:rPr lang="en-US" sz="2000" b="1" dirty="0" smtClean="0">
                <a:solidFill>
                  <a:schemeClr val="bg1"/>
                </a:solidFill>
              </a:rPr>
              <a:t>Online survey format</a:t>
            </a:r>
          </a:p>
          <a:p>
            <a:pPr marL="742950" lvl="1" indent="-285750">
              <a:lnSpc>
                <a:spcPct val="200000"/>
              </a:lnSpc>
              <a:buFont typeface="Arial" panose="020B0604020202020204" pitchFamily="34" charset="0"/>
              <a:buChar char="•"/>
            </a:pPr>
            <a:r>
              <a:rPr lang="en-US" sz="2000" b="1" dirty="0" smtClean="0">
                <a:solidFill>
                  <a:schemeClr val="bg1"/>
                </a:solidFill>
              </a:rPr>
              <a:t>Respondents recruited through scientific selection processes</a:t>
            </a:r>
          </a:p>
          <a:p>
            <a:pPr marL="742950" lvl="1" indent="-285750">
              <a:lnSpc>
                <a:spcPct val="200000"/>
              </a:lnSpc>
              <a:buFont typeface="Arial" panose="020B0604020202020204" pitchFamily="34" charset="0"/>
              <a:buChar char="•"/>
            </a:pPr>
            <a:r>
              <a:rPr lang="en-US" sz="2000" b="1" dirty="0" smtClean="0">
                <a:solidFill>
                  <a:schemeClr val="bg1"/>
                </a:solidFill>
              </a:rPr>
              <a:t>Margin of error is </a:t>
            </a:r>
            <a:r>
              <a:rPr lang="en-US" sz="1200" b="1" dirty="0" smtClean="0">
                <a:solidFill>
                  <a:schemeClr val="bg1"/>
                </a:solidFill>
              </a:rPr>
              <a:t>+/-</a:t>
            </a:r>
            <a:r>
              <a:rPr lang="en-US" sz="2000" b="1" dirty="0" smtClean="0">
                <a:solidFill>
                  <a:schemeClr val="bg1"/>
                </a:solidFill>
              </a:rPr>
              <a:t> 3.1% , design effect margin of error is </a:t>
            </a:r>
            <a:r>
              <a:rPr lang="en-US" sz="1200" b="1" dirty="0" smtClean="0">
                <a:solidFill>
                  <a:schemeClr val="bg1"/>
                </a:solidFill>
              </a:rPr>
              <a:t>+/-</a:t>
            </a:r>
            <a:r>
              <a:rPr lang="en-US" sz="2000" b="1" dirty="0" smtClean="0">
                <a:solidFill>
                  <a:schemeClr val="bg1"/>
                </a:solidFill>
              </a:rPr>
              <a:t> 3.4%</a:t>
            </a:r>
          </a:p>
        </p:txBody>
      </p:sp>
      <p:sp>
        <p:nvSpPr>
          <p:cNvPr id="6" name="Frame 5"/>
          <p:cNvSpPr/>
          <p:nvPr/>
        </p:nvSpPr>
        <p:spPr>
          <a:xfrm>
            <a:off x="152400" y="152400"/>
            <a:ext cx="8839200" cy="6539032"/>
          </a:xfrm>
          <a:prstGeom prst="frame">
            <a:avLst>
              <a:gd name="adj1" fmla="val 975"/>
            </a:avLst>
          </a:prstGeom>
          <a:blipFill dpi="0" rotWithShape="1">
            <a:blip r:embed="rId3">
              <a:extLst>
                <a:ext uri="{28A0092B-C50C-407E-A947-70E740481C1C}">
                  <a14:useLocalDpi xmlns:a14="http://schemas.microsoft.com/office/drawing/2010/main" val="0"/>
                </a:ext>
              </a:extLst>
            </a:blip>
            <a:srcRect/>
            <a:stretch>
              <a:fillRect/>
            </a:stretch>
          </a:blipFill>
          <a:scene3d>
            <a:camera prst="orthographicFront"/>
            <a:lightRig rig="threePt" dir="t"/>
          </a:scene3d>
          <a:sp3d>
            <a:bevelT prst="slope"/>
          </a:sp3d>
        </p:spPr>
        <p:style>
          <a:lnRef idx="2">
            <a:schemeClr val="accent1"/>
          </a:lnRef>
          <a:fillRef idx="1">
            <a:schemeClr val="lt1"/>
          </a:fillRef>
          <a:effectRef idx="0">
            <a:schemeClr val="accent1"/>
          </a:effectRef>
          <a:fontRef idx="minor">
            <a:schemeClr val="dk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864686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927595452"/>
              </p:ext>
            </p:extLst>
          </p:nvPr>
        </p:nvGraphicFramePr>
        <p:xfrm>
          <a:off x="574393" y="367496"/>
          <a:ext cx="7993766" cy="61837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217991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4000" r="-144000"/>
          </a:stretch>
        </a:blipFill>
        <a:effectLst/>
      </p:bgPr>
    </p:bg>
    <p:spTree>
      <p:nvGrpSpPr>
        <p:cNvPr id="1" name=""/>
        <p:cNvGrpSpPr/>
        <p:nvPr/>
      </p:nvGrpSpPr>
      <p:grpSpPr>
        <a:xfrm>
          <a:off x="0" y="0"/>
          <a:ext cx="0" cy="0"/>
          <a:chOff x="0" y="0"/>
          <a:chExt cx="0" cy="0"/>
        </a:xfrm>
      </p:grpSpPr>
      <p:sp>
        <p:nvSpPr>
          <p:cNvPr id="6" name="Frame 5"/>
          <p:cNvSpPr/>
          <p:nvPr/>
        </p:nvSpPr>
        <p:spPr>
          <a:xfrm>
            <a:off x="152400" y="152400"/>
            <a:ext cx="8839200" cy="6539032"/>
          </a:xfrm>
          <a:prstGeom prst="frame">
            <a:avLst>
              <a:gd name="adj1" fmla="val 975"/>
            </a:avLst>
          </a:prstGeom>
          <a:blipFill dpi="0" rotWithShape="1">
            <a:blip r:embed="rId3">
              <a:extLst>
                <a:ext uri="{28A0092B-C50C-407E-A947-70E740481C1C}">
                  <a14:useLocalDpi xmlns:a14="http://schemas.microsoft.com/office/drawing/2010/main" val="0"/>
                </a:ext>
              </a:extLst>
            </a:blip>
            <a:srcRect/>
            <a:stretch>
              <a:fillRect/>
            </a:stretch>
          </a:blipFill>
          <a:scene3d>
            <a:camera prst="orthographicFront"/>
            <a:lightRig rig="threePt" dir="t"/>
          </a:scene3d>
          <a:sp3d>
            <a:bevelT prst="slope"/>
          </a:sp3d>
        </p:spPr>
        <p:style>
          <a:lnRef idx="2">
            <a:schemeClr val="accent1"/>
          </a:lnRef>
          <a:fillRef idx="1">
            <a:schemeClr val="lt1"/>
          </a:fillRef>
          <a:effectRef idx="0">
            <a:schemeClr val="accent1"/>
          </a:effectRef>
          <a:fontRef idx="minor">
            <a:schemeClr val="dk1"/>
          </a:fontRef>
        </p:style>
        <p:txBody>
          <a:bodyPr rtlCol="0" anchor="ctr"/>
          <a:lstStyle/>
          <a:p>
            <a:pPr algn="ctr"/>
            <a:endParaRPr lang="en-US">
              <a:solidFill>
                <a:schemeClr val="tx1"/>
              </a:solidFill>
            </a:endParaRPr>
          </a:p>
        </p:txBody>
      </p:sp>
      <p:sp>
        <p:nvSpPr>
          <p:cNvPr id="4" name="TextBox 3"/>
          <p:cNvSpPr txBox="1"/>
          <p:nvPr/>
        </p:nvSpPr>
        <p:spPr>
          <a:xfrm>
            <a:off x="457200" y="2828836"/>
            <a:ext cx="8229600" cy="1200329"/>
          </a:xfrm>
          <a:prstGeom prst="rect">
            <a:avLst/>
          </a:prstGeom>
          <a:noFill/>
        </p:spPr>
        <p:txBody>
          <a:bodyPr wrap="square" rtlCol="0">
            <a:spAutoFit/>
          </a:bodyPr>
          <a:lstStyle/>
          <a:p>
            <a:pPr algn="ctr"/>
            <a:r>
              <a:rPr lang="en-US" sz="7200" b="1" dirty="0" smtClean="0">
                <a:solidFill>
                  <a:schemeClr val="bg1"/>
                </a:solidFill>
              </a:rPr>
              <a:t>Issue Importance</a:t>
            </a:r>
          </a:p>
        </p:txBody>
      </p:sp>
    </p:spTree>
    <p:extLst>
      <p:ext uri="{BB962C8B-B14F-4D97-AF65-F5344CB8AC3E}">
        <p14:creationId xmlns:p14="http://schemas.microsoft.com/office/powerpoint/2010/main" val="31851782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527671767"/>
              </p:ext>
            </p:extLst>
          </p:nvPr>
        </p:nvGraphicFramePr>
        <p:xfrm>
          <a:off x="152400" y="152400"/>
          <a:ext cx="8839199" cy="655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678457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143314799"/>
              </p:ext>
            </p:extLst>
          </p:nvPr>
        </p:nvGraphicFramePr>
        <p:xfrm>
          <a:off x="843505" y="251747"/>
          <a:ext cx="7854870" cy="629952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033329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638411758"/>
              </p:ext>
            </p:extLst>
          </p:nvPr>
        </p:nvGraphicFramePr>
        <p:xfrm>
          <a:off x="152400" y="152400"/>
          <a:ext cx="8839200" cy="655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45426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998461761"/>
              </p:ext>
            </p:extLst>
          </p:nvPr>
        </p:nvGraphicFramePr>
        <p:xfrm>
          <a:off x="834823" y="448518"/>
          <a:ext cx="7646526" cy="598700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361869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976702973"/>
              </p:ext>
            </p:extLst>
          </p:nvPr>
        </p:nvGraphicFramePr>
        <p:xfrm>
          <a:off x="152400" y="152400"/>
          <a:ext cx="8839200" cy="655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51531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555967475"/>
              </p:ext>
            </p:extLst>
          </p:nvPr>
        </p:nvGraphicFramePr>
        <p:xfrm>
          <a:off x="1060531" y="286473"/>
          <a:ext cx="7429499" cy="61259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15806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921650614"/>
              </p:ext>
            </p:extLst>
          </p:nvPr>
        </p:nvGraphicFramePr>
        <p:xfrm>
          <a:off x="152400" y="152400"/>
          <a:ext cx="8839200" cy="65531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704263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516951840"/>
              </p:ext>
            </p:extLst>
          </p:nvPr>
        </p:nvGraphicFramePr>
        <p:xfrm>
          <a:off x="539669" y="379070"/>
          <a:ext cx="8106620" cy="60564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142651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4000" r="-144000"/>
          </a:stretch>
        </a:blipFill>
        <a:effectLst/>
      </p:bgPr>
    </p:bg>
    <p:spTree>
      <p:nvGrpSpPr>
        <p:cNvPr id="1" name=""/>
        <p:cNvGrpSpPr/>
        <p:nvPr/>
      </p:nvGrpSpPr>
      <p:grpSpPr>
        <a:xfrm>
          <a:off x="0" y="0"/>
          <a:ext cx="0" cy="0"/>
          <a:chOff x="0" y="0"/>
          <a:chExt cx="0" cy="0"/>
        </a:xfrm>
      </p:grpSpPr>
      <p:sp>
        <p:nvSpPr>
          <p:cNvPr id="5" name="TextBox 4"/>
          <p:cNvSpPr txBox="1"/>
          <p:nvPr/>
        </p:nvSpPr>
        <p:spPr>
          <a:xfrm>
            <a:off x="463062" y="2514600"/>
            <a:ext cx="8229600" cy="1323439"/>
          </a:xfrm>
          <a:prstGeom prst="rect">
            <a:avLst/>
          </a:prstGeom>
          <a:noFill/>
        </p:spPr>
        <p:txBody>
          <a:bodyPr wrap="square" rtlCol="0">
            <a:spAutoFit/>
          </a:bodyPr>
          <a:lstStyle/>
          <a:p>
            <a:pPr algn="ctr"/>
            <a:r>
              <a:rPr lang="en-US" sz="8000" b="1" dirty="0" smtClean="0">
                <a:solidFill>
                  <a:schemeClr val="bg1"/>
                </a:solidFill>
              </a:rPr>
              <a:t>Key Issues</a:t>
            </a:r>
          </a:p>
        </p:txBody>
      </p:sp>
      <p:sp>
        <p:nvSpPr>
          <p:cNvPr id="6" name="Frame 5"/>
          <p:cNvSpPr/>
          <p:nvPr/>
        </p:nvSpPr>
        <p:spPr>
          <a:xfrm>
            <a:off x="152400" y="152400"/>
            <a:ext cx="8839200" cy="6539032"/>
          </a:xfrm>
          <a:prstGeom prst="frame">
            <a:avLst>
              <a:gd name="adj1" fmla="val 975"/>
            </a:avLst>
          </a:prstGeom>
          <a:blipFill dpi="0" rotWithShape="1">
            <a:blip r:embed="rId3">
              <a:extLst>
                <a:ext uri="{28A0092B-C50C-407E-A947-70E740481C1C}">
                  <a14:useLocalDpi xmlns:a14="http://schemas.microsoft.com/office/drawing/2010/main" val="0"/>
                </a:ext>
              </a:extLst>
            </a:blip>
            <a:srcRect/>
            <a:stretch>
              <a:fillRect/>
            </a:stretch>
          </a:blipFill>
          <a:scene3d>
            <a:camera prst="orthographicFront"/>
            <a:lightRig rig="threePt" dir="t"/>
          </a:scene3d>
          <a:sp3d>
            <a:bevelT prst="slope"/>
          </a:sp3d>
        </p:spPr>
        <p:style>
          <a:lnRef idx="2">
            <a:schemeClr val="accent1"/>
          </a:lnRef>
          <a:fillRef idx="1">
            <a:schemeClr val="lt1"/>
          </a:fillRef>
          <a:effectRef idx="0">
            <a:schemeClr val="accent1"/>
          </a:effectRef>
          <a:fontRef idx="minor">
            <a:schemeClr val="dk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1851782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019871639"/>
              </p:ext>
            </p:extLst>
          </p:nvPr>
        </p:nvGraphicFramePr>
        <p:xfrm>
          <a:off x="152400" y="152400"/>
          <a:ext cx="8839199" cy="655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0631952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244241263"/>
              </p:ext>
            </p:extLst>
          </p:nvPr>
        </p:nvGraphicFramePr>
        <p:xfrm>
          <a:off x="713290" y="379071"/>
          <a:ext cx="7863551" cy="6172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071748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4000" r="-144000"/>
          </a:stretch>
        </a:blipFill>
        <a:effectLst/>
      </p:bgPr>
    </p:bg>
    <p:spTree>
      <p:nvGrpSpPr>
        <p:cNvPr id="1" name=""/>
        <p:cNvGrpSpPr/>
        <p:nvPr/>
      </p:nvGrpSpPr>
      <p:grpSpPr>
        <a:xfrm>
          <a:off x="0" y="0"/>
          <a:ext cx="0" cy="0"/>
          <a:chOff x="0" y="0"/>
          <a:chExt cx="0" cy="0"/>
        </a:xfrm>
      </p:grpSpPr>
      <p:sp>
        <p:nvSpPr>
          <p:cNvPr id="6" name="Frame 5"/>
          <p:cNvSpPr/>
          <p:nvPr/>
        </p:nvSpPr>
        <p:spPr>
          <a:xfrm>
            <a:off x="152400" y="152400"/>
            <a:ext cx="8839200" cy="6539032"/>
          </a:xfrm>
          <a:prstGeom prst="frame">
            <a:avLst>
              <a:gd name="adj1" fmla="val 975"/>
            </a:avLst>
          </a:prstGeom>
          <a:blipFill dpi="0" rotWithShape="1">
            <a:blip r:embed="rId3">
              <a:extLst>
                <a:ext uri="{28A0092B-C50C-407E-A947-70E740481C1C}">
                  <a14:useLocalDpi xmlns:a14="http://schemas.microsoft.com/office/drawing/2010/main" val="0"/>
                </a:ext>
              </a:extLst>
            </a:blip>
            <a:srcRect/>
            <a:stretch>
              <a:fillRect/>
            </a:stretch>
          </a:blipFill>
          <a:scene3d>
            <a:camera prst="orthographicFront"/>
            <a:lightRig rig="threePt" dir="t"/>
          </a:scene3d>
          <a:sp3d>
            <a:bevelT prst="slope"/>
          </a:sp3d>
        </p:spPr>
        <p:style>
          <a:lnRef idx="2">
            <a:schemeClr val="accent1"/>
          </a:lnRef>
          <a:fillRef idx="1">
            <a:schemeClr val="lt1"/>
          </a:fillRef>
          <a:effectRef idx="0">
            <a:schemeClr val="accent1"/>
          </a:effectRef>
          <a:fontRef idx="minor">
            <a:schemeClr val="dk1"/>
          </a:fontRef>
        </p:style>
        <p:txBody>
          <a:bodyPr rtlCol="0" anchor="ctr"/>
          <a:lstStyle/>
          <a:p>
            <a:pPr algn="ctr"/>
            <a:endParaRPr lang="en-US">
              <a:solidFill>
                <a:schemeClr val="tx1"/>
              </a:solidFill>
            </a:endParaRPr>
          </a:p>
        </p:txBody>
      </p:sp>
      <p:sp>
        <p:nvSpPr>
          <p:cNvPr id="7" name="TextBox 6"/>
          <p:cNvSpPr txBox="1"/>
          <p:nvPr/>
        </p:nvSpPr>
        <p:spPr>
          <a:xfrm>
            <a:off x="457200" y="1936284"/>
            <a:ext cx="8229600" cy="2985433"/>
          </a:xfrm>
          <a:prstGeom prst="rect">
            <a:avLst/>
          </a:prstGeom>
          <a:noFill/>
        </p:spPr>
        <p:txBody>
          <a:bodyPr wrap="square" rtlCol="0">
            <a:spAutoFit/>
          </a:bodyPr>
          <a:lstStyle/>
          <a:p>
            <a:pPr algn="ctr"/>
            <a:r>
              <a:rPr lang="en-US" sz="7200" b="1" dirty="0" smtClean="0">
                <a:solidFill>
                  <a:schemeClr val="bg1"/>
                </a:solidFill>
              </a:rPr>
              <a:t>Issue Importance</a:t>
            </a:r>
          </a:p>
          <a:p>
            <a:pPr algn="ctr"/>
            <a:r>
              <a:rPr lang="en-US" sz="4400" b="1" dirty="0" smtClean="0">
                <a:solidFill>
                  <a:schemeClr val="bg1"/>
                </a:solidFill>
              </a:rPr>
              <a:t>and</a:t>
            </a:r>
          </a:p>
          <a:p>
            <a:pPr algn="ctr"/>
            <a:r>
              <a:rPr lang="en-US" sz="7200" b="1" dirty="0" smtClean="0">
                <a:solidFill>
                  <a:schemeClr val="bg1"/>
                </a:solidFill>
              </a:rPr>
              <a:t>Public Attitudes</a:t>
            </a:r>
          </a:p>
        </p:txBody>
      </p:sp>
    </p:spTree>
    <p:extLst>
      <p:ext uri="{BB962C8B-B14F-4D97-AF65-F5344CB8AC3E}">
        <p14:creationId xmlns:p14="http://schemas.microsoft.com/office/powerpoint/2010/main" val="31851782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8"/>
          <p:cNvSpPr txBox="1"/>
          <p:nvPr/>
        </p:nvSpPr>
        <p:spPr>
          <a:xfrm>
            <a:off x="152400" y="2362200"/>
            <a:ext cx="1524000" cy="347787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endParaRPr lang="en-US" sz="2000" b="1" dirty="0" smtClean="0"/>
          </a:p>
          <a:p>
            <a:pPr algn="ctr"/>
            <a:r>
              <a:rPr lang="en-US" sz="2000" b="1" dirty="0" smtClean="0"/>
              <a:t>Thinking about U.S. interests, how important an issue is the Israeli-Palestinian conflict?</a:t>
            </a:r>
          </a:p>
          <a:p>
            <a:pPr algn="r"/>
            <a:endParaRPr lang="en-US" sz="2000" b="1" dirty="0" smtClean="0"/>
          </a:p>
        </p:txBody>
      </p:sp>
      <p:sp>
        <p:nvSpPr>
          <p:cNvPr id="3" name="TextBox 2"/>
          <p:cNvSpPr txBox="1"/>
          <p:nvPr/>
        </p:nvSpPr>
        <p:spPr>
          <a:xfrm>
            <a:off x="304800" y="152400"/>
            <a:ext cx="8458199"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defRPr sz="2000" b="1" i="0" u="none" strike="noStrike" kern="1200" spc="0" baseline="0">
                <a:solidFill>
                  <a:prstClr val="black">
                    <a:lumMod val="65000"/>
                    <a:lumOff val="35000"/>
                  </a:prstClr>
                </a:solidFill>
                <a:latin typeface="+mn-lt"/>
                <a:ea typeface="+mn-ea"/>
                <a:cs typeface="+mn-cs"/>
              </a:defRPr>
            </a:pPr>
            <a:r>
              <a:rPr lang="en-US" b="1" dirty="0" smtClean="0">
                <a:solidFill>
                  <a:schemeClr val="bg1"/>
                </a:solidFill>
              </a:rPr>
              <a:t>Q4. In general, what role do you want the United States to play in mediating the conflict?</a:t>
            </a:r>
            <a:endParaRPr lang="en-US" b="1" dirty="0">
              <a:solidFill>
                <a:schemeClr val="bg1"/>
              </a:solidFill>
            </a:endParaRPr>
          </a:p>
        </p:txBody>
      </p:sp>
      <p:cxnSp>
        <p:nvCxnSpPr>
          <p:cNvPr id="6" name="Straight Connector 5"/>
          <p:cNvCxnSpPr/>
          <p:nvPr/>
        </p:nvCxnSpPr>
        <p:spPr>
          <a:xfrm>
            <a:off x="624672" y="2253384"/>
            <a:ext cx="784860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9" name="Chart 8"/>
          <p:cNvGraphicFramePr>
            <a:graphicFrameLocks/>
          </p:cNvGraphicFramePr>
          <p:nvPr>
            <p:extLst>
              <p:ext uri="{D42A27DB-BD31-4B8C-83A1-F6EECF244321}">
                <p14:modId xmlns:p14="http://schemas.microsoft.com/office/powerpoint/2010/main" val="2364463176"/>
              </p:ext>
            </p:extLst>
          </p:nvPr>
        </p:nvGraphicFramePr>
        <p:xfrm>
          <a:off x="533400" y="2133600"/>
          <a:ext cx="8439150" cy="4572000"/>
        </p:xfrm>
        <a:graphic>
          <a:graphicData uri="http://schemas.openxmlformats.org/drawingml/2006/chart">
            <c:chart xmlns:c="http://schemas.openxmlformats.org/drawingml/2006/chart" xmlns:r="http://schemas.openxmlformats.org/officeDocument/2006/relationships" r:id="rId2"/>
          </a:graphicData>
        </a:graphic>
      </p:graphicFrame>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4995" y="1327750"/>
            <a:ext cx="5714010" cy="729650"/>
          </a:xfrm>
          <a:prstGeom prst="rect">
            <a:avLst/>
          </a:prstGeom>
        </p:spPr>
      </p:pic>
    </p:spTree>
    <p:extLst>
      <p:ext uri="{BB962C8B-B14F-4D97-AF65-F5344CB8AC3E}">
        <p14:creationId xmlns:p14="http://schemas.microsoft.com/office/powerpoint/2010/main" val="31709390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8"/>
          <p:cNvSpPr txBox="1"/>
          <p:nvPr/>
        </p:nvSpPr>
        <p:spPr>
          <a:xfrm>
            <a:off x="152400" y="2362200"/>
            <a:ext cx="1524000" cy="347787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endParaRPr lang="en-US" sz="2000" b="1" dirty="0" smtClean="0"/>
          </a:p>
          <a:p>
            <a:pPr algn="ctr"/>
            <a:r>
              <a:rPr lang="en-US" sz="2000" b="1" dirty="0" smtClean="0"/>
              <a:t>Thinking about U.S. interests, how important an issue is the Israeli-Palestinian conflict?</a:t>
            </a:r>
          </a:p>
          <a:p>
            <a:pPr algn="r"/>
            <a:endParaRPr lang="en-US" sz="2000" b="1" dirty="0" smtClean="0"/>
          </a:p>
        </p:txBody>
      </p:sp>
      <p:sp>
        <p:nvSpPr>
          <p:cNvPr id="3" name="TextBox 2"/>
          <p:cNvSpPr txBox="1"/>
          <p:nvPr/>
        </p:nvSpPr>
        <p:spPr>
          <a:xfrm>
            <a:off x="304800" y="152400"/>
            <a:ext cx="8458199"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defRPr sz="2000" b="1" i="0" u="none" strike="noStrike" kern="1200" spc="0" baseline="0">
                <a:solidFill>
                  <a:prstClr val="black">
                    <a:lumMod val="65000"/>
                    <a:lumOff val="35000"/>
                  </a:prstClr>
                </a:solidFill>
                <a:latin typeface="+mn-lt"/>
                <a:ea typeface="+mn-ea"/>
                <a:cs typeface="+mn-cs"/>
              </a:defRPr>
            </a:pPr>
            <a:r>
              <a:rPr lang="en-US" b="1" dirty="0" smtClean="0">
                <a:solidFill>
                  <a:schemeClr val="bg1"/>
                </a:solidFill>
              </a:rPr>
              <a:t>Q4. In general, what role do you want the United States</a:t>
            </a:r>
          </a:p>
          <a:p>
            <a:pPr algn="ctr">
              <a:defRPr sz="2000" b="1" i="0" u="none" strike="noStrike" kern="1200" spc="0" baseline="0">
                <a:solidFill>
                  <a:prstClr val="black">
                    <a:lumMod val="65000"/>
                    <a:lumOff val="35000"/>
                  </a:prstClr>
                </a:solidFill>
                <a:latin typeface="+mn-lt"/>
                <a:ea typeface="+mn-ea"/>
                <a:cs typeface="+mn-cs"/>
              </a:defRPr>
            </a:pPr>
            <a:r>
              <a:rPr lang="en-US" b="1" dirty="0" smtClean="0">
                <a:solidFill>
                  <a:schemeClr val="bg1"/>
                </a:solidFill>
              </a:rPr>
              <a:t>to play in mediating the conflict?</a:t>
            </a:r>
          </a:p>
          <a:p>
            <a:pPr algn="ctr">
              <a:defRPr sz="2000" b="1" i="0" u="none" strike="noStrike" kern="1200" spc="0" baseline="0">
                <a:solidFill>
                  <a:prstClr val="black">
                    <a:lumMod val="65000"/>
                    <a:lumOff val="35000"/>
                  </a:prstClr>
                </a:solidFill>
                <a:latin typeface="+mn-lt"/>
                <a:ea typeface="+mn-ea"/>
                <a:cs typeface="+mn-cs"/>
              </a:defRPr>
            </a:pPr>
            <a:r>
              <a:rPr lang="en-US" b="1" dirty="0" smtClean="0">
                <a:solidFill>
                  <a:schemeClr val="bg1"/>
                </a:solidFill>
              </a:rPr>
              <a:t> – DEMOCRATS ONLY –</a:t>
            </a:r>
            <a:endParaRPr lang="en-US" b="1" dirty="0">
              <a:solidFill>
                <a:schemeClr val="bg1"/>
              </a:solidFill>
            </a:endParaRPr>
          </a:p>
        </p:txBody>
      </p:sp>
      <p:cxnSp>
        <p:nvCxnSpPr>
          <p:cNvPr id="6" name="Straight Connector 5"/>
          <p:cNvCxnSpPr/>
          <p:nvPr/>
        </p:nvCxnSpPr>
        <p:spPr>
          <a:xfrm>
            <a:off x="624672" y="2253384"/>
            <a:ext cx="7848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4995" y="1327750"/>
            <a:ext cx="5714010" cy="729650"/>
          </a:xfrm>
          <a:prstGeom prst="rect">
            <a:avLst/>
          </a:prstGeom>
        </p:spPr>
      </p:pic>
      <p:graphicFrame>
        <p:nvGraphicFramePr>
          <p:cNvPr id="8" name="Chart 7"/>
          <p:cNvGraphicFramePr>
            <a:graphicFrameLocks/>
          </p:cNvGraphicFramePr>
          <p:nvPr>
            <p:extLst>
              <p:ext uri="{D42A27DB-BD31-4B8C-83A1-F6EECF244321}">
                <p14:modId xmlns:p14="http://schemas.microsoft.com/office/powerpoint/2010/main" val="445706295"/>
              </p:ext>
            </p:extLst>
          </p:nvPr>
        </p:nvGraphicFramePr>
        <p:xfrm>
          <a:off x="3505200" y="2209800"/>
          <a:ext cx="5534025" cy="4514849"/>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8"/>
          <p:cNvSpPr txBox="1"/>
          <p:nvPr/>
        </p:nvSpPr>
        <p:spPr>
          <a:xfrm>
            <a:off x="1693985" y="2590800"/>
            <a:ext cx="1981200" cy="584775"/>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600" b="1" dirty="0" smtClean="0"/>
              <a:t>Not among the top 5 issues</a:t>
            </a:r>
          </a:p>
        </p:txBody>
      </p:sp>
      <p:sp>
        <p:nvSpPr>
          <p:cNvPr id="12" name="TextBox 8"/>
          <p:cNvSpPr txBox="1"/>
          <p:nvPr/>
        </p:nvSpPr>
        <p:spPr>
          <a:xfrm>
            <a:off x="1678151" y="3657600"/>
            <a:ext cx="1981200" cy="584775"/>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600" b="1" dirty="0" smtClean="0"/>
              <a:t>Among the top 5 issues</a:t>
            </a:r>
          </a:p>
        </p:txBody>
      </p:sp>
      <p:sp>
        <p:nvSpPr>
          <p:cNvPr id="13" name="TextBox 8"/>
          <p:cNvSpPr txBox="1"/>
          <p:nvPr/>
        </p:nvSpPr>
        <p:spPr>
          <a:xfrm>
            <a:off x="1658816" y="4724400"/>
            <a:ext cx="1981200" cy="584775"/>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600" b="1" dirty="0" smtClean="0"/>
              <a:t>Single most or among top 3 issues</a:t>
            </a:r>
          </a:p>
        </p:txBody>
      </p:sp>
      <p:sp>
        <p:nvSpPr>
          <p:cNvPr id="14" name="TextBox 8"/>
          <p:cNvSpPr txBox="1"/>
          <p:nvPr/>
        </p:nvSpPr>
        <p:spPr>
          <a:xfrm>
            <a:off x="1975339" y="5850383"/>
            <a:ext cx="1676400" cy="33855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600" b="1" dirty="0" smtClean="0"/>
              <a:t>Refused</a:t>
            </a:r>
          </a:p>
        </p:txBody>
      </p:sp>
    </p:spTree>
    <p:extLst>
      <p:ext uri="{BB962C8B-B14F-4D97-AF65-F5344CB8AC3E}">
        <p14:creationId xmlns:p14="http://schemas.microsoft.com/office/powerpoint/2010/main" val="129958921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8"/>
          <p:cNvSpPr txBox="1"/>
          <p:nvPr/>
        </p:nvSpPr>
        <p:spPr>
          <a:xfrm>
            <a:off x="152400" y="2362200"/>
            <a:ext cx="1524000" cy="347787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endParaRPr lang="en-US" sz="2000" b="1" dirty="0" smtClean="0"/>
          </a:p>
          <a:p>
            <a:pPr algn="ctr"/>
            <a:r>
              <a:rPr lang="en-US" sz="2000" b="1" dirty="0" smtClean="0"/>
              <a:t>Thinking about U.S. interests, how important an issue is the Israeli-Palestinian conflict?</a:t>
            </a:r>
          </a:p>
          <a:p>
            <a:pPr algn="r"/>
            <a:endParaRPr lang="en-US" sz="2000" b="1" dirty="0" smtClean="0"/>
          </a:p>
        </p:txBody>
      </p:sp>
      <p:sp>
        <p:nvSpPr>
          <p:cNvPr id="3" name="TextBox 2"/>
          <p:cNvSpPr txBox="1"/>
          <p:nvPr/>
        </p:nvSpPr>
        <p:spPr>
          <a:xfrm>
            <a:off x="304800" y="152400"/>
            <a:ext cx="8458199"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defRPr sz="2000" b="1" i="0" u="none" strike="noStrike" kern="1200" spc="0" baseline="0">
                <a:solidFill>
                  <a:prstClr val="black">
                    <a:lumMod val="65000"/>
                    <a:lumOff val="35000"/>
                  </a:prstClr>
                </a:solidFill>
                <a:latin typeface="+mn-lt"/>
                <a:ea typeface="+mn-ea"/>
                <a:cs typeface="+mn-cs"/>
              </a:defRPr>
            </a:pPr>
            <a:r>
              <a:rPr lang="en-US" b="1" dirty="0" smtClean="0">
                <a:solidFill>
                  <a:schemeClr val="bg1"/>
                </a:solidFill>
              </a:rPr>
              <a:t>Q3. Which of the following statements is closer to your view if a two-state solution is not an option?</a:t>
            </a:r>
            <a:endParaRPr lang="en-US" b="1" dirty="0" smtClean="0">
              <a:solidFill>
                <a:schemeClr val="bg1"/>
              </a:solidFill>
            </a:endParaRPr>
          </a:p>
        </p:txBody>
      </p:sp>
      <p:cxnSp>
        <p:nvCxnSpPr>
          <p:cNvPr id="4" name="Straight Connector 3"/>
          <p:cNvCxnSpPr/>
          <p:nvPr/>
        </p:nvCxnSpPr>
        <p:spPr>
          <a:xfrm>
            <a:off x="624672" y="2253384"/>
            <a:ext cx="7848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32014"/>
          <a:stretch/>
        </p:blipFill>
        <p:spPr>
          <a:xfrm>
            <a:off x="1414920" y="1143000"/>
            <a:ext cx="6314161" cy="912817"/>
          </a:xfrm>
          <a:prstGeom prst="rect">
            <a:avLst/>
          </a:prstGeom>
        </p:spPr>
      </p:pic>
      <p:graphicFrame>
        <p:nvGraphicFramePr>
          <p:cNvPr id="6" name="Chart 5"/>
          <p:cNvGraphicFramePr>
            <a:graphicFrameLocks/>
          </p:cNvGraphicFramePr>
          <p:nvPr>
            <p:extLst>
              <p:ext uri="{D42A27DB-BD31-4B8C-83A1-F6EECF244321}">
                <p14:modId xmlns:p14="http://schemas.microsoft.com/office/powerpoint/2010/main" val="1730541680"/>
              </p:ext>
            </p:extLst>
          </p:nvPr>
        </p:nvGraphicFramePr>
        <p:xfrm>
          <a:off x="1676400" y="2133600"/>
          <a:ext cx="7315200" cy="457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765293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8"/>
          <p:cNvSpPr txBox="1"/>
          <p:nvPr/>
        </p:nvSpPr>
        <p:spPr>
          <a:xfrm>
            <a:off x="152400" y="2362200"/>
            <a:ext cx="1524000" cy="347787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endParaRPr lang="en-US" sz="2000" b="1" dirty="0" smtClean="0"/>
          </a:p>
          <a:p>
            <a:pPr algn="ctr"/>
            <a:r>
              <a:rPr lang="en-US" sz="2000" b="1" dirty="0" smtClean="0"/>
              <a:t>Thinking about U.S. interests, how important an issue is the Israeli-Palestinian conflict?</a:t>
            </a:r>
          </a:p>
          <a:p>
            <a:pPr algn="r"/>
            <a:endParaRPr lang="en-US" sz="2000" b="1" dirty="0" smtClean="0"/>
          </a:p>
        </p:txBody>
      </p:sp>
      <p:sp>
        <p:nvSpPr>
          <p:cNvPr id="3" name="TextBox 2"/>
          <p:cNvSpPr txBox="1"/>
          <p:nvPr/>
        </p:nvSpPr>
        <p:spPr>
          <a:xfrm>
            <a:off x="304800" y="152400"/>
            <a:ext cx="8458199"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defRPr sz="2000" b="1" i="0" u="none" strike="noStrike" kern="1200" spc="0" baseline="0">
                <a:solidFill>
                  <a:prstClr val="black">
                    <a:lumMod val="65000"/>
                    <a:lumOff val="35000"/>
                  </a:prstClr>
                </a:solidFill>
                <a:latin typeface="+mn-lt"/>
                <a:ea typeface="+mn-ea"/>
                <a:cs typeface="+mn-cs"/>
              </a:defRPr>
            </a:pPr>
            <a:r>
              <a:rPr lang="en-US" b="1" dirty="0" smtClean="0">
                <a:solidFill>
                  <a:schemeClr val="bg1"/>
                </a:solidFill>
              </a:rPr>
              <a:t>Q3. Which of the following statements is closer to your view if a two-state solution is not an option?</a:t>
            </a:r>
          </a:p>
          <a:p>
            <a:pPr algn="ctr">
              <a:defRPr sz="2000" b="1" i="0" u="none" strike="noStrike" kern="1200" spc="0" baseline="0">
                <a:solidFill>
                  <a:prstClr val="black">
                    <a:lumMod val="65000"/>
                    <a:lumOff val="35000"/>
                  </a:prstClr>
                </a:solidFill>
                <a:latin typeface="+mn-lt"/>
                <a:ea typeface="+mn-ea"/>
                <a:cs typeface="+mn-cs"/>
              </a:defRPr>
            </a:pPr>
            <a:r>
              <a:rPr lang="en-US" b="1" dirty="0">
                <a:solidFill>
                  <a:schemeClr val="bg1"/>
                </a:solidFill>
              </a:rPr>
              <a:t> – DEMOCRATS ONLY </a:t>
            </a:r>
            <a:r>
              <a:rPr lang="en-US" b="1" dirty="0" smtClean="0">
                <a:solidFill>
                  <a:schemeClr val="bg1"/>
                </a:solidFill>
              </a:rPr>
              <a:t>–</a:t>
            </a:r>
            <a:endParaRPr lang="en-US" b="1" dirty="0">
              <a:solidFill>
                <a:schemeClr val="bg1"/>
              </a:solidFill>
            </a:endParaRPr>
          </a:p>
        </p:txBody>
      </p:sp>
      <p:cxnSp>
        <p:nvCxnSpPr>
          <p:cNvPr id="4" name="Straight Connector 3"/>
          <p:cNvCxnSpPr/>
          <p:nvPr/>
        </p:nvCxnSpPr>
        <p:spPr>
          <a:xfrm>
            <a:off x="624672" y="2253384"/>
            <a:ext cx="7848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32014"/>
          <a:stretch/>
        </p:blipFill>
        <p:spPr>
          <a:xfrm>
            <a:off x="1414920" y="1281997"/>
            <a:ext cx="6314161" cy="912817"/>
          </a:xfrm>
          <a:prstGeom prst="rect">
            <a:avLst/>
          </a:prstGeom>
        </p:spPr>
      </p:pic>
      <p:graphicFrame>
        <p:nvGraphicFramePr>
          <p:cNvPr id="7" name="Chart 6"/>
          <p:cNvGraphicFramePr>
            <a:graphicFrameLocks/>
          </p:cNvGraphicFramePr>
          <p:nvPr>
            <p:extLst>
              <p:ext uri="{D42A27DB-BD31-4B8C-83A1-F6EECF244321}">
                <p14:modId xmlns:p14="http://schemas.microsoft.com/office/powerpoint/2010/main" val="2147066272"/>
              </p:ext>
            </p:extLst>
          </p:nvPr>
        </p:nvGraphicFramePr>
        <p:xfrm>
          <a:off x="1676401" y="2133600"/>
          <a:ext cx="7315199" cy="457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2973514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8"/>
          <p:cNvSpPr txBox="1"/>
          <p:nvPr/>
        </p:nvSpPr>
        <p:spPr>
          <a:xfrm>
            <a:off x="152400" y="2362200"/>
            <a:ext cx="1524000" cy="347787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endParaRPr lang="en-US" sz="2000" b="1" dirty="0" smtClean="0"/>
          </a:p>
          <a:p>
            <a:pPr algn="ctr"/>
            <a:r>
              <a:rPr lang="en-US" sz="2000" b="1" dirty="0" smtClean="0"/>
              <a:t>Thinking about U.S. interests, how important an issue is the Israeli-Palestinian conflict?</a:t>
            </a:r>
          </a:p>
          <a:p>
            <a:pPr algn="r"/>
            <a:endParaRPr lang="en-US" sz="2000" b="1" dirty="0" smtClean="0"/>
          </a:p>
        </p:txBody>
      </p:sp>
      <p:sp>
        <p:nvSpPr>
          <p:cNvPr id="3" name="TextBox 2"/>
          <p:cNvSpPr txBox="1"/>
          <p:nvPr/>
        </p:nvSpPr>
        <p:spPr>
          <a:xfrm>
            <a:off x="304800" y="152400"/>
            <a:ext cx="8458199"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defRPr sz="2000" b="1" i="0" u="none" strike="noStrike" kern="1200" spc="0" baseline="0">
                <a:solidFill>
                  <a:prstClr val="black">
                    <a:lumMod val="65000"/>
                    <a:lumOff val="35000"/>
                  </a:prstClr>
                </a:solidFill>
                <a:latin typeface="+mn-lt"/>
                <a:ea typeface="+mn-ea"/>
                <a:cs typeface="+mn-cs"/>
              </a:defRPr>
            </a:pPr>
            <a:r>
              <a:rPr lang="en-US" b="1" dirty="0" smtClean="0">
                <a:solidFill>
                  <a:schemeClr val="bg1"/>
                </a:solidFill>
              </a:rPr>
              <a:t>Q3. Which of the following statements is closer to your view if a two-state solution is not an option?</a:t>
            </a:r>
          </a:p>
          <a:p>
            <a:pPr algn="ctr">
              <a:defRPr sz="2000" b="1" i="0" u="none" strike="noStrike" kern="1200" spc="0" baseline="0">
                <a:solidFill>
                  <a:prstClr val="black">
                    <a:lumMod val="65000"/>
                    <a:lumOff val="35000"/>
                  </a:prstClr>
                </a:solidFill>
                <a:latin typeface="+mn-lt"/>
                <a:ea typeface="+mn-ea"/>
                <a:cs typeface="+mn-cs"/>
              </a:defRPr>
            </a:pPr>
            <a:r>
              <a:rPr lang="en-US" b="1" dirty="0">
                <a:solidFill>
                  <a:schemeClr val="bg1"/>
                </a:solidFill>
              </a:rPr>
              <a:t> – </a:t>
            </a:r>
            <a:r>
              <a:rPr lang="en-US" b="1" dirty="0" smtClean="0">
                <a:solidFill>
                  <a:schemeClr val="bg1"/>
                </a:solidFill>
              </a:rPr>
              <a:t>REPUBLICANS ONLY –</a:t>
            </a:r>
            <a:endParaRPr lang="en-US" b="1" dirty="0">
              <a:solidFill>
                <a:schemeClr val="bg1"/>
              </a:solidFill>
            </a:endParaRPr>
          </a:p>
        </p:txBody>
      </p:sp>
      <p:cxnSp>
        <p:nvCxnSpPr>
          <p:cNvPr id="4" name="Straight Connector 3"/>
          <p:cNvCxnSpPr/>
          <p:nvPr/>
        </p:nvCxnSpPr>
        <p:spPr>
          <a:xfrm>
            <a:off x="624672" y="2253384"/>
            <a:ext cx="7848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32014"/>
          <a:stretch/>
        </p:blipFill>
        <p:spPr>
          <a:xfrm>
            <a:off x="1414920" y="1281997"/>
            <a:ext cx="6314161" cy="912817"/>
          </a:xfrm>
          <a:prstGeom prst="rect">
            <a:avLst/>
          </a:prstGeom>
        </p:spPr>
      </p:pic>
      <p:graphicFrame>
        <p:nvGraphicFramePr>
          <p:cNvPr id="8" name="Chart 7"/>
          <p:cNvGraphicFramePr>
            <a:graphicFrameLocks/>
          </p:cNvGraphicFramePr>
          <p:nvPr>
            <p:extLst>
              <p:ext uri="{D42A27DB-BD31-4B8C-83A1-F6EECF244321}">
                <p14:modId xmlns:p14="http://schemas.microsoft.com/office/powerpoint/2010/main" val="2544594147"/>
              </p:ext>
            </p:extLst>
          </p:nvPr>
        </p:nvGraphicFramePr>
        <p:xfrm>
          <a:off x="1676400" y="2133600"/>
          <a:ext cx="7296150" cy="457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0958416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8"/>
          <p:cNvSpPr txBox="1"/>
          <p:nvPr/>
        </p:nvSpPr>
        <p:spPr>
          <a:xfrm>
            <a:off x="152400" y="2362200"/>
            <a:ext cx="1524000" cy="347787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endParaRPr lang="en-US" sz="2000" b="1" dirty="0" smtClean="0"/>
          </a:p>
          <a:p>
            <a:pPr algn="ctr"/>
            <a:r>
              <a:rPr lang="en-US" sz="2000" b="1" dirty="0" smtClean="0"/>
              <a:t>Thinking about U.S. interests, how important an issue is the Israeli-Palestinian conflict?</a:t>
            </a:r>
          </a:p>
          <a:p>
            <a:pPr algn="r"/>
            <a:endParaRPr lang="en-US" sz="2000" b="1" dirty="0" smtClean="0"/>
          </a:p>
        </p:txBody>
      </p:sp>
      <p:sp>
        <p:nvSpPr>
          <p:cNvPr id="3" name="TextBox 2"/>
          <p:cNvSpPr txBox="1"/>
          <p:nvPr/>
        </p:nvSpPr>
        <p:spPr>
          <a:xfrm>
            <a:off x="304800" y="152400"/>
            <a:ext cx="8458199"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defRPr sz="2000" b="1" i="0" u="none" strike="noStrike" kern="1200" spc="0" baseline="0">
                <a:solidFill>
                  <a:prstClr val="black">
                    <a:lumMod val="65000"/>
                    <a:lumOff val="35000"/>
                  </a:prstClr>
                </a:solidFill>
                <a:latin typeface="+mn-lt"/>
                <a:ea typeface="+mn-ea"/>
                <a:cs typeface="+mn-cs"/>
              </a:defRPr>
            </a:pPr>
            <a:r>
              <a:rPr lang="en-US" b="1" dirty="0" smtClean="0">
                <a:solidFill>
                  <a:schemeClr val="bg1"/>
                </a:solidFill>
              </a:rPr>
              <a:t>Q16. If the Palestinians proceed with their plan, what do you think the U.S. should do as a member of the UN Security Council?</a:t>
            </a:r>
            <a:endParaRPr lang="en-US" b="1" dirty="0">
              <a:solidFill>
                <a:schemeClr val="bg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2038" y="1219200"/>
            <a:ext cx="7019925" cy="514350"/>
          </a:xfrm>
          <a:prstGeom prst="rect">
            <a:avLst/>
          </a:prstGeom>
        </p:spPr>
      </p:pic>
      <p:cxnSp>
        <p:nvCxnSpPr>
          <p:cNvPr id="6" name="Straight Connector 5"/>
          <p:cNvCxnSpPr/>
          <p:nvPr/>
        </p:nvCxnSpPr>
        <p:spPr>
          <a:xfrm>
            <a:off x="624672" y="2253384"/>
            <a:ext cx="784860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7" name="Chart 6"/>
          <p:cNvGraphicFramePr>
            <a:graphicFrameLocks/>
          </p:cNvGraphicFramePr>
          <p:nvPr>
            <p:extLst>
              <p:ext uri="{D42A27DB-BD31-4B8C-83A1-F6EECF244321}">
                <p14:modId xmlns:p14="http://schemas.microsoft.com/office/powerpoint/2010/main" val="2168900468"/>
              </p:ext>
            </p:extLst>
          </p:nvPr>
        </p:nvGraphicFramePr>
        <p:xfrm>
          <a:off x="1676400" y="2133600"/>
          <a:ext cx="7315200" cy="457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9603690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8"/>
          <p:cNvSpPr txBox="1"/>
          <p:nvPr/>
        </p:nvSpPr>
        <p:spPr>
          <a:xfrm>
            <a:off x="152400" y="2362200"/>
            <a:ext cx="1524000" cy="347787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endParaRPr lang="en-US" sz="2000" b="1" dirty="0" smtClean="0"/>
          </a:p>
          <a:p>
            <a:pPr algn="ctr"/>
            <a:r>
              <a:rPr lang="en-US" sz="2000" b="1" dirty="0" smtClean="0"/>
              <a:t>Thinking about U.S. interests, how important an issue is the Israeli-Palestinian conflict?</a:t>
            </a:r>
          </a:p>
          <a:p>
            <a:pPr algn="r"/>
            <a:endParaRPr lang="en-US" sz="2000" b="1" dirty="0" smtClean="0"/>
          </a:p>
        </p:txBody>
      </p:sp>
      <p:sp>
        <p:nvSpPr>
          <p:cNvPr id="3" name="TextBox 2"/>
          <p:cNvSpPr txBox="1"/>
          <p:nvPr/>
        </p:nvSpPr>
        <p:spPr>
          <a:xfrm>
            <a:off x="304800" y="152400"/>
            <a:ext cx="8458199"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defRPr sz="2000" b="1" i="0" u="none" strike="noStrike" kern="1200" spc="0" baseline="0">
                <a:solidFill>
                  <a:prstClr val="black">
                    <a:lumMod val="65000"/>
                    <a:lumOff val="35000"/>
                  </a:prstClr>
                </a:solidFill>
                <a:latin typeface="+mn-lt"/>
                <a:ea typeface="+mn-ea"/>
                <a:cs typeface="+mn-cs"/>
              </a:defRPr>
            </a:pPr>
            <a:r>
              <a:rPr lang="en-US" b="1" dirty="0" smtClean="0">
                <a:solidFill>
                  <a:schemeClr val="bg1"/>
                </a:solidFill>
              </a:rPr>
              <a:t>Q16. If the Palestinians proceed with their plan, what do you think the U.S. should do as a member of the UN Security Council?</a:t>
            </a:r>
          </a:p>
          <a:p>
            <a:pPr algn="ctr">
              <a:defRPr sz="2000" b="1" i="0" u="none" strike="noStrike" kern="1200" spc="0" baseline="0">
                <a:solidFill>
                  <a:prstClr val="black">
                    <a:lumMod val="65000"/>
                    <a:lumOff val="35000"/>
                  </a:prstClr>
                </a:solidFill>
                <a:latin typeface="+mn-lt"/>
                <a:ea typeface="+mn-ea"/>
                <a:cs typeface="+mn-cs"/>
              </a:defRPr>
            </a:pPr>
            <a:r>
              <a:rPr lang="en-US" b="1" dirty="0">
                <a:solidFill>
                  <a:schemeClr val="bg1"/>
                </a:solidFill>
              </a:rPr>
              <a:t>– DEMOCRATS ONLY </a:t>
            </a:r>
            <a:r>
              <a:rPr lang="en-US" b="1" dirty="0" smtClean="0">
                <a:solidFill>
                  <a:schemeClr val="bg1"/>
                </a:solidFill>
              </a:rPr>
              <a:t>–</a:t>
            </a:r>
            <a:endParaRPr lang="en-US" b="1" dirty="0">
              <a:solidFill>
                <a:schemeClr val="bg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2038" y="1371600"/>
            <a:ext cx="7019925" cy="514350"/>
          </a:xfrm>
          <a:prstGeom prst="rect">
            <a:avLst/>
          </a:prstGeom>
        </p:spPr>
      </p:pic>
      <p:cxnSp>
        <p:nvCxnSpPr>
          <p:cNvPr id="6" name="Straight Connector 5"/>
          <p:cNvCxnSpPr/>
          <p:nvPr/>
        </p:nvCxnSpPr>
        <p:spPr>
          <a:xfrm>
            <a:off x="624672" y="2253384"/>
            <a:ext cx="784860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8" name="Chart 7"/>
          <p:cNvGraphicFramePr>
            <a:graphicFrameLocks/>
          </p:cNvGraphicFramePr>
          <p:nvPr>
            <p:extLst>
              <p:ext uri="{D42A27DB-BD31-4B8C-83A1-F6EECF244321}">
                <p14:modId xmlns:p14="http://schemas.microsoft.com/office/powerpoint/2010/main" val="1234527029"/>
              </p:ext>
            </p:extLst>
          </p:nvPr>
        </p:nvGraphicFramePr>
        <p:xfrm>
          <a:off x="1676400" y="2133600"/>
          <a:ext cx="7315200" cy="45815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525108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741758642"/>
              </p:ext>
            </p:extLst>
          </p:nvPr>
        </p:nvGraphicFramePr>
        <p:xfrm>
          <a:off x="152400" y="152400"/>
          <a:ext cx="8839199" cy="65531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7025655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8"/>
          <p:cNvSpPr txBox="1"/>
          <p:nvPr/>
        </p:nvSpPr>
        <p:spPr>
          <a:xfrm>
            <a:off x="159937" y="2895600"/>
            <a:ext cx="1524000" cy="286232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endParaRPr lang="en-US" sz="2000" b="1" dirty="0" smtClean="0"/>
          </a:p>
          <a:p>
            <a:pPr algn="ctr"/>
            <a:r>
              <a:rPr lang="en-US" sz="2000" b="1" dirty="0" smtClean="0"/>
              <a:t>Would you describe yourself as a born-again or evangelical Christian?</a:t>
            </a:r>
          </a:p>
          <a:p>
            <a:pPr algn="r"/>
            <a:endParaRPr lang="en-US" sz="2000" b="1" dirty="0" smtClean="0"/>
          </a:p>
        </p:txBody>
      </p:sp>
      <p:sp>
        <p:nvSpPr>
          <p:cNvPr id="3" name="TextBox 2"/>
          <p:cNvSpPr txBox="1"/>
          <p:nvPr/>
        </p:nvSpPr>
        <p:spPr>
          <a:xfrm>
            <a:off x="921937" y="152400"/>
            <a:ext cx="7300127"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en-US" sz="2000" b="1" dirty="0" smtClean="0"/>
              <a:t>Q3. Which of the following statements is closer to your view if a two-state solution is not an option?</a:t>
            </a:r>
          </a:p>
        </p:txBody>
      </p:sp>
      <p:cxnSp>
        <p:nvCxnSpPr>
          <p:cNvPr id="4" name="Straight Connector 3"/>
          <p:cNvCxnSpPr/>
          <p:nvPr/>
        </p:nvCxnSpPr>
        <p:spPr>
          <a:xfrm>
            <a:off x="624672" y="2253384"/>
            <a:ext cx="784860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5" name="Chart 4"/>
          <p:cNvGraphicFramePr>
            <a:graphicFrameLocks/>
          </p:cNvGraphicFramePr>
          <p:nvPr>
            <p:extLst>
              <p:ext uri="{D42A27DB-BD31-4B8C-83A1-F6EECF244321}">
                <p14:modId xmlns:p14="http://schemas.microsoft.com/office/powerpoint/2010/main" val="1669672396"/>
              </p:ext>
            </p:extLst>
          </p:nvPr>
        </p:nvGraphicFramePr>
        <p:xfrm>
          <a:off x="1752600" y="2133600"/>
          <a:ext cx="7210425" cy="4552950"/>
        </p:xfrm>
        <a:graphic>
          <a:graphicData uri="http://schemas.openxmlformats.org/drawingml/2006/chart">
            <c:chart xmlns:c="http://schemas.openxmlformats.org/drawingml/2006/chart" xmlns:r="http://schemas.openxmlformats.org/officeDocument/2006/relationships" r:id="rId2"/>
          </a:graphicData>
        </a:graphic>
      </p:graphicFrame>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t="32014"/>
          <a:stretch/>
        </p:blipFill>
        <p:spPr>
          <a:xfrm>
            <a:off x="1414920" y="1143000"/>
            <a:ext cx="6314161" cy="912817"/>
          </a:xfrm>
          <a:prstGeom prst="rect">
            <a:avLst/>
          </a:prstGeom>
        </p:spPr>
      </p:pic>
    </p:spTree>
    <p:extLst>
      <p:ext uri="{BB962C8B-B14F-4D97-AF65-F5344CB8AC3E}">
        <p14:creationId xmlns:p14="http://schemas.microsoft.com/office/powerpoint/2010/main" val="411138426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8"/>
          <p:cNvSpPr txBox="1"/>
          <p:nvPr/>
        </p:nvSpPr>
        <p:spPr>
          <a:xfrm>
            <a:off x="159937" y="2895600"/>
            <a:ext cx="1524000" cy="286232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endParaRPr lang="en-US" sz="2000" b="1" dirty="0" smtClean="0"/>
          </a:p>
          <a:p>
            <a:pPr algn="ctr"/>
            <a:r>
              <a:rPr lang="en-US" sz="2000" b="1" dirty="0" smtClean="0"/>
              <a:t>Would you describe yourself as a born-again or evangelical Christian?</a:t>
            </a:r>
          </a:p>
          <a:p>
            <a:pPr algn="r"/>
            <a:endParaRPr lang="en-US" sz="2000" b="1" dirty="0" smtClean="0"/>
          </a:p>
        </p:txBody>
      </p:sp>
      <p:sp>
        <p:nvSpPr>
          <p:cNvPr id="3" name="TextBox 2"/>
          <p:cNvSpPr txBox="1"/>
          <p:nvPr/>
        </p:nvSpPr>
        <p:spPr>
          <a:xfrm>
            <a:off x="921937" y="152400"/>
            <a:ext cx="7300127"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en-US" sz="2000" b="1" dirty="0" smtClean="0"/>
              <a:t>Q5. When you say you want the U.S. to lean toward Israel, which one of the following reasons is closest to your view?</a:t>
            </a:r>
            <a:endParaRPr lang="en-US" sz="2000" b="1" dirty="0" smtClean="0"/>
          </a:p>
        </p:txBody>
      </p:sp>
      <p:cxnSp>
        <p:nvCxnSpPr>
          <p:cNvPr id="4" name="Straight Connector 3"/>
          <p:cNvCxnSpPr/>
          <p:nvPr/>
        </p:nvCxnSpPr>
        <p:spPr>
          <a:xfrm>
            <a:off x="624672" y="2253384"/>
            <a:ext cx="784860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7" name="Chart 6"/>
          <p:cNvGraphicFramePr>
            <a:graphicFrameLocks/>
          </p:cNvGraphicFramePr>
          <p:nvPr>
            <p:extLst>
              <p:ext uri="{D42A27DB-BD31-4B8C-83A1-F6EECF244321}">
                <p14:modId xmlns:p14="http://schemas.microsoft.com/office/powerpoint/2010/main" val="1097983244"/>
              </p:ext>
            </p:extLst>
          </p:nvPr>
        </p:nvGraphicFramePr>
        <p:xfrm>
          <a:off x="1828800" y="2133600"/>
          <a:ext cx="7162800" cy="4571999"/>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512" y="1180918"/>
            <a:ext cx="8158976" cy="800282"/>
          </a:xfrm>
          <a:prstGeom prst="rect">
            <a:avLst/>
          </a:prstGeom>
        </p:spPr>
      </p:pic>
    </p:spTree>
    <p:extLst>
      <p:ext uri="{BB962C8B-B14F-4D97-AF65-F5344CB8AC3E}">
        <p14:creationId xmlns:p14="http://schemas.microsoft.com/office/powerpoint/2010/main" val="328310609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624672" y="2253384"/>
            <a:ext cx="784860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8"/>
          <p:cNvSpPr txBox="1"/>
          <p:nvPr/>
        </p:nvSpPr>
        <p:spPr>
          <a:xfrm>
            <a:off x="143607" y="2971800"/>
            <a:ext cx="2151185" cy="83099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600" b="1" dirty="0" smtClean="0"/>
              <a:t>Jewish,</a:t>
            </a:r>
          </a:p>
          <a:p>
            <a:pPr algn="r"/>
            <a:r>
              <a:rPr lang="en-US" sz="1600" b="1" dirty="0" smtClean="0"/>
              <a:t>Jewish American,</a:t>
            </a:r>
          </a:p>
          <a:p>
            <a:pPr algn="r"/>
            <a:r>
              <a:rPr lang="en-US" sz="1600" b="1" dirty="0" smtClean="0"/>
              <a:t>or Israeli American</a:t>
            </a:r>
          </a:p>
        </p:txBody>
      </p:sp>
      <p:sp>
        <p:nvSpPr>
          <p:cNvPr id="8" name="TextBox 8"/>
          <p:cNvSpPr txBox="1"/>
          <p:nvPr/>
        </p:nvSpPr>
        <p:spPr>
          <a:xfrm>
            <a:off x="313592" y="5350877"/>
            <a:ext cx="1981200" cy="33855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600" b="1" dirty="0" smtClean="0"/>
              <a:t>Other ethnicities</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512" y="1180918"/>
            <a:ext cx="8158976" cy="800282"/>
          </a:xfrm>
          <a:prstGeom prst="rect">
            <a:avLst/>
          </a:prstGeom>
        </p:spPr>
      </p:pic>
      <p:graphicFrame>
        <p:nvGraphicFramePr>
          <p:cNvPr id="11" name="Chart 10"/>
          <p:cNvGraphicFramePr>
            <a:graphicFrameLocks/>
          </p:cNvGraphicFramePr>
          <p:nvPr>
            <p:extLst>
              <p:ext uri="{D42A27DB-BD31-4B8C-83A1-F6EECF244321}">
                <p14:modId xmlns:p14="http://schemas.microsoft.com/office/powerpoint/2010/main" val="3100795228"/>
              </p:ext>
            </p:extLst>
          </p:nvPr>
        </p:nvGraphicFramePr>
        <p:xfrm>
          <a:off x="2209800" y="2133600"/>
          <a:ext cx="67818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921937" y="152400"/>
            <a:ext cx="7300127"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en-US" sz="2000" b="1" dirty="0" smtClean="0"/>
              <a:t>Q5. When you say you want the U.S. to lean toward Israel, which one of the following reasons is closest to your view?</a:t>
            </a:r>
            <a:endParaRPr lang="en-US" sz="2000" b="1" dirty="0" smtClean="0"/>
          </a:p>
        </p:txBody>
      </p:sp>
    </p:spTree>
    <p:extLst>
      <p:ext uri="{BB962C8B-B14F-4D97-AF65-F5344CB8AC3E}">
        <p14:creationId xmlns:p14="http://schemas.microsoft.com/office/powerpoint/2010/main" val="359453421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8"/>
          <p:cNvSpPr txBox="1"/>
          <p:nvPr/>
        </p:nvSpPr>
        <p:spPr>
          <a:xfrm>
            <a:off x="152400" y="2362200"/>
            <a:ext cx="1524000" cy="347787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endParaRPr lang="en-US" sz="2000" b="1" dirty="0" smtClean="0"/>
          </a:p>
          <a:p>
            <a:pPr algn="ctr"/>
            <a:r>
              <a:rPr lang="en-US" sz="2000" b="1" dirty="0" smtClean="0"/>
              <a:t>When you think about priorities of U.S. foreign policy, how important is protecting human rights?</a:t>
            </a:r>
          </a:p>
          <a:p>
            <a:pPr algn="r"/>
            <a:endParaRPr lang="en-US" sz="2000" b="1" dirty="0" smtClean="0"/>
          </a:p>
        </p:txBody>
      </p:sp>
      <p:sp>
        <p:nvSpPr>
          <p:cNvPr id="3" name="TextBox 2"/>
          <p:cNvSpPr txBox="1"/>
          <p:nvPr/>
        </p:nvSpPr>
        <p:spPr>
          <a:xfrm>
            <a:off x="921937" y="152400"/>
            <a:ext cx="7300127"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en-US" sz="2000" b="1" dirty="0" smtClean="0"/>
              <a:t>Q6. Thinking about US interests, how important an issue is the Israeli-Palestinian conflict?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7688" y="1195440"/>
            <a:ext cx="4476750" cy="78105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0" y="1204965"/>
            <a:ext cx="2981325" cy="771525"/>
          </a:xfrm>
          <a:prstGeom prst="rect">
            <a:avLst/>
          </a:prstGeom>
        </p:spPr>
      </p:pic>
      <p:cxnSp>
        <p:nvCxnSpPr>
          <p:cNvPr id="7" name="Straight Connector 6"/>
          <p:cNvCxnSpPr/>
          <p:nvPr/>
        </p:nvCxnSpPr>
        <p:spPr>
          <a:xfrm>
            <a:off x="624672" y="2253384"/>
            <a:ext cx="784860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8" name="Chart 7"/>
          <p:cNvGraphicFramePr>
            <a:graphicFrameLocks/>
          </p:cNvGraphicFramePr>
          <p:nvPr>
            <p:extLst>
              <p:ext uri="{D42A27DB-BD31-4B8C-83A1-F6EECF244321}">
                <p14:modId xmlns:p14="http://schemas.microsoft.com/office/powerpoint/2010/main" val="2756010434"/>
              </p:ext>
            </p:extLst>
          </p:nvPr>
        </p:nvGraphicFramePr>
        <p:xfrm>
          <a:off x="1676400" y="2133600"/>
          <a:ext cx="7310117" cy="460533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11963278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8"/>
          <p:cNvSpPr txBox="1"/>
          <p:nvPr/>
        </p:nvSpPr>
        <p:spPr>
          <a:xfrm>
            <a:off x="152400" y="2362200"/>
            <a:ext cx="1524000" cy="347787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endParaRPr lang="en-US" sz="2000" b="1" dirty="0" smtClean="0"/>
          </a:p>
          <a:p>
            <a:pPr algn="ctr"/>
            <a:r>
              <a:rPr lang="en-US" sz="2000" b="1" dirty="0" smtClean="0"/>
              <a:t>When you think about priorities of U.S. foreign policy, how important is protecting human rights?</a:t>
            </a:r>
          </a:p>
          <a:p>
            <a:pPr algn="r"/>
            <a:endParaRPr lang="en-US" sz="2000" b="1" dirty="0" smtClean="0"/>
          </a:p>
        </p:txBody>
      </p:sp>
      <p:sp>
        <p:nvSpPr>
          <p:cNvPr id="3" name="TextBox 2"/>
          <p:cNvSpPr txBox="1"/>
          <p:nvPr/>
        </p:nvSpPr>
        <p:spPr>
          <a:xfrm>
            <a:off x="304800" y="152400"/>
            <a:ext cx="8458199"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defRPr sz="2000" b="1" i="0" u="none" strike="noStrike" kern="1200" spc="0" baseline="0">
                <a:solidFill>
                  <a:prstClr val="black">
                    <a:lumMod val="65000"/>
                    <a:lumOff val="35000"/>
                  </a:prstClr>
                </a:solidFill>
                <a:latin typeface="+mn-lt"/>
                <a:ea typeface="+mn-ea"/>
                <a:cs typeface="+mn-cs"/>
              </a:defRPr>
            </a:pPr>
            <a:r>
              <a:rPr lang="en-US" b="1" dirty="0">
                <a:solidFill>
                  <a:schemeClr val="bg1"/>
                </a:solidFill>
              </a:rPr>
              <a:t>Q17. The Israeli government has continued to build settlements arguing that they have the right to do so, or that these are not obstacles to peace. How do you believe the US should react to new settlements?</a:t>
            </a:r>
          </a:p>
        </p:txBody>
      </p:sp>
      <p:cxnSp>
        <p:nvCxnSpPr>
          <p:cNvPr id="4" name="Straight Connector 3"/>
          <p:cNvCxnSpPr/>
          <p:nvPr/>
        </p:nvCxnSpPr>
        <p:spPr>
          <a:xfrm>
            <a:off x="624672" y="2253384"/>
            <a:ext cx="7848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57800" y="1333179"/>
            <a:ext cx="3095625" cy="752475"/>
          </a:xfrm>
          <a:prstGeom prst="rect">
            <a:avLst/>
          </a:prstGeom>
        </p:spPr>
      </p:pic>
      <p:graphicFrame>
        <p:nvGraphicFramePr>
          <p:cNvPr id="7" name="Chart 6"/>
          <p:cNvGraphicFramePr>
            <a:graphicFrameLocks/>
          </p:cNvGraphicFramePr>
          <p:nvPr>
            <p:extLst>
              <p:ext uri="{D42A27DB-BD31-4B8C-83A1-F6EECF244321}">
                <p14:modId xmlns:p14="http://schemas.microsoft.com/office/powerpoint/2010/main" val="2974570958"/>
              </p:ext>
            </p:extLst>
          </p:nvPr>
        </p:nvGraphicFramePr>
        <p:xfrm>
          <a:off x="1676400" y="2133600"/>
          <a:ext cx="7296150" cy="4539593"/>
        </p:xfrm>
        <a:graphic>
          <a:graphicData uri="http://schemas.openxmlformats.org/drawingml/2006/chart">
            <c:chart xmlns:c="http://schemas.openxmlformats.org/drawingml/2006/chart" xmlns:r="http://schemas.openxmlformats.org/officeDocument/2006/relationships" r:id="rId3"/>
          </a:graphicData>
        </a:graphic>
      </p:graphicFrame>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2629" y="1285554"/>
            <a:ext cx="3838575" cy="800100"/>
          </a:xfrm>
          <a:prstGeom prst="rect">
            <a:avLst/>
          </a:prstGeom>
        </p:spPr>
      </p:pic>
    </p:spTree>
    <p:extLst>
      <p:ext uri="{BB962C8B-B14F-4D97-AF65-F5344CB8AC3E}">
        <p14:creationId xmlns:p14="http://schemas.microsoft.com/office/powerpoint/2010/main" val="365427671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8"/>
          <p:cNvSpPr txBox="1"/>
          <p:nvPr/>
        </p:nvSpPr>
        <p:spPr>
          <a:xfrm>
            <a:off x="152400" y="2362200"/>
            <a:ext cx="1524000" cy="347787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endParaRPr lang="en-US" sz="2000" b="1" dirty="0" smtClean="0"/>
          </a:p>
          <a:p>
            <a:pPr algn="ctr"/>
            <a:r>
              <a:rPr lang="en-US" sz="2000" b="1" dirty="0" smtClean="0"/>
              <a:t>When you think about priorities of U.S. foreign policy, how important is protecting human rights?</a:t>
            </a:r>
          </a:p>
          <a:p>
            <a:pPr algn="r"/>
            <a:endParaRPr lang="en-US" sz="2000" b="1" dirty="0" smtClean="0"/>
          </a:p>
        </p:txBody>
      </p:sp>
      <p:sp>
        <p:nvSpPr>
          <p:cNvPr id="10" name="TextBox 9"/>
          <p:cNvSpPr txBox="1"/>
          <p:nvPr/>
        </p:nvSpPr>
        <p:spPr>
          <a:xfrm>
            <a:off x="880069" y="152400"/>
            <a:ext cx="7383863"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en-US" sz="2000" b="1" dirty="0" smtClean="0"/>
              <a:t>Q16. If the Palestinians proceed with their plan, what do you think the US should do as a member of the UN Security Council?</a:t>
            </a:r>
          </a:p>
        </p:txBody>
      </p:sp>
      <p:pic>
        <p:nvPicPr>
          <p:cNvPr id="1026" name="Picture 2" descr="C:\Users\epearce\Desktop\Captur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2476" y="1143000"/>
            <a:ext cx="7105650" cy="52387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3" name="Chart 12"/>
          <p:cNvGraphicFramePr>
            <a:graphicFrameLocks/>
          </p:cNvGraphicFramePr>
          <p:nvPr>
            <p:extLst>
              <p:ext uri="{D42A27DB-BD31-4B8C-83A1-F6EECF244321}">
                <p14:modId xmlns:p14="http://schemas.microsoft.com/office/powerpoint/2010/main" val="3003372702"/>
              </p:ext>
            </p:extLst>
          </p:nvPr>
        </p:nvGraphicFramePr>
        <p:xfrm>
          <a:off x="1600200" y="2133600"/>
          <a:ext cx="7391399" cy="4572000"/>
        </p:xfrm>
        <a:graphic>
          <a:graphicData uri="http://schemas.openxmlformats.org/drawingml/2006/chart">
            <c:chart xmlns:c="http://schemas.openxmlformats.org/drawingml/2006/chart" xmlns:r="http://schemas.openxmlformats.org/officeDocument/2006/relationships" r:id="rId3"/>
          </a:graphicData>
        </a:graphic>
      </p:graphicFrame>
      <p:cxnSp>
        <p:nvCxnSpPr>
          <p:cNvPr id="16" name="Straight Connector 15"/>
          <p:cNvCxnSpPr/>
          <p:nvPr/>
        </p:nvCxnSpPr>
        <p:spPr>
          <a:xfrm>
            <a:off x="624672" y="2253384"/>
            <a:ext cx="7848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39847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2170343662"/>
              </p:ext>
            </p:extLst>
          </p:nvPr>
        </p:nvGraphicFramePr>
        <p:xfrm>
          <a:off x="533400" y="381000"/>
          <a:ext cx="8259916" cy="61970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923111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97862089"/>
              </p:ext>
            </p:extLst>
          </p:nvPr>
        </p:nvGraphicFramePr>
        <p:xfrm>
          <a:off x="152400" y="152400"/>
          <a:ext cx="8839200" cy="65532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8"/>
          <p:cNvSpPr txBox="1"/>
          <p:nvPr/>
        </p:nvSpPr>
        <p:spPr>
          <a:xfrm>
            <a:off x="2021812" y="5570395"/>
            <a:ext cx="1447800" cy="33855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600" b="1" dirty="0" smtClean="0"/>
              <a:t>Refused</a:t>
            </a:r>
            <a:endParaRPr lang="en-US" sz="1050" b="1" dirty="0"/>
          </a:p>
        </p:txBody>
      </p:sp>
    </p:spTree>
    <p:extLst>
      <p:ext uri="{BB962C8B-B14F-4D97-AF65-F5344CB8AC3E}">
        <p14:creationId xmlns:p14="http://schemas.microsoft.com/office/powerpoint/2010/main" val="10613798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3388412696"/>
              </p:ext>
            </p:extLst>
          </p:nvPr>
        </p:nvGraphicFramePr>
        <p:xfrm>
          <a:off x="459279" y="277882"/>
          <a:ext cx="8360629" cy="626181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559033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742185308"/>
              </p:ext>
            </p:extLst>
          </p:nvPr>
        </p:nvGraphicFramePr>
        <p:xfrm>
          <a:off x="152400" y="152400"/>
          <a:ext cx="8839200" cy="655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470210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550842537"/>
              </p:ext>
            </p:extLst>
          </p:nvPr>
        </p:nvGraphicFramePr>
        <p:xfrm>
          <a:off x="794289" y="306880"/>
          <a:ext cx="7869362" cy="623281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69062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1208</TotalTime>
  <Words>1586</Words>
  <Application>Microsoft Office PowerPoint</Application>
  <PresentationFormat>On-screen Show (4:3)</PresentationFormat>
  <Paragraphs>170</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Brookings Institution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Elizabeth Pearce</dc:creator>
  <cp:lastModifiedBy>Elizabeth Pearce</cp:lastModifiedBy>
  <cp:revision>50</cp:revision>
  <dcterms:created xsi:type="dcterms:W3CDTF">2014-12-02T18:04:49Z</dcterms:created>
  <dcterms:modified xsi:type="dcterms:W3CDTF">2014-12-04T21:36:45Z</dcterms:modified>
</cp:coreProperties>
</file>