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5" r:id="rId17"/>
    <p:sldId id="277" r:id="rId18"/>
    <p:sldId id="271" r:id="rId19"/>
    <p:sldId id="272" r:id="rId20"/>
    <p:sldId id="273"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3/13/2014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pPr/>
              <a:t>3/13/2014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2E5C4C28-BD4B-4892-9A2D-6E19BD753A9A}" type="datetime1">
              <a:rPr lang="en-US" smtClean="0"/>
              <a:pPr/>
              <a:t>3/13/2014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3/13/2014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3/13/2014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pPr/>
              <a:t>3/13/2014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3/13/2014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pPr/>
              <a:t>3/13/2014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22714818-984F-4759-BF72-A33BDC1963BD}" type="datetime1">
              <a:rPr lang="en-US" smtClean="0"/>
              <a:pPr/>
              <a:t>3/13/2014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9EA7E191-5F94-4FC1-B823-BD7CABF7FA06}" type="datetime1">
              <a:rPr lang="en-US" smtClean="0"/>
              <a:pPr/>
              <a:t>3/13/2014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56D55-EFBE-4F9B-8A5F-09D42CA22A9B}" type="datetime1">
              <a:rPr lang="en-US" smtClean="0"/>
              <a:pPr/>
              <a:t>3/13/2014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pPr/>
              <a:t>3/13/2014</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Africa’s Case Against the ICC</a:t>
            </a:r>
            <a:endParaRPr lang="en-US" dirty="0"/>
          </a:p>
        </p:txBody>
      </p:sp>
      <p:sp>
        <p:nvSpPr>
          <p:cNvPr id="3" name="Subtitle 2"/>
          <p:cNvSpPr>
            <a:spLocks noGrp="1"/>
          </p:cNvSpPr>
          <p:nvPr>
            <p:ph type="subTitle" idx="1"/>
          </p:nvPr>
        </p:nvSpPr>
        <p:spPr/>
        <p:txBody>
          <a:bodyPr/>
          <a:lstStyle/>
          <a:p>
            <a:r>
              <a:rPr lang="en-US" dirty="0" smtClean="0"/>
              <a:t>John </a:t>
            </a:r>
            <a:r>
              <a:rPr lang="en-US" dirty="0" smtClean="0"/>
              <a:t>Mukum</a:t>
            </a:r>
            <a:r>
              <a:rPr lang="en-US" dirty="0" smtClean="0"/>
              <a:t> Mbaku, J.D., Ph.D.</a:t>
            </a:r>
          </a:p>
          <a:p>
            <a:r>
              <a:rPr lang="en-US" dirty="0" smtClean="0"/>
              <a:t>Brady Presidential Distinguished Professor of Economics</a:t>
            </a:r>
          </a:p>
          <a:p>
            <a:r>
              <a:rPr lang="en-US" dirty="0" smtClean="0"/>
              <a:t>Weber State University &amp; Nonresident Senior Fellow, The Brookings Institution</a:t>
            </a:r>
          </a:p>
        </p:txBody>
      </p:sp>
    </p:spTree>
    <p:extLst>
      <p:ext uri="{BB962C8B-B14F-4D97-AF65-F5344CB8AC3E}">
        <p14:creationId xmlns:p14="http://schemas.microsoft.com/office/powerpoint/2010/main" val="2229314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The letter mentions four flaws in ICC procedures, which the AU believes could undermine the rights of defendants and thereby offend the principles of international justice:</a:t>
            </a:r>
          </a:p>
          <a:p>
            <a:pPr lvl="1"/>
            <a:r>
              <a:rPr lang="en-US" i="1" dirty="0" smtClean="0"/>
              <a:t>(1) The ICC fails to adhere to stringent evidentiary standards and investigative techniques critical to the collection of reliable evidence—this flaw arises from the fact that the ICC outsources critical functions of the Court’s Office of The Prosecutor (“OTP”) to unregulated and often privately funded NGOs and individuals who are not accountable to the Court or to the judicial process and may have incentives beyond or inimical to this process.</a:t>
            </a:r>
            <a:endParaRPr lang="en-US" i="1" dirty="0"/>
          </a:p>
        </p:txBody>
      </p:sp>
      <p:sp>
        <p:nvSpPr>
          <p:cNvPr id="3" name="Title 2"/>
          <p:cNvSpPr>
            <a:spLocks noGrp="1"/>
          </p:cNvSpPr>
          <p:nvPr>
            <p:ph type="title"/>
          </p:nvPr>
        </p:nvSpPr>
        <p:spPr/>
        <p:txBody>
          <a:bodyPr>
            <a:normAutofit fontScale="90000"/>
          </a:bodyPr>
          <a:lstStyle/>
          <a:p>
            <a:r>
              <a:rPr lang="en-US" dirty="0" smtClean="0"/>
              <a:t>January 29, 2014 Letter from the AU to the ICC</a:t>
            </a:r>
            <a:endParaRPr lang="en-US" dirty="0"/>
          </a:p>
        </p:txBody>
      </p:sp>
    </p:spTree>
    <p:extLst>
      <p:ext uri="{BB962C8B-B14F-4D97-AF65-F5344CB8AC3E}">
        <p14:creationId xmlns:p14="http://schemas.microsoft.com/office/powerpoint/2010/main" val="1585344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(2) The impact of permissible funding from private sources on the justice delivered by the Court—private funding can significantly influence the Court’s impartiality or give the appearance of doing so.</a:t>
            </a:r>
          </a:p>
          <a:p>
            <a:r>
              <a:rPr lang="en-US" dirty="0" smtClean="0"/>
              <a:t>(3) The Court’s grounding is in principles of humanitarian and not criminal law—a prominent feature of the ICC is that while it is grounded in principals of humanitarian law, it purports to investigate and judge essentially criminal cases.</a:t>
            </a:r>
            <a:endParaRPr lang="en-US" dirty="0"/>
          </a:p>
        </p:txBody>
      </p:sp>
      <p:sp>
        <p:nvSpPr>
          <p:cNvPr id="3" name="Title 2"/>
          <p:cNvSpPr>
            <a:spLocks noGrp="1"/>
          </p:cNvSpPr>
          <p:nvPr>
            <p:ph type="title"/>
          </p:nvPr>
        </p:nvSpPr>
        <p:spPr>
          <a:xfrm>
            <a:off x="698174" y="338328"/>
            <a:ext cx="8229600" cy="1252728"/>
          </a:xfrm>
        </p:spPr>
        <p:txBody>
          <a:bodyPr>
            <a:normAutofit fontScale="90000"/>
          </a:bodyPr>
          <a:lstStyle/>
          <a:p>
            <a:r>
              <a:rPr lang="en-US" dirty="0"/>
              <a:t>January 29, 2014 Letter from the AU to the </a:t>
            </a:r>
            <a:r>
              <a:rPr lang="en-US" dirty="0" smtClean="0"/>
              <a:t>ICC (2)_</a:t>
            </a:r>
            <a:endParaRPr lang="en-US" dirty="0"/>
          </a:p>
        </p:txBody>
      </p:sp>
    </p:spTree>
    <p:extLst>
      <p:ext uri="{BB962C8B-B14F-4D97-AF65-F5344CB8AC3E}">
        <p14:creationId xmlns:p14="http://schemas.microsoft.com/office/powerpoint/2010/main" val="3692929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(4) The ICC Office of The Prosecutor, using </a:t>
            </a:r>
            <a:r>
              <a:rPr lang="en-US" i="1" dirty="0" smtClean="0"/>
              <a:t>proprio</a:t>
            </a:r>
            <a:r>
              <a:rPr lang="en-US" i="1" dirty="0" smtClean="0"/>
              <a:t> </a:t>
            </a:r>
            <a:r>
              <a:rPr lang="en-US" i="1" dirty="0" smtClean="0"/>
              <a:t>motu</a:t>
            </a:r>
            <a:r>
              <a:rPr lang="en-US" dirty="0" smtClean="0"/>
              <a:t> jurisdiction, can initiate a case without referral from a member State or the UN Security Council. Without a referral from a member State, the OTP runs the serious risk of lack of cooperation, which undermines the integrity of the investigation, and without a referral from the UN Security Council, the OTP discretion is unchecked and lacks the focus and political support obtained by having the UNSC narrow the issues.</a:t>
            </a:r>
            <a:endParaRPr lang="en-US" dirty="0"/>
          </a:p>
        </p:txBody>
      </p:sp>
      <p:sp>
        <p:nvSpPr>
          <p:cNvPr id="3" name="Title 2"/>
          <p:cNvSpPr>
            <a:spLocks noGrp="1"/>
          </p:cNvSpPr>
          <p:nvPr>
            <p:ph type="title"/>
          </p:nvPr>
        </p:nvSpPr>
        <p:spPr/>
        <p:txBody>
          <a:bodyPr>
            <a:normAutofit fontScale="90000"/>
          </a:bodyPr>
          <a:lstStyle/>
          <a:p>
            <a:r>
              <a:rPr lang="en-US" dirty="0"/>
              <a:t>January 29, 2014 Letter from the AU to the </a:t>
            </a:r>
            <a:r>
              <a:rPr lang="en-US" dirty="0" smtClean="0"/>
              <a:t>ICC (3)</a:t>
            </a:r>
            <a:endParaRPr lang="en-US" dirty="0"/>
          </a:p>
        </p:txBody>
      </p:sp>
    </p:spTree>
    <p:extLst>
      <p:ext uri="{BB962C8B-B14F-4D97-AF65-F5344CB8AC3E}">
        <p14:creationId xmlns:p14="http://schemas.microsoft.com/office/powerpoint/2010/main" val="2644670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Does it mean that Africans are the only ones in the world who commit the most insidious war crimes and crimes against humanity?</a:t>
            </a:r>
          </a:p>
          <a:p>
            <a:r>
              <a:rPr lang="en-US" dirty="0" smtClean="0"/>
              <a:t>Some are quoting former UK foreign minister Robin Cook who said of the ICC: “If I may say so, this is not a court set up to bring to book prime ministers of the United Kingdom or presidents of the United States.” </a:t>
            </a:r>
          </a:p>
          <a:p>
            <a:r>
              <a:rPr lang="en-US" dirty="0" smtClean="0"/>
              <a:t>Some Africans argue that the ICC is not unlike the </a:t>
            </a:r>
            <a:r>
              <a:rPr lang="en-US" b="1" i="1" dirty="0" smtClean="0"/>
              <a:t>colonial order </a:t>
            </a:r>
            <a:r>
              <a:rPr lang="en-US" dirty="0" smtClean="0"/>
              <a:t>established in Berlin in 1884-1885—then, one of its most important missions was to protect “vulnerable groups,” one of which included citizens of the “Dark Continent.” </a:t>
            </a:r>
            <a:r>
              <a:rPr lang="en-US" i="1" dirty="0" smtClean="0"/>
              <a:t>Supporters of the ICC make similar claims</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smtClean="0"/>
              <a:t>What Africans and their supporters are saying about the ICC (1)</a:t>
            </a:r>
            <a:endParaRPr lang="en-US" dirty="0"/>
          </a:p>
        </p:txBody>
      </p:sp>
    </p:spTree>
    <p:extLst>
      <p:ext uri="{BB962C8B-B14F-4D97-AF65-F5344CB8AC3E}">
        <p14:creationId xmlns:p14="http://schemas.microsoft.com/office/powerpoint/2010/main" val="2106827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 Rome Statute was driven, to a great extent, by Western-based NGOs, with only marginal contributions from official country representatives.</a:t>
            </a:r>
          </a:p>
          <a:p>
            <a:r>
              <a:rPr lang="en-US" dirty="0" smtClean="0"/>
              <a:t>Out of </a:t>
            </a:r>
            <a:r>
              <a:rPr lang="en-US" b="1" i="1" dirty="0" smtClean="0"/>
              <a:t>189</a:t>
            </a:r>
            <a:r>
              <a:rPr lang="en-US" dirty="0" smtClean="0"/>
              <a:t> member countries of the UN, only </a:t>
            </a:r>
            <a:r>
              <a:rPr lang="en-US" b="1" i="1" dirty="0" smtClean="0"/>
              <a:t>60</a:t>
            </a:r>
            <a:r>
              <a:rPr lang="en-US" dirty="0" smtClean="0"/>
              <a:t> were needed to approve the Rome Statute, an extremely low bar.  This is extremely problematic, especially given the fact that the ICC has worldwide jurisdiction, including over countries that are not signatories to the ICC Statute.</a:t>
            </a:r>
          </a:p>
          <a:p>
            <a:r>
              <a:rPr lang="en-US" dirty="0" smtClean="0"/>
              <a:t>Important global players (e.g., United States, China, India, Japan, and the Russian Federation) are notably absent from the agreement establishing the ICC. </a:t>
            </a:r>
            <a:r>
              <a:rPr lang="en-US" b="1" i="1" dirty="0" smtClean="0"/>
              <a:t>What happens if one of these countries commits war crimes in Africa?</a:t>
            </a:r>
            <a:endParaRPr lang="en-US" b="1" i="1" dirty="0"/>
          </a:p>
        </p:txBody>
      </p:sp>
      <p:sp>
        <p:nvSpPr>
          <p:cNvPr id="3" name="Title 2"/>
          <p:cNvSpPr>
            <a:spLocks noGrp="1"/>
          </p:cNvSpPr>
          <p:nvPr>
            <p:ph type="title"/>
          </p:nvPr>
        </p:nvSpPr>
        <p:spPr/>
        <p:txBody>
          <a:bodyPr>
            <a:normAutofit fontScale="90000"/>
          </a:bodyPr>
          <a:lstStyle/>
          <a:p>
            <a:r>
              <a:rPr lang="en-US" dirty="0"/>
              <a:t>What Africans </a:t>
            </a:r>
            <a:r>
              <a:rPr lang="en-US" dirty="0" smtClean="0"/>
              <a:t>and their supporters are </a:t>
            </a:r>
            <a:r>
              <a:rPr lang="en-US" dirty="0"/>
              <a:t>saying about the ICC </a:t>
            </a:r>
            <a:r>
              <a:rPr lang="en-US" dirty="0" smtClean="0"/>
              <a:t>(2)</a:t>
            </a:r>
            <a:endParaRPr lang="en-US" dirty="0"/>
          </a:p>
        </p:txBody>
      </p:sp>
    </p:spTree>
    <p:extLst>
      <p:ext uri="{BB962C8B-B14F-4D97-AF65-F5344CB8AC3E}">
        <p14:creationId xmlns:p14="http://schemas.microsoft.com/office/powerpoint/2010/main" val="1014419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Ratification of the Rome Statute was undertaken primarily with the help of States that are not considered major players in the global system.</a:t>
            </a:r>
          </a:p>
          <a:p>
            <a:r>
              <a:rPr lang="en-US" dirty="0" smtClean="0"/>
              <a:t>Over 70% of the world’s population is outside the Court’s jurisdiction—</a:t>
            </a:r>
            <a:r>
              <a:rPr lang="en-US" b="1" dirty="0" smtClean="0"/>
              <a:t>India</a:t>
            </a:r>
            <a:r>
              <a:rPr lang="en-US" dirty="0" smtClean="0"/>
              <a:t> (1.27 b); </a:t>
            </a:r>
            <a:r>
              <a:rPr lang="en-US" b="1" dirty="0" smtClean="0"/>
              <a:t>China</a:t>
            </a:r>
            <a:r>
              <a:rPr lang="en-US" dirty="0" smtClean="0"/>
              <a:t> (1.390 b); </a:t>
            </a:r>
            <a:r>
              <a:rPr lang="en-US" b="1" dirty="0" smtClean="0"/>
              <a:t>Indonesia</a:t>
            </a:r>
            <a:r>
              <a:rPr lang="en-US" dirty="0" smtClean="0"/>
              <a:t> (230 mil.); </a:t>
            </a:r>
            <a:r>
              <a:rPr lang="en-US" b="1" dirty="0" smtClean="0"/>
              <a:t>Russia</a:t>
            </a:r>
            <a:r>
              <a:rPr lang="en-US" dirty="0" smtClean="0"/>
              <a:t> (150 mil.); </a:t>
            </a:r>
            <a:r>
              <a:rPr lang="en-US" b="1" dirty="0" smtClean="0"/>
              <a:t>Japan</a:t>
            </a:r>
            <a:r>
              <a:rPr lang="en-US" dirty="0" smtClean="0"/>
              <a:t> (125 mil.); </a:t>
            </a:r>
            <a:r>
              <a:rPr lang="en-US" b="1" dirty="0" smtClean="0"/>
              <a:t>USA</a:t>
            </a:r>
            <a:r>
              <a:rPr lang="en-US" dirty="0" smtClean="0"/>
              <a:t> (312 mil.).</a:t>
            </a:r>
          </a:p>
          <a:p>
            <a:r>
              <a:rPr lang="en-US" dirty="0" smtClean="0"/>
              <a:t>The ICC’s members represent only 27% of the world’s population; yet, the ICC purports to be a universal court exercising universal jurisdiction.</a:t>
            </a:r>
            <a:endParaRPr lang="en-US" dirty="0"/>
          </a:p>
        </p:txBody>
      </p:sp>
      <p:sp>
        <p:nvSpPr>
          <p:cNvPr id="3" name="Title 2"/>
          <p:cNvSpPr>
            <a:spLocks noGrp="1"/>
          </p:cNvSpPr>
          <p:nvPr>
            <p:ph type="title"/>
          </p:nvPr>
        </p:nvSpPr>
        <p:spPr/>
        <p:txBody>
          <a:bodyPr>
            <a:normAutofit fontScale="90000"/>
          </a:bodyPr>
          <a:lstStyle/>
          <a:p>
            <a:r>
              <a:rPr lang="en-US" dirty="0"/>
              <a:t>What Africans and their supporters are saying about the ICC </a:t>
            </a:r>
            <a:r>
              <a:rPr lang="en-US" dirty="0" smtClean="0"/>
              <a:t>(3)</a:t>
            </a:r>
            <a:endParaRPr lang="en-US" dirty="0"/>
          </a:p>
        </p:txBody>
      </p:sp>
    </p:spTree>
    <p:extLst>
      <p:ext uri="{BB962C8B-B14F-4D97-AF65-F5344CB8AC3E}">
        <p14:creationId xmlns:p14="http://schemas.microsoft.com/office/powerpoint/2010/main" val="1863156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 ICC has ignored cases of superpower abuses of human rights and abuses by client states.</a:t>
            </a:r>
          </a:p>
          <a:p>
            <a:r>
              <a:rPr lang="en-US" dirty="0" smtClean="0"/>
              <a:t>The ICC has only gone after those people seen as being weak and unprotected by the UN Security Council—consider human rights abuses in Iraq, Afghanistan, and Syria.</a:t>
            </a:r>
          </a:p>
          <a:p>
            <a:r>
              <a:rPr lang="en-US" dirty="0" smtClean="0"/>
              <a:t>The ICC has concentrated its efforts exclusively in Africa, a process that has made a mockery of the ICC’s claims to bring about an end to impunity.</a:t>
            </a:r>
          </a:p>
          <a:p>
            <a:r>
              <a:rPr lang="en-US" dirty="0" smtClean="0"/>
              <a:t>The ICC exists to employ more Americans and Europeans and increase its budget.</a:t>
            </a:r>
          </a:p>
          <a:p>
            <a:endParaRPr lang="en-US" dirty="0"/>
          </a:p>
        </p:txBody>
      </p:sp>
      <p:sp>
        <p:nvSpPr>
          <p:cNvPr id="3" name="Title 2"/>
          <p:cNvSpPr>
            <a:spLocks noGrp="1"/>
          </p:cNvSpPr>
          <p:nvPr>
            <p:ph type="title"/>
          </p:nvPr>
        </p:nvSpPr>
        <p:spPr/>
        <p:txBody>
          <a:bodyPr>
            <a:normAutofit fontScale="90000"/>
          </a:bodyPr>
          <a:lstStyle/>
          <a:p>
            <a:r>
              <a:rPr lang="en-US" dirty="0"/>
              <a:t>What Africans and their supporters are saying about the ICC (3)</a:t>
            </a:r>
          </a:p>
        </p:txBody>
      </p:sp>
    </p:spTree>
    <p:extLst>
      <p:ext uri="{BB962C8B-B14F-4D97-AF65-F5344CB8AC3E}">
        <p14:creationId xmlns:p14="http://schemas.microsoft.com/office/powerpoint/2010/main" val="3956195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“Given Africa’s traumatic experience with the very same colonial powers that now, in effect, direct the ICC, it is an unfortunate case of déjà vu” (Prof. Mahmood </a:t>
            </a:r>
            <a:r>
              <a:rPr lang="en-US" dirty="0" smtClean="0"/>
              <a:t>Mamdani</a:t>
            </a:r>
            <a:r>
              <a:rPr lang="en-US" dirty="0" smtClean="0"/>
              <a:t>).</a:t>
            </a:r>
          </a:p>
          <a:p>
            <a:r>
              <a:rPr lang="en-US" dirty="0" smtClean="0"/>
              <a:t>The EU provides about 60% of the ICC’s funds—Africans believe that there is a close relationship between funding and influence over the activities undertaken by the Court.</a:t>
            </a:r>
          </a:p>
          <a:p>
            <a:r>
              <a:rPr lang="en-US" dirty="0" smtClean="0"/>
              <a:t>Key staffing positions that are responsible for investigations and the preparation of cases are held mostly by EU citizens.</a:t>
            </a:r>
          </a:p>
          <a:p>
            <a:r>
              <a:rPr lang="en-US" dirty="0" smtClean="0"/>
              <a:t>The ICC has been drawn into domestic politics.</a:t>
            </a:r>
          </a:p>
          <a:p>
            <a:pPr marL="0" indent="0">
              <a:buNone/>
            </a:pPr>
            <a:endParaRPr lang="en-US" dirty="0" smtClean="0"/>
          </a:p>
        </p:txBody>
      </p:sp>
      <p:sp>
        <p:nvSpPr>
          <p:cNvPr id="3" name="Title 2"/>
          <p:cNvSpPr>
            <a:spLocks noGrp="1"/>
          </p:cNvSpPr>
          <p:nvPr>
            <p:ph type="title"/>
          </p:nvPr>
        </p:nvSpPr>
        <p:spPr/>
        <p:txBody>
          <a:bodyPr>
            <a:normAutofit fontScale="90000"/>
          </a:bodyPr>
          <a:lstStyle/>
          <a:p>
            <a:r>
              <a:rPr lang="en-US" dirty="0"/>
              <a:t>What Africans and their supporters are saying about the ICC </a:t>
            </a:r>
            <a:r>
              <a:rPr lang="en-US" dirty="0" smtClean="0"/>
              <a:t>(4)</a:t>
            </a:r>
            <a:endParaRPr lang="en-US" dirty="0"/>
          </a:p>
        </p:txBody>
      </p:sp>
    </p:spTree>
    <p:extLst>
      <p:ext uri="{BB962C8B-B14F-4D97-AF65-F5344CB8AC3E}">
        <p14:creationId xmlns:p14="http://schemas.microsoft.com/office/powerpoint/2010/main" val="1895169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i="1" dirty="0" smtClean="0"/>
              <a:t>Dr. David </a:t>
            </a:r>
            <a:r>
              <a:rPr lang="en-US" i="1" dirty="0" smtClean="0"/>
              <a:t>Hoile</a:t>
            </a:r>
            <a:r>
              <a:rPr lang="en-US" dirty="0" smtClean="0"/>
              <a:t>, an expert on the ICC and African affairs:</a:t>
            </a:r>
          </a:p>
          <a:p>
            <a:pPr lvl="1"/>
            <a:r>
              <a:rPr lang="en-US" i="1" dirty="0" smtClean="0"/>
              <a:t>Says the ICC is nothing more than a European Court.</a:t>
            </a:r>
          </a:p>
          <a:p>
            <a:pPr lvl="1"/>
            <a:r>
              <a:rPr lang="en-US" i="1" dirty="0" smtClean="0"/>
              <a:t>He identifies several flaws in the ICC as an international legal institution:</a:t>
            </a:r>
          </a:p>
          <a:p>
            <a:pPr lvl="2"/>
            <a:r>
              <a:rPr lang="en-US" i="1" dirty="0" smtClean="0"/>
              <a:t>The ICC Statute was rushed through in four weeks by Western NGOs with very little time given to effective contemplation, especially of the type needed to establish laws that would affect so many people and the judicial systems of many countries.</a:t>
            </a:r>
          </a:p>
          <a:p>
            <a:pPr lvl="2"/>
            <a:r>
              <a:rPr lang="en-US" i="1" dirty="0" smtClean="0"/>
              <a:t> The UN Security Council is granted special prosecutorial rights to refer or defer an ICC investigation or prosecution, effectively inserting </a:t>
            </a:r>
            <a:r>
              <a:rPr lang="en-US" i="1" u="sng" dirty="0" smtClean="0"/>
              <a:t>political interference </a:t>
            </a:r>
            <a:r>
              <a:rPr lang="en-US" i="1" dirty="0" smtClean="0"/>
              <a:t>into the Court’s terms of reference.</a:t>
            </a:r>
            <a:endParaRPr lang="en-US" i="1" dirty="0"/>
          </a:p>
        </p:txBody>
      </p:sp>
      <p:sp>
        <p:nvSpPr>
          <p:cNvPr id="3" name="Title 2"/>
          <p:cNvSpPr>
            <a:spLocks noGrp="1"/>
          </p:cNvSpPr>
          <p:nvPr>
            <p:ph type="title"/>
          </p:nvPr>
        </p:nvSpPr>
        <p:spPr/>
        <p:txBody>
          <a:bodyPr>
            <a:normAutofit fontScale="90000"/>
          </a:bodyPr>
          <a:lstStyle/>
          <a:p>
            <a:r>
              <a:rPr lang="en-US" dirty="0"/>
              <a:t>What </a:t>
            </a:r>
            <a:r>
              <a:rPr lang="en-US" dirty="0" smtClean="0"/>
              <a:t>some expects are </a:t>
            </a:r>
            <a:r>
              <a:rPr lang="en-US" dirty="0"/>
              <a:t>saying about the ICC </a:t>
            </a:r>
            <a:r>
              <a:rPr lang="en-US" dirty="0" smtClean="0"/>
              <a:t>(Dr. David </a:t>
            </a:r>
            <a:r>
              <a:rPr lang="en-US" dirty="0" smtClean="0"/>
              <a:t>Hoile</a:t>
            </a:r>
            <a:r>
              <a:rPr lang="en-US" dirty="0" smtClean="0"/>
              <a:t>)</a:t>
            </a:r>
            <a:endParaRPr lang="en-US" dirty="0"/>
          </a:p>
        </p:txBody>
      </p:sp>
    </p:spTree>
    <p:extLst>
      <p:ext uri="{BB962C8B-B14F-4D97-AF65-F5344CB8AC3E}">
        <p14:creationId xmlns:p14="http://schemas.microsoft.com/office/powerpoint/2010/main" val="51099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Five permanent members of the UN Security Council, which has significant political control of the ICC, are not even members of the ICC.</a:t>
            </a:r>
          </a:p>
          <a:p>
            <a:r>
              <a:rPr lang="en-US" dirty="0" smtClean="0"/>
              <a:t>The ICC is unaccountable to any public entity.</a:t>
            </a:r>
            <a:endParaRPr lang="en-US" dirty="0"/>
          </a:p>
        </p:txBody>
      </p:sp>
      <p:sp>
        <p:nvSpPr>
          <p:cNvPr id="3" name="Title 2"/>
          <p:cNvSpPr>
            <a:spLocks noGrp="1"/>
          </p:cNvSpPr>
          <p:nvPr>
            <p:ph type="title"/>
          </p:nvPr>
        </p:nvSpPr>
        <p:spPr/>
        <p:txBody>
          <a:bodyPr>
            <a:normAutofit fontScale="90000"/>
          </a:bodyPr>
          <a:lstStyle/>
          <a:p>
            <a:r>
              <a:rPr lang="en-US" dirty="0"/>
              <a:t>What some expects are saying about the ICC (Dr. David </a:t>
            </a:r>
            <a:r>
              <a:rPr lang="en-US" dirty="0"/>
              <a:t>Hoile</a:t>
            </a:r>
            <a:r>
              <a:rPr lang="en-US" dirty="0" smtClean="0"/>
              <a:t>): ICC Flaws </a:t>
            </a:r>
            <a:endParaRPr lang="en-US" dirty="0"/>
          </a:p>
        </p:txBody>
      </p:sp>
    </p:spTree>
    <p:extLst>
      <p:ext uri="{BB962C8B-B14F-4D97-AF65-F5344CB8AC3E}">
        <p14:creationId xmlns:p14="http://schemas.microsoft.com/office/powerpoint/2010/main" val="1810243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In June 2009, Comoros, Djibouti, and Senegal called on African States Parties to withdraw </a:t>
            </a:r>
            <a:r>
              <a:rPr lang="en-US" i="1" dirty="0"/>
              <a:t>en mass </a:t>
            </a:r>
            <a:r>
              <a:rPr lang="en-US" dirty="0"/>
              <a:t>from the Statute in protest against allegations that the ICC was targeting </a:t>
            </a:r>
            <a:r>
              <a:rPr lang="en-US" dirty="0" smtClean="0"/>
              <a:t>Africans. This declaration was specifically in reference to Sudanese Pres. Omar </a:t>
            </a:r>
            <a:r>
              <a:rPr lang="en-US" dirty="0"/>
              <a:t>al-Bashir’s indictment</a:t>
            </a:r>
            <a:r>
              <a:rPr lang="en-US" dirty="0" smtClean="0"/>
              <a:t>.</a:t>
            </a:r>
          </a:p>
          <a:p>
            <a:r>
              <a:rPr lang="en-US" dirty="0" smtClean="0"/>
              <a:t>May 2013: At the end of a three-day summit held in Addis Ababa, the AU accused the ICC of being racist and stated that the ICC was prosecuting only African cases.</a:t>
            </a:r>
          </a:p>
          <a:p>
            <a:r>
              <a:rPr lang="en-US" dirty="0" smtClean="0"/>
              <a:t>At this summit, AU announced its support of Kenya’s application for legal proceedings against President Kenyatta and Deputy Pres. </a:t>
            </a:r>
            <a:r>
              <a:rPr lang="en-US" dirty="0" smtClean="0"/>
              <a:t>Ruto</a:t>
            </a:r>
            <a:r>
              <a:rPr lang="en-US" dirty="0" smtClean="0"/>
              <a:t> to be returned to Africa.</a:t>
            </a:r>
          </a:p>
        </p:txBody>
      </p:sp>
      <p:sp>
        <p:nvSpPr>
          <p:cNvPr id="3" name="Title 2"/>
          <p:cNvSpPr>
            <a:spLocks noGrp="1"/>
          </p:cNvSpPr>
          <p:nvPr>
            <p:ph type="title"/>
          </p:nvPr>
        </p:nvSpPr>
        <p:spPr/>
        <p:txBody>
          <a:bodyPr/>
          <a:lstStyle/>
          <a:p>
            <a:r>
              <a:rPr lang="en-US" dirty="0" smtClean="0"/>
              <a:t>The African Union &amp; The ICC (1)</a:t>
            </a:r>
            <a:endParaRPr lang="en-US" dirty="0"/>
          </a:p>
        </p:txBody>
      </p:sp>
    </p:spTree>
    <p:extLst>
      <p:ext uri="{BB962C8B-B14F-4D97-AF65-F5344CB8AC3E}">
        <p14:creationId xmlns:p14="http://schemas.microsoft.com/office/powerpoint/2010/main" val="854891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USA:</a:t>
            </a:r>
          </a:p>
          <a:p>
            <a:pPr lvl="1"/>
            <a:r>
              <a:rPr lang="en-US" i="1" dirty="0" smtClean="0"/>
              <a:t>Washington objected to the Court because of a perceived lack of adequate checks and balances on the powers of the ICC prosecutors and judges, as well as the lack of due process and the absence of juries.</a:t>
            </a:r>
          </a:p>
          <a:p>
            <a:pPr lvl="1"/>
            <a:r>
              <a:rPr lang="en-US" i="1" dirty="0" smtClean="0"/>
              <a:t>No effective external check on The Prosecutor—there is insufficient protection against </a:t>
            </a:r>
            <a:r>
              <a:rPr lang="en-US" i="1" dirty="0" smtClean="0"/>
              <a:t>politicised</a:t>
            </a:r>
            <a:r>
              <a:rPr lang="en-US" i="1" dirty="0" smtClean="0"/>
              <a:t> prosecutions or abuses. This is essentially what African countries are complaining of. </a:t>
            </a:r>
            <a:endParaRPr lang="en-US" i="1" dirty="0"/>
          </a:p>
        </p:txBody>
      </p:sp>
      <p:sp>
        <p:nvSpPr>
          <p:cNvPr id="3" name="Title 2"/>
          <p:cNvSpPr>
            <a:spLocks noGrp="1"/>
          </p:cNvSpPr>
          <p:nvPr>
            <p:ph type="title"/>
          </p:nvPr>
        </p:nvSpPr>
        <p:spPr/>
        <p:txBody>
          <a:bodyPr>
            <a:normAutofit fontScale="90000"/>
          </a:bodyPr>
          <a:lstStyle/>
          <a:p>
            <a:r>
              <a:rPr lang="en-US" dirty="0" smtClean="0"/>
              <a:t>What ICC opponents are saying about the ICC:</a:t>
            </a:r>
            <a:endParaRPr lang="en-US" dirty="0"/>
          </a:p>
        </p:txBody>
      </p:sp>
    </p:spTree>
    <p:extLst>
      <p:ext uri="{BB962C8B-B14F-4D97-AF65-F5344CB8AC3E}">
        <p14:creationId xmlns:p14="http://schemas.microsoft.com/office/powerpoint/2010/main" val="3273367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Rome Statute makes the ICC subordinate to the UN Security Council and in effect, the UNSC’s permanent members who can interfere politically in the ICC’s work—these countries can block ICC proceedings or refuse to refer cases to the ICC.</a:t>
            </a:r>
            <a:endParaRPr lang="en-US" dirty="0"/>
          </a:p>
        </p:txBody>
      </p:sp>
      <p:sp>
        <p:nvSpPr>
          <p:cNvPr id="3" name="Title 2"/>
          <p:cNvSpPr>
            <a:spLocks noGrp="1"/>
          </p:cNvSpPr>
          <p:nvPr>
            <p:ph type="title"/>
          </p:nvPr>
        </p:nvSpPr>
        <p:spPr/>
        <p:txBody>
          <a:bodyPr>
            <a:normAutofit/>
          </a:bodyPr>
          <a:lstStyle/>
          <a:p>
            <a:r>
              <a:rPr lang="en-US" dirty="0" smtClean="0"/>
              <a:t>India’s Objections to the ICC</a:t>
            </a:r>
            <a:endParaRPr lang="en-US" dirty="0"/>
          </a:p>
        </p:txBody>
      </p:sp>
    </p:spTree>
    <p:extLst>
      <p:ext uri="{BB962C8B-B14F-4D97-AF65-F5344CB8AC3E}">
        <p14:creationId xmlns:p14="http://schemas.microsoft.com/office/powerpoint/2010/main" val="3188254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October 12, 2013: The Assembly of the African Union passed a resolution:</a:t>
            </a:r>
          </a:p>
          <a:p>
            <a:pPr lvl="1"/>
            <a:r>
              <a:rPr lang="en-US" i="1" dirty="0" smtClean="0"/>
              <a:t>To reiterate its commitment to fight impunity, </a:t>
            </a:r>
            <a:r>
              <a:rPr lang="en-US" b="1" i="1" u="sng" dirty="0" smtClean="0"/>
              <a:t>but</a:t>
            </a:r>
          </a:p>
          <a:p>
            <a:pPr lvl="1"/>
            <a:r>
              <a:rPr lang="en-US" i="1" dirty="0" smtClean="0"/>
              <a:t>That sitting heads of state shall not appear before any international court during their term of office.</a:t>
            </a:r>
          </a:p>
          <a:p>
            <a:pPr lvl="1"/>
            <a:r>
              <a:rPr lang="en-US" i="1" dirty="0" smtClean="0"/>
              <a:t>Indictment of sitting heads of state by the ICC, the AU argued, would undermine the sovereignty, stability, and peace of member states.</a:t>
            </a:r>
          </a:p>
          <a:p>
            <a:pPr lvl="1"/>
            <a:r>
              <a:rPr lang="en-US" i="1" dirty="0" smtClean="0"/>
              <a:t>The AU called on the UN Security Council to suspend proceedings against Kenyan President Kenyatta and Deputy President William </a:t>
            </a:r>
            <a:r>
              <a:rPr lang="en-US" i="1" dirty="0" smtClean="0"/>
              <a:t>Ruto</a:t>
            </a:r>
            <a:r>
              <a:rPr lang="en-US" i="1" dirty="0" smtClean="0"/>
              <a:t> on the basis of Art. 16 of the Rome Statute.</a:t>
            </a:r>
            <a:endParaRPr lang="en-US" i="1" dirty="0"/>
          </a:p>
        </p:txBody>
      </p:sp>
      <p:sp>
        <p:nvSpPr>
          <p:cNvPr id="3" name="Title 2"/>
          <p:cNvSpPr>
            <a:spLocks noGrp="1"/>
          </p:cNvSpPr>
          <p:nvPr>
            <p:ph type="title"/>
          </p:nvPr>
        </p:nvSpPr>
        <p:spPr/>
        <p:txBody>
          <a:bodyPr/>
          <a:lstStyle/>
          <a:p>
            <a:r>
              <a:rPr lang="en-US" dirty="0"/>
              <a:t>The African Union &amp; The ICC </a:t>
            </a:r>
            <a:r>
              <a:rPr lang="en-US" dirty="0" smtClean="0"/>
              <a:t>(2)</a:t>
            </a:r>
            <a:endParaRPr lang="en-US" dirty="0"/>
          </a:p>
        </p:txBody>
      </p:sp>
    </p:spTree>
    <p:extLst>
      <p:ext uri="{BB962C8B-B14F-4D97-AF65-F5344CB8AC3E}">
        <p14:creationId xmlns:p14="http://schemas.microsoft.com/office/powerpoint/2010/main" val="397821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 AU claims that ICC activities with respect to Africa undermine African efforts to facilitate the early resolution of conflicts in the continent, and point to the Darfur Conflict and the indictment of Omar al-Bashir as examples.</a:t>
            </a:r>
          </a:p>
          <a:p>
            <a:r>
              <a:rPr lang="en-US" dirty="0" smtClean="0"/>
              <a:t>Uganda’s Deputy AG &amp; Minister of State for Justice and Constitutional Affairs spoke on behalf of the AU at the 12 Assembly of States of the Rome Statute of the ICC at The Hague, Nov. 21, 2013 and declared as follows:</a:t>
            </a:r>
          </a:p>
        </p:txBody>
      </p:sp>
      <p:sp>
        <p:nvSpPr>
          <p:cNvPr id="3" name="Title 2"/>
          <p:cNvSpPr>
            <a:spLocks noGrp="1"/>
          </p:cNvSpPr>
          <p:nvPr>
            <p:ph type="title"/>
          </p:nvPr>
        </p:nvSpPr>
        <p:spPr/>
        <p:txBody>
          <a:bodyPr/>
          <a:lstStyle/>
          <a:p>
            <a:r>
              <a:rPr lang="en-US" dirty="0"/>
              <a:t>The African Union &amp; The ICC </a:t>
            </a:r>
            <a:r>
              <a:rPr lang="en-US" dirty="0" smtClean="0"/>
              <a:t>(3)</a:t>
            </a:r>
            <a:endParaRPr lang="en-US" dirty="0"/>
          </a:p>
        </p:txBody>
      </p:sp>
    </p:spTree>
    <p:extLst>
      <p:ext uri="{BB962C8B-B14F-4D97-AF65-F5344CB8AC3E}">
        <p14:creationId xmlns:p14="http://schemas.microsoft.com/office/powerpoint/2010/main" val="1699656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 AU recognizes the need to combat impunity, promote democracy, the rule of law and good governance throughout the continent as enunciated in the AU’s Constitutive Act.</a:t>
            </a:r>
          </a:p>
          <a:p>
            <a:r>
              <a:rPr lang="en-US" dirty="0" smtClean="0"/>
              <a:t>The AU believes that if Kenya does not qualify for use of Art. 16 of the Rome Statute and subsequently the principle of complementarity, then no other State Party will.</a:t>
            </a:r>
          </a:p>
          <a:p>
            <a:r>
              <a:rPr lang="en-US" dirty="0" smtClean="0"/>
              <a:t>The AU strongly believes that if Kenya does not qualify for Art. 16, then the UN Security Council cannot legitimately and constructively resort to it and the ICC would no longer be a court for all but only one designed to deal with Africans in the most rigid way. </a:t>
            </a:r>
            <a:endParaRPr lang="en-US" dirty="0"/>
          </a:p>
        </p:txBody>
      </p:sp>
      <p:sp>
        <p:nvSpPr>
          <p:cNvPr id="3" name="Title 2"/>
          <p:cNvSpPr>
            <a:spLocks noGrp="1"/>
          </p:cNvSpPr>
          <p:nvPr>
            <p:ph type="title"/>
          </p:nvPr>
        </p:nvSpPr>
        <p:spPr/>
        <p:txBody>
          <a:bodyPr>
            <a:normAutofit fontScale="90000"/>
          </a:bodyPr>
          <a:lstStyle/>
          <a:p>
            <a:r>
              <a:rPr lang="en-US" dirty="0"/>
              <a:t>The African Union &amp; The ICC </a:t>
            </a:r>
            <a:r>
              <a:rPr lang="en-US" dirty="0" smtClean="0"/>
              <a:t>(4)—Dr. </a:t>
            </a:r>
            <a:r>
              <a:rPr lang="en-US" dirty="0" smtClean="0"/>
              <a:t>Ruhindi’s</a:t>
            </a:r>
            <a:r>
              <a:rPr lang="en-US" dirty="0" smtClean="0"/>
              <a:t> Speech</a:t>
            </a:r>
            <a:endParaRPr lang="en-US" dirty="0"/>
          </a:p>
        </p:txBody>
      </p:sp>
    </p:spTree>
    <p:extLst>
      <p:ext uri="{BB962C8B-B14F-4D97-AF65-F5344CB8AC3E}">
        <p14:creationId xmlns:p14="http://schemas.microsoft.com/office/powerpoint/2010/main" val="2701853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a:t>
            </a:r>
            <a:r>
              <a:rPr lang="en-US" dirty="0" smtClean="0"/>
              <a:t>he AU’s position is that the Kenyan situation demands that the UN Security Council exercise its mandate under Art. 16 of the Rome Statute, read it together with Chapter VI of the UN Charter, and allow Kenya to move forward and deal with the challenges confronting it.</a:t>
            </a:r>
          </a:p>
          <a:p>
            <a:r>
              <a:rPr lang="en-US" dirty="0" smtClean="0"/>
              <a:t>Dr. </a:t>
            </a:r>
            <a:r>
              <a:rPr lang="en-US" dirty="0" smtClean="0"/>
              <a:t>Ruhindi</a:t>
            </a:r>
            <a:r>
              <a:rPr lang="en-US" dirty="0" smtClean="0"/>
              <a:t> affirmed the AU’s strong belief that </a:t>
            </a:r>
            <a:r>
              <a:rPr lang="en-US" b="1" i="1" dirty="0" smtClean="0"/>
              <a:t>Africans should be allowed to solve their own problems</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a:t>The African Union &amp; The ICC </a:t>
            </a:r>
            <a:r>
              <a:rPr lang="en-US" dirty="0" smtClean="0"/>
              <a:t>(5)—Dr. </a:t>
            </a:r>
            <a:r>
              <a:rPr lang="en-US" dirty="0" smtClean="0"/>
              <a:t>Ruhindi</a:t>
            </a:r>
            <a:endParaRPr lang="en-US" dirty="0"/>
          </a:p>
        </p:txBody>
      </p:sp>
    </p:spTree>
    <p:extLst>
      <p:ext uri="{BB962C8B-B14F-4D97-AF65-F5344CB8AC3E}">
        <p14:creationId xmlns:p14="http://schemas.microsoft.com/office/powerpoint/2010/main" val="3760291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The Parliament of Kenya, in response to the indictment of Kenyatta and </a:t>
            </a:r>
            <a:r>
              <a:rPr lang="en-US" dirty="0" smtClean="0"/>
              <a:t>Ruto</a:t>
            </a:r>
            <a:r>
              <a:rPr lang="en-US" dirty="0" smtClean="0"/>
              <a:t>, has voted in favor of withdrawing from the ICC.</a:t>
            </a:r>
          </a:p>
          <a:p>
            <a:r>
              <a:rPr lang="en-US" dirty="0" smtClean="0"/>
              <a:t>The Kenyan decision to withdraw from the ICC is supported by:</a:t>
            </a:r>
          </a:p>
          <a:p>
            <a:pPr lvl="1"/>
            <a:r>
              <a:rPr lang="en-US" i="1" dirty="0" smtClean="0"/>
              <a:t>Uganda</a:t>
            </a:r>
            <a:r>
              <a:rPr lang="en-US" dirty="0" smtClean="0"/>
              <a:t>—President Museveni accuses Western countries of using the ICC to “install leaders of their choice in Africa and eliminate those they don’t like.”</a:t>
            </a:r>
          </a:p>
          <a:p>
            <a:pPr lvl="1"/>
            <a:r>
              <a:rPr lang="en-US" i="1" dirty="0" smtClean="0"/>
              <a:t>Ethiopia</a:t>
            </a:r>
            <a:r>
              <a:rPr lang="en-US" dirty="0"/>
              <a:t>,</a:t>
            </a:r>
            <a:r>
              <a:rPr lang="en-US" dirty="0" smtClean="0"/>
              <a:t> </a:t>
            </a:r>
            <a:r>
              <a:rPr lang="en-US" i="1" dirty="0" smtClean="0"/>
              <a:t>Rwanda</a:t>
            </a:r>
            <a:r>
              <a:rPr lang="en-US" dirty="0" smtClean="0"/>
              <a:t> &amp; </a:t>
            </a:r>
            <a:r>
              <a:rPr lang="en-US" i="1" dirty="0" smtClean="0"/>
              <a:t>Tanzania</a:t>
            </a:r>
          </a:p>
          <a:p>
            <a:pPr lvl="1"/>
            <a:r>
              <a:rPr lang="en-US" i="1" dirty="0" smtClean="0"/>
              <a:t>South Africa’s ANC party has stated that the ICC’s indictment of Kenyatta and </a:t>
            </a:r>
            <a:r>
              <a:rPr lang="en-US" i="1" dirty="0" smtClean="0"/>
              <a:t>Ruto</a:t>
            </a:r>
            <a:r>
              <a:rPr lang="en-US" i="1" dirty="0" smtClean="0"/>
              <a:t> is a “judicial coup” and that there is clear evidence “that the ICC is used more to effect regime change in the majority of cases.”</a:t>
            </a:r>
            <a:endParaRPr lang="en-US" i="1" dirty="0"/>
          </a:p>
        </p:txBody>
      </p:sp>
      <p:sp>
        <p:nvSpPr>
          <p:cNvPr id="3" name="Title 2"/>
          <p:cNvSpPr>
            <a:spLocks noGrp="1"/>
          </p:cNvSpPr>
          <p:nvPr>
            <p:ph type="title"/>
          </p:nvPr>
        </p:nvSpPr>
        <p:spPr/>
        <p:txBody>
          <a:bodyPr>
            <a:normAutofit fontScale="90000"/>
          </a:bodyPr>
          <a:lstStyle/>
          <a:p>
            <a:r>
              <a:rPr lang="en-US" dirty="0" smtClean="0"/>
              <a:t>Kenya and Other African Countries &amp; the ICC</a:t>
            </a:r>
            <a:endParaRPr lang="en-US" dirty="0"/>
          </a:p>
        </p:txBody>
      </p:sp>
    </p:spTree>
    <p:extLst>
      <p:ext uri="{BB962C8B-B14F-4D97-AF65-F5344CB8AC3E}">
        <p14:creationId xmlns:p14="http://schemas.microsoft.com/office/powerpoint/2010/main" val="10014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Ethiopia</a:t>
            </a:r>
            <a:r>
              <a:rPr lang="en-US" dirty="0" smtClean="0"/>
              <a:t>: Minister of Foreign Affairs, Dr. </a:t>
            </a:r>
            <a:r>
              <a:rPr lang="en-US" dirty="0" smtClean="0"/>
              <a:t>Tedros</a:t>
            </a:r>
            <a:r>
              <a:rPr lang="en-US" dirty="0" smtClean="0"/>
              <a:t> </a:t>
            </a:r>
            <a:r>
              <a:rPr lang="en-US" dirty="0" smtClean="0"/>
              <a:t>Adhanom</a:t>
            </a:r>
            <a:r>
              <a:rPr lang="en-US" dirty="0" smtClean="0"/>
              <a:t> </a:t>
            </a:r>
            <a:r>
              <a:rPr lang="en-US" dirty="0" smtClean="0"/>
              <a:t>Ghebreyeusus</a:t>
            </a:r>
            <a:r>
              <a:rPr lang="en-US" dirty="0" smtClean="0"/>
              <a:t>, has urged Africans to speak with one voice and send a strong message to the international community on the issue of the continent’s relation with the ICC.</a:t>
            </a:r>
            <a:endParaRPr lang="en-US" dirty="0"/>
          </a:p>
        </p:txBody>
      </p:sp>
      <p:sp>
        <p:nvSpPr>
          <p:cNvPr id="3" name="Title 2"/>
          <p:cNvSpPr>
            <a:spLocks noGrp="1"/>
          </p:cNvSpPr>
          <p:nvPr>
            <p:ph type="title"/>
          </p:nvPr>
        </p:nvSpPr>
        <p:spPr/>
        <p:txBody>
          <a:bodyPr>
            <a:normAutofit fontScale="90000"/>
          </a:bodyPr>
          <a:lstStyle/>
          <a:p>
            <a:r>
              <a:rPr lang="en-US" dirty="0" smtClean="0"/>
              <a:t>Other African countries supporting Kenya’s decision to withdraw from the ICC</a:t>
            </a:r>
            <a:endParaRPr lang="en-US" dirty="0"/>
          </a:p>
        </p:txBody>
      </p:sp>
    </p:spTree>
    <p:extLst>
      <p:ext uri="{BB962C8B-B14F-4D97-AF65-F5344CB8AC3E}">
        <p14:creationId xmlns:p14="http://schemas.microsoft.com/office/powerpoint/2010/main" val="2553191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i="1" dirty="0" smtClean="0"/>
              <a:t>Nigeria</a:t>
            </a:r>
            <a:r>
              <a:rPr lang="en-US" dirty="0" smtClean="0"/>
              <a:t>: Minister of State for Foreign Affairs, </a:t>
            </a:r>
            <a:r>
              <a:rPr lang="en-US" dirty="0" smtClean="0"/>
              <a:t>Nurudeen</a:t>
            </a:r>
            <a:r>
              <a:rPr lang="en-US" dirty="0" smtClean="0"/>
              <a:t> Muhammad, distanced himself from Kenya and argued that Kenya had its own reasons for acting against the ICC.</a:t>
            </a:r>
          </a:p>
          <a:p>
            <a:r>
              <a:rPr lang="en-US" i="1" dirty="0" smtClean="0"/>
              <a:t>Ghana</a:t>
            </a:r>
            <a:r>
              <a:rPr lang="en-US" dirty="0" smtClean="0"/>
              <a:t>: President </a:t>
            </a:r>
            <a:r>
              <a:rPr lang="en-US" dirty="0" smtClean="0"/>
              <a:t>Mahama</a:t>
            </a:r>
            <a:r>
              <a:rPr lang="en-US" dirty="0" smtClean="0"/>
              <a:t> said the ICC had done “a fantastic job in bringing some people who have committed genocide and mass murder to justice.”</a:t>
            </a:r>
          </a:p>
          <a:p>
            <a:r>
              <a:rPr lang="en-US" dirty="0" smtClean="0"/>
              <a:t>Others: </a:t>
            </a:r>
            <a:r>
              <a:rPr lang="en-US" dirty="0" smtClean="0"/>
              <a:t>Bostwana</a:t>
            </a:r>
            <a:r>
              <a:rPr lang="en-US" dirty="0" smtClean="0"/>
              <a:t>, Côte d’Ivoire, Mali, and The Gambia.</a:t>
            </a:r>
            <a:endParaRPr lang="en-US" dirty="0"/>
          </a:p>
        </p:txBody>
      </p:sp>
      <p:sp>
        <p:nvSpPr>
          <p:cNvPr id="3" name="Title 2"/>
          <p:cNvSpPr>
            <a:spLocks noGrp="1"/>
          </p:cNvSpPr>
          <p:nvPr>
            <p:ph type="title"/>
          </p:nvPr>
        </p:nvSpPr>
        <p:spPr/>
        <p:txBody>
          <a:bodyPr>
            <a:normAutofit fontScale="90000"/>
          </a:bodyPr>
          <a:lstStyle/>
          <a:p>
            <a:r>
              <a:rPr lang="en-US" dirty="0" smtClean="0"/>
              <a:t>Some African Countries do not support Kenya’s approach to the ICC</a:t>
            </a:r>
            <a:endParaRPr lang="en-US" dirty="0"/>
          </a:p>
        </p:txBody>
      </p:sp>
    </p:spTree>
    <p:extLst>
      <p:ext uri="{BB962C8B-B14F-4D97-AF65-F5344CB8AC3E}">
        <p14:creationId xmlns:p14="http://schemas.microsoft.com/office/powerpoint/2010/main" val="24416305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324</TotalTime>
  <Words>1997</Words>
  <Application>Microsoft Office PowerPoint</Application>
  <PresentationFormat>On-screen Show (4:3)</PresentationFormat>
  <Paragraphs>81</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Waveform</vt:lpstr>
      <vt:lpstr>Africa’s Case Against the ICC</vt:lpstr>
      <vt:lpstr>The African Union &amp; The ICC (1)</vt:lpstr>
      <vt:lpstr>The African Union &amp; The ICC (2)</vt:lpstr>
      <vt:lpstr>The African Union &amp; The ICC (3)</vt:lpstr>
      <vt:lpstr>The African Union &amp; The ICC (4)—Dr. Ruhindi’s Speech</vt:lpstr>
      <vt:lpstr>The African Union &amp; The ICC (5)—Dr. Ruhindi</vt:lpstr>
      <vt:lpstr>Kenya and Other African Countries &amp; the ICC</vt:lpstr>
      <vt:lpstr>Other African countries supporting Kenya’s decision to withdraw from the ICC</vt:lpstr>
      <vt:lpstr>Some African Countries do not support Kenya’s approach to the ICC</vt:lpstr>
      <vt:lpstr>January 29, 2014 Letter from the AU to the ICC</vt:lpstr>
      <vt:lpstr>January 29, 2014 Letter from the AU to the ICC (2)_</vt:lpstr>
      <vt:lpstr>January 29, 2014 Letter from the AU to the ICC (3)</vt:lpstr>
      <vt:lpstr>What Africans and their supporters are saying about the ICC (1)</vt:lpstr>
      <vt:lpstr>What Africans and their supporters are saying about the ICC (2)</vt:lpstr>
      <vt:lpstr>What Africans and their supporters are saying about the ICC (3)</vt:lpstr>
      <vt:lpstr>What Africans and their supporters are saying about the ICC (3)</vt:lpstr>
      <vt:lpstr>What Africans and their supporters are saying about the ICC (4)</vt:lpstr>
      <vt:lpstr>What some expects are saying about the ICC (Dr. David Hoile)</vt:lpstr>
      <vt:lpstr>What some expects are saying about the ICC (Dr. David Hoile): ICC Flaws </vt:lpstr>
      <vt:lpstr>What ICC opponents are saying about the ICC:</vt:lpstr>
      <vt:lpstr>India’s Objections to the ICC</vt:lpstr>
    </vt:vector>
  </TitlesOfParts>
  <Company>WEBER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Africa’s Case Against the ICC</dc:title>
  <dc:creator>John  Mbaku</dc:creator>
  <cp:lastModifiedBy>Jennifer Tyre</cp:lastModifiedBy>
  <cp:revision>36</cp:revision>
  <dcterms:created xsi:type="dcterms:W3CDTF">2014-03-06T21:26:28Z</dcterms:created>
  <dcterms:modified xsi:type="dcterms:W3CDTF">2014-03-13T19:17:33Z</dcterms:modified>
</cp:coreProperties>
</file>