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3" r:id="rId5"/>
    <p:sldId id="259" r:id="rId6"/>
    <p:sldId id="260" r:id="rId7"/>
    <p:sldId id="288" r:id="rId8"/>
    <p:sldId id="264" r:id="rId9"/>
    <p:sldId id="265" r:id="rId10"/>
    <p:sldId id="266" r:id="rId11"/>
    <p:sldId id="289" r:id="rId12"/>
    <p:sldId id="267" r:id="rId13"/>
    <p:sldId id="262" r:id="rId14"/>
    <p:sldId id="272" r:id="rId15"/>
    <p:sldId id="273" r:id="rId16"/>
    <p:sldId id="282" r:id="rId17"/>
    <p:sldId id="291" r:id="rId18"/>
    <p:sldId id="284" r:id="rId19"/>
    <p:sldId id="285" r:id="rId20"/>
    <p:sldId id="286" r:id="rId21"/>
    <p:sldId id="287" r:id="rId22"/>
    <p:sldId id="290" r:id="rId23"/>
    <p:sldId id="269"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459"/>
    <a:srgbClr val="7CADD6"/>
    <a:srgbClr val="1C1C52"/>
    <a:srgbClr val="4B1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2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baseline="0">
                <a:effectLst/>
              </a:rPr>
              <a:t>Hospital Payment to Costs</a:t>
            </a:r>
            <a:endParaRPr lang="en-US" sz="1800">
              <a:effectLst/>
            </a:endParaRPr>
          </a:p>
          <a:p>
            <a:pPr>
              <a:defRPr sz="1800"/>
            </a:pPr>
            <a:r>
              <a:rPr lang="en-US" sz="1800" b="1" i="0" baseline="0">
                <a:effectLst/>
              </a:rPr>
              <a:t>Ratio: Medicare to Private</a:t>
            </a:r>
            <a:endParaRPr lang="en-US" sz="1800">
              <a:effectLst/>
            </a:endParaRPr>
          </a:p>
        </c:rich>
      </c:tx>
      <c:layout/>
      <c:overlay val="0"/>
    </c:title>
    <c:autoTitleDeleted val="0"/>
    <c:plotArea>
      <c:layout/>
      <c:lineChart>
        <c:grouping val="standard"/>
        <c:varyColors val="0"/>
        <c:ser>
          <c:idx val="0"/>
          <c:order val="0"/>
          <c:spPr>
            <a:ln w="34925">
              <a:solidFill>
                <a:srgbClr val="002060"/>
              </a:solidFill>
            </a:ln>
          </c:spPr>
          <c:marker>
            <c:symbol val="none"/>
          </c:marker>
          <c:cat>
            <c:strRef>
              <c:f>Sheet1!$B$2:$B$35</c:f>
              <c:strCache>
                <c:ptCount val="34"/>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strCache>
            </c:strRef>
          </c:cat>
          <c:val>
            <c:numRef>
              <c:f>Sheet1!$G$2:$G$35</c:f>
              <c:numCache>
                <c:formatCode>General</c:formatCode>
                <c:ptCount val="34"/>
                <c:pt idx="0">
                  <c:v>0.85470000000000013</c:v>
                </c:pt>
                <c:pt idx="1">
                  <c:v>0.87170000000000014</c:v>
                </c:pt>
                <c:pt idx="2">
                  <c:v>0.82990000000000008</c:v>
                </c:pt>
                <c:pt idx="3">
                  <c:v>0.82880000000000009</c:v>
                </c:pt>
                <c:pt idx="4">
                  <c:v>0.83290000000000008</c:v>
                </c:pt>
                <c:pt idx="5">
                  <c:v>0.8711000000000001</c:v>
                </c:pt>
                <c:pt idx="6">
                  <c:v>0.87450000000000017</c:v>
                </c:pt>
                <c:pt idx="7">
                  <c:v>0.82050000000000001</c:v>
                </c:pt>
                <c:pt idx="8">
                  <c:v>0.77403451109285115</c:v>
                </c:pt>
                <c:pt idx="9">
                  <c:v>0.74035369774919624</c:v>
                </c:pt>
                <c:pt idx="10">
                  <c:v>0.69953051643192488</c:v>
                </c:pt>
                <c:pt idx="11">
                  <c:v>0.67660550458715618</c:v>
                </c:pt>
                <c:pt idx="12">
                  <c:v>0.67526555386949949</c:v>
                </c:pt>
                <c:pt idx="13">
                  <c:v>0.69100691775557277</c:v>
                </c:pt>
                <c:pt idx="14">
                  <c:v>0.77893890675241162</c:v>
                </c:pt>
                <c:pt idx="15">
                  <c:v>0.80161290322580658</c:v>
                </c:pt>
                <c:pt idx="16">
                  <c:v>0.84210526315789491</c:v>
                </c:pt>
                <c:pt idx="17">
                  <c:v>0.8825531914893614</c:v>
                </c:pt>
                <c:pt idx="18">
                  <c:v>0.87996545768566503</c:v>
                </c:pt>
                <c:pt idx="19">
                  <c:v>0.86880973066898382</c:v>
                </c:pt>
                <c:pt idx="20">
                  <c:v>0.8565254969749353</c:v>
                </c:pt>
                <c:pt idx="21">
                  <c:v>0.84463519313304725</c:v>
                </c:pt>
                <c:pt idx="22">
                  <c:v>0.82268907563025229</c:v>
                </c:pt>
                <c:pt idx="23">
                  <c:v>0.77923139820114462</c:v>
                </c:pt>
                <c:pt idx="24">
                  <c:v>0.71295577967416623</c:v>
                </c:pt>
                <c:pt idx="25">
                  <c:v>0.71329211746522414</c:v>
                </c:pt>
                <c:pt idx="26">
                  <c:v>0.700690713737529</c:v>
                </c:pt>
                <c:pt idx="27">
                  <c:v>0.68532526475037825</c:v>
                </c:pt>
                <c:pt idx="28">
                  <c:v>0.70849571317225268</c:v>
                </c:pt>
                <c:pt idx="29">
                  <c:v>0.67188665175242368</c:v>
                </c:pt>
                <c:pt idx="30">
                  <c:v>0.69213483146067434</c:v>
                </c:pt>
                <c:pt idx="31">
                  <c:v>0.67955390334572507</c:v>
                </c:pt>
                <c:pt idx="32">
                  <c:v>0.57689724647414375</c:v>
                </c:pt>
                <c:pt idx="33">
                  <c:v>0.61211699164345401</c:v>
                </c:pt>
              </c:numCache>
            </c:numRef>
          </c:val>
          <c:smooth val="0"/>
        </c:ser>
        <c:dLbls>
          <c:showLegendKey val="0"/>
          <c:showVal val="0"/>
          <c:showCatName val="0"/>
          <c:showSerName val="0"/>
          <c:showPercent val="0"/>
          <c:showBubbleSize val="0"/>
        </c:dLbls>
        <c:marker val="1"/>
        <c:smooth val="0"/>
        <c:axId val="38556416"/>
        <c:axId val="38557952"/>
      </c:lineChart>
      <c:catAx>
        <c:axId val="38556416"/>
        <c:scaling>
          <c:orientation val="minMax"/>
        </c:scaling>
        <c:delete val="0"/>
        <c:axPos val="b"/>
        <c:numFmt formatCode="General" sourceLinked="1"/>
        <c:majorTickMark val="none"/>
        <c:minorTickMark val="none"/>
        <c:tickLblPos val="nextTo"/>
        <c:txPr>
          <a:bodyPr/>
          <a:lstStyle/>
          <a:p>
            <a:pPr>
              <a:defRPr sz="1600"/>
            </a:pPr>
            <a:endParaRPr lang="en-US"/>
          </a:p>
        </c:txPr>
        <c:crossAx val="38557952"/>
        <c:crosses val="autoZero"/>
        <c:auto val="1"/>
        <c:lblAlgn val="ctr"/>
        <c:lblOffset val="100"/>
        <c:tickLblSkip val="4"/>
        <c:noMultiLvlLbl val="0"/>
      </c:catAx>
      <c:valAx>
        <c:axId val="38557952"/>
        <c:scaling>
          <c:orientation val="minMax"/>
          <c:min val="0.55000000000000004"/>
        </c:scaling>
        <c:delete val="0"/>
        <c:axPos val="l"/>
        <c:majorGridlines/>
        <c:numFmt formatCode="0%" sourceLinked="0"/>
        <c:majorTickMark val="none"/>
        <c:minorTickMark val="none"/>
        <c:tickLblPos val="nextTo"/>
        <c:txPr>
          <a:bodyPr/>
          <a:lstStyle/>
          <a:p>
            <a:pPr>
              <a:defRPr sz="1600"/>
            </a:pPr>
            <a:endParaRPr lang="en-US"/>
          </a:p>
        </c:txPr>
        <c:crossAx val="385564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500" dirty="0" smtClean="0"/>
              <a:t>Trustees </a:t>
            </a:r>
            <a:r>
              <a:rPr lang="en-US" sz="1500" dirty="0"/>
              <a:t>Projection of Ratio of Medicare to Private Payments under ACA</a:t>
            </a:r>
          </a:p>
        </c:rich>
      </c:tx>
      <c:layout>
        <c:manualLayout>
          <c:xMode val="edge"/>
          <c:yMode val="edge"/>
          <c:x val="0.12745144356955385"/>
          <c:y val="0"/>
        </c:manualLayout>
      </c:layout>
      <c:overlay val="0"/>
    </c:title>
    <c:autoTitleDeleted val="0"/>
    <c:plotArea>
      <c:layout/>
      <c:lineChart>
        <c:grouping val="standard"/>
        <c:varyColors val="0"/>
        <c:ser>
          <c:idx val="0"/>
          <c:order val="0"/>
          <c:marker>
            <c:symbol val="none"/>
          </c:marker>
          <c:cat>
            <c:numRef>
              <c:f>'4.Underlying Excess Cost Growth'!$A$95:$A$171</c:f>
              <c:numCache>
                <c:formatCode>General</c:formatCode>
                <c:ptCount val="77"/>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pt idx="41">
                  <c:v>2052</c:v>
                </c:pt>
                <c:pt idx="42">
                  <c:v>2053</c:v>
                </c:pt>
                <c:pt idx="43">
                  <c:v>2054</c:v>
                </c:pt>
                <c:pt idx="44">
                  <c:v>2055</c:v>
                </c:pt>
                <c:pt idx="45">
                  <c:v>2056</c:v>
                </c:pt>
                <c:pt idx="46">
                  <c:v>2057</c:v>
                </c:pt>
                <c:pt idx="47">
                  <c:v>2058</c:v>
                </c:pt>
                <c:pt idx="48">
                  <c:v>2059</c:v>
                </c:pt>
                <c:pt idx="49">
                  <c:v>2060</c:v>
                </c:pt>
                <c:pt idx="50">
                  <c:v>2061</c:v>
                </c:pt>
                <c:pt idx="51">
                  <c:v>2062</c:v>
                </c:pt>
                <c:pt idx="52">
                  <c:v>2063</c:v>
                </c:pt>
                <c:pt idx="53">
                  <c:v>2064</c:v>
                </c:pt>
                <c:pt idx="54">
                  <c:v>2065</c:v>
                </c:pt>
                <c:pt idx="55">
                  <c:v>2066</c:v>
                </c:pt>
                <c:pt idx="56">
                  <c:v>2067</c:v>
                </c:pt>
                <c:pt idx="57">
                  <c:v>2068</c:v>
                </c:pt>
                <c:pt idx="58">
                  <c:v>2069</c:v>
                </c:pt>
                <c:pt idx="59">
                  <c:v>2070</c:v>
                </c:pt>
                <c:pt idx="60">
                  <c:v>2071</c:v>
                </c:pt>
                <c:pt idx="61">
                  <c:v>2072</c:v>
                </c:pt>
                <c:pt idx="62">
                  <c:v>2073</c:v>
                </c:pt>
                <c:pt idx="63">
                  <c:v>2074</c:v>
                </c:pt>
                <c:pt idx="64">
                  <c:v>2075</c:v>
                </c:pt>
                <c:pt idx="65">
                  <c:v>2076</c:v>
                </c:pt>
                <c:pt idx="66">
                  <c:v>2077</c:v>
                </c:pt>
                <c:pt idx="67">
                  <c:v>2078</c:v>
                </c:pt>
                <c:pt idx="68">
                  <c:v>2079</c:v>
                </c:pt>
                <c:pt idx="69">
                  <c:v>2080</c:v>
                </c:pt>
                <c:pt idx="70">
                  <c:v>2081</c:v>
                </c:pt>
                <c:pt idx="71">
                  <c:v>2082</c:v>
                </c:pt>
                <c:pt idx="72">
                  <c:v>2083</c:v>
                </c:pt>
                <c:pt idx="73">
                  <c:v>2084</c:v>
                </c:pt>
                <c:pt idx="74">
                  <c:v>2085</c:v>
                </c:pt>
                <c:pt idx="75">
                  <c:v>2086</c:v>
                </c:pt>
                <c:pt idx="76">
                  <c:v>2087</c:v>
                </c:pt>
              </c:numCache>
            </c:numRef>
          </c:cat>
          <c:val>
            <c:numRef>
              <c:f>'4.Underlying Excess Cost Growth'!$B$95:$B$171</c:f>
              <c:numCache>
                <c:formatCode>General</c:formatCode>
                <c:ptCount val="77"/>
                <c:pt idx="0">
                  <c:v>0.70000000000000007</c:v>
                </c:pt>
                <c:pt idx="1">
                  <c:v>0.69513406156901691</c:v>
                </c:pt>
                <c:pt idx="2">
                  <c:v>0.69030194793348265</c:v>
                </c:pt>
                <c:pt idx="3">
                  <c:v>0.6855034239657225</c:v>
                </c:pt>
                <c:pt idx="4">
                  <c:v>0.68073825617251515</c:v>
                </c:pt>
                <c:pt idx="5">
                  <c:v>0.67600621268372929</c:v>
                </c:pt>
                <c:pt idx="6">
                  <c:v>0.67130706324104172</c:v>
                </c:pt>
                <c:pt idx="7">
                  <c:v>0.66664057918673481</c:v>
                </c:pt>
                <c:pt idx="8">
                  <c:v>0.66200653345256688</c:v>
                </c:pt>
                <c:pt idx="9">
                  <c:v>0.65740470054872591</c:v>
                </c:pt>
                <c:pt idx="10">
                  <c:v>0.65283485655285611</c:v>
                </c:pt>
                <c:pt idx="11">
                  <c:v>0.64829677909916184</c:v>
                </c:pt>
                <c:pt idx="12">
                  <c:v>0.64379024736758905</c:v>
                </c:pt>
                <c:pt idx="13">
                  <c:v>0.63931504207307754</c:v>
                </c:pt>
                <c:pt idx="14">
                  <c:v>0.63487094545489331</c:v>
                </c:pt>
                <c:pt idx="15">
                  <c:v>0.63045774126603082</c:v>
                </c:pt>
                <c:pt idx="16">
                  <c:v>0.62607521476269223</c:v>
                </c:pt>
                <c:pt idx="17">
                  <c:v>0.62172315269383571</c:v>
                </c:pt>
                <c:pt idx="18">
                  <c:v>0.61740134329079999</c:v>
                </c:pt>
                <c:pt idx="19">
                  <c:v>0.61310957625700102</c:v>
                </c:pt>
                <c:pt idx="20">
                  <c:v>0.6088476427576972</c:v>
                </c:pt>
                <c:pt idx="21">
                  <c:v>0.60461533540982859</c:v>
                </c:pt>
                <c:pt idx="22">
                  <c:v>0.60041244827192486</c:v>
                </c:pt>
                <c:pt idx="23">
                  <c:v>0.59623877683408644</c:v>
                </c:pt>
                <c:pt idx="24">
                  <c:v>0.59209411800803025</c:v>
                </c:pt>
                <c:pt idx="25">
                  <c:v>0.58797827011720971</c:v>
                </c:pt>
                <c:pt idx="26">
                  <c:v>0.58389103288700084</c:v>
                </c:pt>
                <c:pt idx="27">
                  <c:v>0.57983220743495623</c:v>
                </c:pt>
                <c:pt idx="28">
                  <c:v>0.57580159626112859</c:v>
                </c:pt>
                <c:pt idx="29">
                  <c:v>0.57179900323845945</c:v>
                </c:pt>
                <c:pt idx="30">
                  <c:v>0.56782423360323675</c:v>
                </c:pt>
                <c:pt idx="31">
                  <c:v>0.56387709394561747</c:v>
                </c:pt>
                <c:pt idx="32">
                  <c:v>0.5599573922002159</c:v>
                </c:pt>
                <c:pt idx="33">
                  <c:v>0.55606493763675868</c:v>
                </c:pt>
                <c:pt idx="34">
                  <c:v>0.55219954085080314</c:v>
                </c:pt>
                <c:pt idx="35">
                  <c:v>0.54836101375452162</c:v>
                </c:pt>
                <c:pt idx="36">
                  <c:v>0.54454916956754862</c:v>
                </c:pt>
                <c:pt idx="37">
                  <c:v>0.54076382280789359</c:v>
                </c:pt>
                <c:pt idx="38">
                  <c:v>0.53700478928291306</c:v>
                </c:pt>
                <c:pt idx="39">
                  <c:v>0.53327188608035081</c:v>
                </c:pt>
                <c:pt idx="40">
                  <c:v>0.52956493155943474</c:v>
                </c:pt>
                <c:pt idx="41">
                  <c:v>0.52588374534204041</c:v>
                </c:pt>
                <c:pt idx="42">
                  <c:v>0.52222814830391329</c:v>
                </c:pt>
                <c:pt idx="43">
                  <c:v>0.51859796256595159</c:v>
                </c:pt>
                <c:pt idx="44">
                  <c:v>0.51499301148555299</c:v>
                </c:pt>
                <c:pt idx="45">
                  <c:v>0.51141311964801672</c:v>
                </c:pt>
                <c:pt idx="46">
                  <c:v>0.50785811285801097</c:v>
                </c:pt>
                <c:pt idx="47">
                  <c:v>0.5043278181310934</c:v>
                </c:pt>
                <c:pt idx="48">
                  <c:v>0.50082206368529625</c:v>
                </c:pt>
                <c:pt idx="49">
                  <c:v>0.49734067893276707</c:v>
                </c:pt>
                <c:pt idx="50">
                  <c:v>0.49388349447146684</c:v>
                </c:pt>
                <c:pt idx="51">
                  <c:v>0.49045034207692828</c:v>
                </c:pt>
                <c:pt idx="52">
                  <c:v>0.48704105469406983</c:v>
                </c:pt>
                <c:pt idx="53">
                  <c:v>0.48365546642906648</c:v>
                </c:pt>
                <c:pt idx="54">
                  <c:v>0.4802934125412775</c:v>
                </c:pt>
                <c:pt idx="55">
                  <c:v>0.47695472943523098</c:v>
                </c:pt>
                <c:pt idx="56">
                  <c:v>0.47363925465266232</c:v>
                </c:pt>
                <c:pt idx="57">
                  <c:v>0.47034682686461027</c:v>
                </c:pt>
                <c:pt idx="58">
                  <c:v>0.46707728586356534</c:v>
                </c:pt>
                <c:pt idx="59">
                  <c:v>0.46383047255567561</c:v>
                </c:pt>
                <c:pt idx="60">
                  <c:v>0.46060622895300457</c:v>
                </c:pt>
                <c:pt idx="61">
                  <c:v>0.45740439816584383</c:v>
                </c:pt>
                <c:pt idx="62">
                  <c:v>0.45422482439507827</c:v>
                </c:pt>
                <c:pt idx="63">
                  <c:v>0.45106735292460609</c:v>
                </c:pt>
                <c:pt idx="64">
                  <c:v>0.44793183011380944</c:v>
                </c:pt>
                <c:pt idx="65">
                  <c:v>0.44481810339007904</c:v>
                </c:pt>
                <c:pt idx="66">
                  <c:v>0.44172602124138927</c:v>
                </c:pt>
                <c:pt idx="67">
                  <c:v>0.4386554332089268</c:v>
                </c:pt>
                <c:pt idx="68">
                  <c:v>0.43560618987976857</c:v>
                </c:pt>
                <c:pt idx="69">
                  <c:v>0.43257814287961133</c:v>
                </c:pt>
                <c:pt idx="70">
                  <c:v>0.42957114486555237</c:v>
                </c:pt>
                <c:pt idx="71">
                  <c:v>0.42658504951891996</c:v>
                </c:pt>
                <c:pt idx="72">
                  <c:v>0.42361971153815292</c:v>
                </c:pt>
                <c:pt idx="73">
                  <c:v>0.42067498663173086</c:v>
                </c:pt>
                <c:pt idx="74">
                  <c:v>0.41775073151115283</c:v>
                </c:pt>
                <c:pt idx="75">
                  <c:v>0.41484680388396522</c:v>
                </c:pt>
                <c:pt idx="76">
                  <c:v>0.41196306244683728</c:v>
                </c:pt>
              </c:numCache>
            </c:numRef>
          </c:val>
          <c:smooth val="0"/>
        </c:ser>
        <c:ser>
          <c:idx val="1"/>
          <c:order val="1"/>
          <c:marker>
            <c:symbol val="none"/>
          </c:marker>
          <c:cat>
            <c:numRef>
              <c:f>'4.Underlying Excess Cost Growth'!$A$95:$A$171</c:f>
              <c:numCache>
                <c:formatCode>General</c:formatCode>
                <c:ptCount val="77"/>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pt idx="41">
                  <c:v>2052</c:v>
                </c:pt>
                <c:pt idx="42">
                  <c:v>2053</c:v>
                </c:pt>
                <c:pt idx="43">
                  <c:v>2054</c:v>
                </c:pt>
                <c:pt idx="44">
                  <c:v>2055</c:v>
                </c:pt>
                <c:pt idx="45">
                  <c:v>2056</c:v>
                </c:pt>
                <c:pt idx="46">
                  <c:v>2057</c:v>
                </c:pt>
                <c:pt idx="47">
                  <c:v>2058</c:v>
                </c:pt>
                <c:pt idx="48">
                  <c:v>2059</c:v>
                </c:pt>
                <c:pt idx="49">
                  <c:v>2060</c:v>
                </c:pt>
                <c:pt idx="50">
                  <c:v>2061</c:v>
                </c:pt>
                <c:pt idx="51">
                  <c:v>2062</c:v>
                </c:pt>
                <c:pt idx="52">
                  <c:v>2063</c:v>
                </c:pt>
                <c:pt idx="53">
                  <c:v>2064</c:v>
                </c:pt>
                <c:pt idx="54">
                  <c:v>2065</c:v>
                </c:pt>
                <c:pt idx="55">
                  <c:v>2066</c:v>
                </c:pt>
                <c:pt idx="56">
                  <c:v>2067</c:v>
                </c:pt>
                <c:pt idx="57">
                  <c:v>2068</c:v>
                </c:pt>
                <c:pt idx="58">
                  <c:v>2069</c:v>
                </c:pt>
                <c:pt idx="59">
                  <c:v>2070</c:v>
                </c:pt>
                <c:pt idx="60">
                  <c:v>2071</c:v>
                </c:pt>
                <c:pt idx="61">
                  <c:v>2072</c:v>
                </c:pt>
                <c:pt idx="62">
                  <c:v>2073</c:v>
                </c:pt>
                <c:pt idx="63">
                  <c:v>2074</c:v>
                </c:pt>
                <c:pt idx="64">
                  <c:v>2075</c:v>
                </c:pt>
                <c:pt idx="65">
                  <c:v>2076</c:v>
                </c:pt>
                <c:pt idx="66">
                  <c:v>2077</c:v>
                </c:pt>
                <c:pt idx="67">
                  <c:v>2078</c:v>
                </c:pt>
                <c:pt idx="68">
                  <c:v>2079</c:v>
                </c:pt>
                <c:pt idx="69">
                  <c:v>2080</c:v>
                </c:pt>
                <c:pt idx="70">
                  <c:v>2081</c:v>
                </c:pt>
                <c:pt idx="71">
                  <c:v>2082</c:v>
                </c:pt>
                <c:pt idx="72">
                  <c:v>2083</c:v>
                </c:pt>
                <c:pt idx="73">
                  <c:v>2084</c:v>
                </c:pt>
                <c:pt idx="74">
                  <c:v>2085</c:v>
                </c:pt>
                <c:pt idx="75">
                  <c:v>2086</c:v>
                </c:pt>
                <c:pt idx="76">
                  <c:v>2087</c:v>
                </c:pt>
              </c:numCache>
            </c:numRef>
          </c:cat>
          <c:val>
            <c:numRef>
              <c:f>'4.Underlying Excess Cost Growth'!$C$95:$C$171</c:f>
              <c:numCache>
                <c:formatCode>General</c:formatCode>
                <c:ptCount val="77"/>
                <c:pt idx="0">
                  <c:v>0.70000000000000007</c:v>
                </c:pt>
                <c:pt idx="1">
                  <c:v>0.70000000000000007</c:v>
                </c:pt>
                <c:pt idx="2">
                  <c:v>0.70000000000000007</c:v>
                </c:pt>
                <c:pt idx="3">
                  <c:v>0.70000000000000007</c:v>
                </c:pt>
                <c:pt idx="4">
                  <c:v>0.70000000000000007</c:v>
                </c:pt>
                <c:pt idx="5">
                  <c:v>0.70000000000000007</c:v>
                </c:pt>
                <c:pt idx="6">
                  <c:v>0.70000000000000007</c:v>
                </c:pt>
                <c:pt idx="7">
                  <c:v>0.70000000000000007</c:v>
                </c:pt>
                <c:pt idx="8">
                  <c:v>0.70000000000000007</c:v>
                </c:pt>
                <c:pt idx="9">
                  <c:v>0.70000000000000007</c:v>
                </c:pt>
                <c:pt idx="10">
                  <c:v>0.70000000000000007</c:v>
                </c:pt>
                <c:pt idx="11">
                  <c:v>0.70000000000000007</c:v>
                </c:pt>
                <c:pt idx="12">
                  <c:v>0.70000000000000007</c:v>
                </c:pt>
                <c:pt idx="13">
                  <c:v>0.70000000000000007</c:v>
                </c:pt>
                <c:pt idx="14">
                  <c:v>0.70000000000000007</c:v>
                </c:pt>
                <c:pt idx="15">
                  <c:v>0.70000000000000007</c:v>
                </c:pt>
                <c:pt idx="16">
                  <c:v>0.70000000000000007</c:v>
                </c:pt>
                <c:pt idx="17">
                  <c:v>0.70000000000000007</c:v>
                </c:pt>
                <c:pt idx="18">
                  <c:v>0.70000000000000007</c:v>
                </c:pt>
                <c:pt idx="19">
                  <c:v>0.70000000000000007</c:v>
                </c:pt>
                <c:pt idx="20">
                  <c:v>0.70000000000000007</c:v>
                </c:pt>
                <c:pt idx="21">
                  <c:v>0.70000000000000007</c:v>
                </c:pt>
                <c:pt idx="22">
                  <c:v>0.70000000000000007</c:v>
                </c:pt>
                <c:pt idx="23">
                  <c:v>0.70000000000000007</c:v>
                </c:pt>
                <c:pt idx="24">
                  <c:v>0.70000000000000007</c:v>
                </c:pt>
                <c:pt idx="25">
                  <c:v>0.70000000000000007</c:v>
                </c:pt>
                <c:pt idx="26">
                  <c:v>0.70000000000000007</c:v>
                </c:pt>
                <c:pt idx="27">
                  <c:v>0.70000000000000007</c:v>
                </c:pt>
                <c:pt idx="28">
                  <c:v>0.70000000000000007</c:v>
                </c:pt>
                <c:pt idx="29">
                  <c:v>0.70000000000000007</c:v>
                </c:pt>
                <c:pt idx="30">
                  <c:v>0.70000000000000007</c:v>
                </c:pt>
                <c:pt idx="31">
                  <c:v>0.70000000000000007</c:v>
                </c:pt>
                <c:pt idx="32">
                  <c:v>0.70000000000000007</c:v>
                </c:pt>
                <c:pt idx="33">
                  <c:v>0.70000000000000007</c:v>
                </c:pt>
                <c:pt idx="34">
                  <c:v>0.70000000000000007</c:v>
                </c:pt>
                <c:pt idx="35">
                  <c:v>0.70000000000000007</c:v>
                </c:pt>
                <c:pt idx="36">
                  <c:v>0.70000000000000007</c:v>
                </c:pt>
                <c:pt idx="37">
                  <c:v>0.70000000000000007</c:v>
                </c:pt>
                <c:pt idx="38">
                  <c:v>0.70000000000000007</c:v>
                </c:pt>
                <c:pt idx="39">
                  <c:v>0.70000000000000007</c:v>
                </c:pt>
                <c:pt idx="40">
                  <c:v>0.70000000000000007</c:v>
                </c:pt>
                <c:pt idx="41">
                  <c:v>0.70000000000000007</c:v>
                </c:pt>
                <c:pt idx="42">
                  <c:v>0.70000000000000007</c:v>
                </c:pt>
                <c:pt idx="43">
                  <c:v>0.70000000000000007</c:v>
                </c:pt>
                <c:pt idx="44">
                  <c:v>0.70000000000000007</c:v>
                </c:pt>
                <c:pt idx="45">
                  <c:v>0.70000000000000007</c:v>
                </c:pt>
                <c:pt idx="46">
                  <c:v>0.70000000000000007</c:v>
                </c:pt>
                <c:pt idx="47">
                  <c:v>0.70000000000000007</c:v>
                </c:pt>
                <c:pt idx="48">
                  <c:v>0.70000000000000007</c:v>
                </c:pt>
                <c:pt idx="49">
                  <c:v>0.70000000000000007</c:v>
                </c:pt>
                <c:pt idx="50">
                  <c:v>0.70000000000000007</c:v>
                </c:pt>
                <c:pt idx="51">
                  <c:v>0.70000000000000007</c:v>
                </c:pt>
                <c:pt idx="52">
                  <c:v>0.70000000000000007</c:v>
                </c:pt>
                <c:pt idx="53">
                  <c:v>0.70000000000000007</c:v>
                </c:pt>
                <c:pt idx="54">
                  <c:v>0.70000000000000007</c:v>
                </c:pt>
                <c:pt idx="55">
                  <c:v>0.70000000000000007</c:v>
                </c:pt>
                <c:pt idx="56">
                  <c:v>0.70000000000000007</c:v>
                </c:pt>
                <c:pt idx="57">
                  <c:v>0.70000000000000007</c:v>
                </c:pt>
                <c:pt idx="58">
                  <c:v>0.70000000000000007</c:v>
                </c:pt>
                <c:pt idx="59">
                  <c:v>0.70000000000000007</c:v>
                </c:pt>
                <c:pt idx="60">
                  <c:v>0.70000000000000007</c:v>
                </c:pt>
                <c:pt idx="61">
                  <c:v>0.70000000000000007</c:v>
                </c:pt>
                <c:pt idx="62">
                  <c:v>0.70000000000000007</c:v>
                </c:pt>
                <c:pt idx="63">
                  <c:v>0.70000000000000007</c:v>
                </c:pt>
                <c:pt idx="64">
                  <c:v>0.70000000000000007</c:v>
                </c:pt>
                <c:pt idx="65">
                  <c:v>0.70000000000000007</c:v>
                </c:pt>
                <c:pt idx="66">
                  <c:v>0.70000000000000007</c:v>
                </c:pt>
                <c:pt idx="67">
                  <c:v>0.70000000000000007</c:v>
                </c:pt>
                <c:pt idx="68">
                  <c:v>0.70000000000000007</c:v>
                </c:pt>
                <c:pt idx="69">
                  <c:v>0.70000000000000007</c:v>
                </c:pt>
                <c:pt idx="70">
                  <c:v>0.70000000000000007</c:v>
                </c:pt>
                <c:pt idx="71">
                  <c:v>0.70000000000000007</c:v>
                </c:pt>
                <c:pt idx="72">
                  <c:v>0.70000000000000007</c:v>
                </c:pt>
                <c:pt idx="73">
                  <c:v>0.70000000000000007</c:v>
                </c:pt>
                <c:pt idx="74">
                  <c:v>0.70000000000000007</c:v>
                </c:pt>
                <c:pt idx="75">
                  <c:v>0.70000000000000007</c:v>
                </c:pt>
                <c:pt idx="76">
                  <c:v>0.70000000000000007</c:v>
                </c:pt>
              </c:numCache>
            </c:numRef>
          </c:val>
          <c:smooth val="0"/>
        </c:ser>
        <c:dLbls>
          <c:showLegendKey val="0"/>
          <c:showVal val="0"/>
          <c:showCatName val="0"/>
          <c:showSerName val="0"/>
          <c:showPercent val="0"/>
          <c:showBubbleSize val="0"/>
        </c:dLbls>
        <c:marker val="1"/>
        <c:smooth val="0"/>
        <c:axId val="38459264"/>
        <c:axId val="38460800"/>
      </c:lineChart>
      <c:catAx>
        <c:axId val="38459264"/>
        <c:scaling>
          <c:orientation val="minMax"/>
        </c:scaling>
        <c:delete val="0"/>
        <c:axPos val="b"/>
        <c:numFmt formatCode="General" sourceLinked="1"/>
        <c:majorTickMark val="none"/>
        <c:minorTickMark val="none"/>
        <c:tickLblPos val="nextTo"/>
        <c:crossAx val="38460800"/>
        <c:crosses val="autoZero"/>
        <c:auto val="1"/>
        <c:lblAlgn val="ctr"/>
        <c:lblOffset val="100"/>
        <c:noMultiLvlLbl val="0"/>
      </c:catAx>
      <c:valAx>
        <c:axId val="38460800"/>
        <c:scaling>
          <c:orientation val="minMax"/>
          <c:max val="0.70000000000000018"/>
          <c:min val="0.35000000000000009"/>
        </c:scaling>
        <c:delete val="0"/>
        <c:axPos val="l"/>
        <c:majorGridlines/>
        <c:numFmt formatCode="0%" sourceLinked="0"/>
        <c:majorTickMark val="none"/>
        <c:minorTickMark val="none"/>
        <c:tickLblPos val="nextTo"/>
        <c:crossAx val="3845926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Private</c:v>
          </c:tx>
          <c:spPr>
            <a:ln w="50800"/>
          </c:spPr>
          <c:marker>
            <c:symbol val="none"/>
          </c:marker>
          <c:cat>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Sheet1!$B$2:$B$21</c:f>
              <c:numCache>
                <c:formatCode>General</c:formatCode>
                <c:ptCount val="20"/>
                <c:pt idx="0">
                  <c:v>0.70000000000000007</c:v>
                </c:pt>
                <c:pt idx="1">
                  <c:v>0.70000000000000007</c:v>
                </c:pt>
                <c:pt idx="2">
                  <c:v>0.70000000000000007</c:v>
                </c:pt>
                <c:pt idx="3">
                  <c:v>0.70000000000000007</c:v>
                </c:pt>
                <c:pt idx="4">
                  <c:v>0.70000000000000007</c:v>
                </c:pt>
                <c:pt idx="5">
                  <c:v>0.70000000000000007</c:v>
                </c:pt>
                <c:pt idx="6">
                  <c:v>0.70000000000000007</c:v>
                </c:pt>
                <c:pt idx="7">
                  <c:v>0.70000000000000007</c:v>
                </c:pt>
                <c:pt idx="8">
                  <c:v>0.70000000000000007</c:v>
                </c:pt>
                <c:pt idx="9">
                  <c:v>0.70000000000000007</c:v>
                </c:pt>
                <c:pt idx="10">
                  <c:v>0.70000000000000007</c:v>
                </c:pt>
                <c:pt idx="11">
                  <c:v>0.70000000000000007</c:v>
                </c:pt>
                <c:pt idx="12">
                  <c:v>0.70000000000000007</c:v>
                </c:pt>
                <c:pt idx="13">
                  <c:v>0.70000000000000007</c:v>
                </c:pt>
                <c:pt idx="14">
                  <c:v>0.70000000000000007</c:v>
                </c:pt>
                <c:pt idx="15">
                  <c:v>0.70000000000000007</c:v>
                </c:pt>
                <c:pt idx="16">
                  <c:v>0.70000000000000007</c:v>
                </c:pt>
                <c:pt idx="17">
                  <c:v>0.70000000000000007</c:v>
                </c:pt>
                <c:pt idx="18">
                  <c:v>0.70000000000000007</c:v>
                </c:pt>
                <c:pt idx="19">
                  <c:v>0.70000000000000007</c:v>
                </c:pt>
              </c:numCache>
            </c:numRef>
          </c:val>
          <c:smooth val="0"/>
        </c:ser>
        <c:ser>
          <c:idx val="1"/>
          <c:order val="1"/>
          <c:tx>
            <c:v>Medicare</c:v>
          </c:tx>
          <c:spPr>
            <a:ln w="50800"/>
          </c:spPr>
          <c:marker>
            <c:symbol val="none"/>
          </c:marker>
          <c:cat>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Sheet1!$C$2:$C$21</c:f>
              <c:numCache>
                <c:formatCode>General</c:formatCode>
                <c:ptCount val="20"/>
                <c:pt idx="0">
                  <c:v>1.1000000000000001</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mooth val="0"/>
        </c:ser>
        <c:dLbls>
          <c:showLegendKey val="0"/>
          <c:showVal val="0"/>
          <c:showCatName val="0"/>
          <c:showSerName val="0"/>
          <c:showPercent val="0"/>
          <c:showBubbleSize val="0"/>
        </c:dLbls>
        <c:marker val="1"/>
        <c:smooth val="0"/>
        <c:axId val="38646528"/>
        <c:axId val="38648064"/>
      </c:lineChart>
      <c:catAx>
        <c:axId val="38646528"/>
        <c:scaling>
          <c:orientation val="minMax"/>
        </c:scaling>
        <c:delete val="0"/>
        <c:axPos val="b"/>
        <c:numFmt formatCode="General" sourceLinked="1"/>
        <c:majorTickMark val="none"/>
        <c:minorTickMark val="none"/>
        <c:tickLblPos val="nextTo"/>
        <c:txPr>
          <a:bodyPr/>
          <a:lstStyle/>
          <a:p>
            <a:pPr>
              <a:defRPr sz="1500"/>
            </a:pPr>
            <a:endParaRPr lang="en-US"/>
          </a:p>
        </c:txPr>
        <c:crossAx val="38648064"/>
        <c:crosses val="autoZero"/>
        <c:auto val="1"/>
        <c:lblAlgn val="ctr"/>
        <c:lblOffset val="100"/>
        <c:noMultiLvlLbl val="0"/>
      </c:catAx>
      <c:valAx>
        <c:axId val="38648064"/>
        <c:scaling>
          <c:orientation val="minMax"/>
        </c:scaling>
        <c:delete val="0"/>
        <c:axPos val="l"/>
        <c:majorGridlines/>
        <c:title>
          <c:tx>
            <c:rich>
              <a:bodyPr/>
              <a:lstStyle/>
              <a:p>
                <a:pPr>
                  <a:defRPr sz="1600"/>
                </a:pPr>
                <a:r>
                  <a:rPr lang="en-US" sz="1600"/>
                  <a:t>Reimbrursement growth</a:t>
                </a:r>
              </a:p>
            </c:rich>
          </c:tx>
          <c:overlay val="0"/>
        </c:title>
        <c:numFmt formatCode="General" sourceLinked="1"/>
        <c:majorTickMark val="none"/>
        <c:minorTickMark val="none"/>
        <c:tickLblPos val="nextTo"/>
        <c:txPr>
          <a:bodyPr/>
          <a:lstStyle/>
          <a:p>
            <a:pPr>
              <a:defRPr sz="1600"/>
            </a:pPr>
            <a:endParaRPr lang="en-US"/>
          </a:p>
        </c:txPr>
        <c:crossAx val="38646528"/>
        <c:crossesAt val="1"/>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Private</c:v>
          </c:tx>
          <c:spPr>
            <a:ln w="38100"/>
          </c:spPr>
          <c:marker>
            <c:symbol val="none"/>
          </c:marker>
          <c:cat>
            <c:numRef>
              <c:f>'Sheet1 (3)'!$A$2:$A$21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 (3)'!$B$2:$B$21</c:f>
              <c:numCache>
                <c:formatCode>General</c:formatCode>
                <c:ptCount val="20"/>
                <c:pt idx="0">
                  <c:v>0.7</c:v>
                </c:pt>
                <c:pt idx="1">
                  <c:v>0.69066666666666665</c:v>
                </c:pt>
                <c:pt idx="2">
                  <c:v>0.68133333333333335</c:v>
                </c:pt>
                <c:pt idx="3">
                  <c:v>0.67200000000000004</c:v>
                </c:pt>
                <c:pt idx="4">
                  <c:v>0.66266666666666674</c:v>
                </c:pt>
                <c:pt idx="5">
                  <c:v>0.65333333333333343</c:v>
                </c:pt>
                <c:pt idx="6">
                  <c:v>0.64400000000000013</c:v>
                </c:pt>
                <c:pt idx="7">
                  <c:v>0.63466666666666682</c:v>
                </c:pt>
                <c:pt idx="8">
                  <c:v>0.62533333333333352</c:v>
                </c:pt>
                <c:pt idx="9">
                  <c:v>0.61600000000000021</c:v>
                </c:pt>
                <c:pt idx="10">
                  <c:v>0.60666666666666691</c:v>
                </c:pt>
                <c:pt idx="11">
                  <c:v>0.5973333333333336</c:v>
                </c:pt>
                <c:pt idx="12">
                  <c:v>0.5880000000000003</c:v>
                </c:pt>
                <c:pt idx="13">
                  <c:v>0.578666666666667</c:v>
                </c:pt>
                <c:pt idx="14">
                  <c:v>0.56933333333333369</c:v>
                </c:pt>
                <c:pt idx="15">
                  <c:v>0.56000000000000039</c:v>
                </c:pt>
                <c:pt idx="16">
                  <c:v>0.55066666666666708</c:v>
                </c:pt>
                <c:pt idx="17">
                  <c:v>0.54133333333333378</c:v>
                </c:pt>
                <c:pt idx="18">
                  <c:v>0.53200000000000047</c:v>
                </c:pt>
                <c:pt idx="19">
                  <c:v>0.52266666666666717</c:v>
                </c:pt>
              </c:numCache>
            </c:numRef>
          </c:val>
          <c:smooth val="0"/>
        </c:ser>
        <c:ser>
          <c:idx val="1"/>
          <c:order val="1"/>
          <c:tx>
            <c:v>Pre-ACA Medicare</c:v>
          </c:tx>
          <c:spPr>
            <a:ln w="38100"/>
          </c:spPr>
          <c:marker>
            <c:symbol val="none"/>
          </c:marker>
          <c:cat>
            <c:numRef>
              <c:f>'Sheet1 (3)'!$A$2:$A$21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 (3)'!$C$2:$C$21</c:f>
              <c:numCache>
                <c:formatCode>General</c:formatCode>
                <c:ptCount val="20"/>
                <c:pt idx="0">
                  <c:v>1.1000000000000001</c:v>
                </c:pt>
                <c:pt idx="1">
                  <c:v>1.1000000000000001</c:v>
                </c:pt>
                <c:pt idx="2">
                  <c:v>1.1000000000000001</c:v>
                </c:pt>
                <c:pt idx="3">
                  <c:v>1.1000000000000001</c:v>
                </c:pt>
                <c:pt idx="4">
                  <c:v>1.1000000000000001</c:v>
                </c:pt>
                <c:pt idx="5">
                  <c:v>1.1000000000000001</c:v>
                </c:pt>
                <c:pt idx="6">
                  <c:v>1.1000000000000001</c:v>
                </c:pt>
                <c:pt idx="7">
                  <c:v>1.1000000000000001</c:v>
                </c:pt>
                <c:pt idx="8">
                  <c:v>1.1000000000000001</c:v>
                </c:pt>
                <c:pt idx="9">
                  <c:v>1.1000000000000001</c:v>
                </c:pt>
                <c:pt idx="10">
                  <c:v>1.1000000000000001</c:v>
                </c:pt>
                <c:pt idx="11">
                  <c:v>1.1000000000000001</c:v>
                </c:pt>
                <c:pt idx="12">
                  <c:v>1.1000000000000001</c:v>
                </c:pt>
                <c:pt idx="13">
                  <c:v>1.1000000000000001</c:v>
                </c:pt>
                <c:pt idx="14">
                  <c:v>1.1000000000000001</c:v>
                </c:pt>
                <c:pt idx="15">
                  <c:v>1.1000000000000001</c:v>
                </c:pt>
                <c:pt idx="16">
                  <c:v>1.1000000000000001</c:v>
                </c:pt>
                <c:pt idx="17">
                  <c:v>1.1000000000000001</c:v>
                </c:pt>
                <c:pt idx="18">
                  <c:v>1.1000000000000001</c:v>
                </c:pt>
                <c:pt idx="19">
                  <c:v>1.1000000000000001</c:v>
                </c:pt>
              </c:numCache>
            </c:numRef>
          </c:val>
          <c:smooth val="0"/>
        </c:ser>
        <c:ser>
          <c:idx val="2"/>
          <c:order val="2"/>
          <c:tx>
            <c:v>Post-ACA Medicare</c:v>
          </c:tx>
          <c:spPr>
            <a:ln w="38100"/>
          </c:spPr>
          <c:marker>
            <c:symbol val="none"/>
          </c:marker>
          <c:val>
            <c:numRef>
              <c:f>'Sheet1 (3)'!$D$2:$D$21</c:f>
              <c:numCache>
                <c:formatCode>General</c:formatCode>
                <c:ptCount val="20"/>
                <c:pt idx="0">
                  <c:v>1.1000000000000001</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mooth val="0"/>
        </c:ser>
        <c:dLbls>
          <c:showLegendKey val="0"/>
          <c:showVal val="0"/>
          <c:showCatName val="0"/>
          <c:showSerName val="0"/>
          <c:showPercent val="0"/>
          <c:showBubbleSize val="0"/>
        </c:dLbls>
        <c:marker val="1"/>
        <c:smooth val="0"/>
        <c:axId val="42492672"/>
        <c:axId val="42494208"/>
      </c:lineChart>
      <c:catAx>
        <c:axId val="42492672"/>
        <c:scaling>
          <c:orientation val="minMax"/>
        </c:scaling>
        <c:delete val="0"/>
        <c:axPos val="b"/>
        <c:numFmt formatCode="General" sourceLinked="1"/>
        <c:majorTickMark val="none"/>
        <c:minorTickMark val="none"/>
        <c:tickLblPos val="nextTo"/>
        <c:txPr>
          <a:bodyPr/>
          <a:lstStyle/>
          <a:p>
            <a:pPr>
              <a:defRPr sz="1400"/>
            </a:pPr>
            <a:endParaRPr lang="en-US"/>
          </a:p>
        </c:txPr>
        <c:crossAx val="42494208"/>
        <c:crosses val="autoZero"/>
        <c:auto val="1"/>
        <c:lblAlgn val="ctr"/>
        <c:lblOffset val="100"/>
        <c:noMultiLvlLbl val="0"/>
      </c:catAx>
      <c:valAx>
        <c:axId val="42494208"/>
        <c:scaling>
          <c:orientation val="minMax"/>
        </c:scaling>
        <c:delete val="0"/>
        <c:axPos val="l"/>
        <c:majorGridlines/>
        <c:title>
          <c:tx>
            <c:rich>
              <a:bodyPr/>
              <a:lstStyle/>
              <a:p>
                <a:pPr>
                  <a:defRPr sz="1600"/>
                </a:pPr>
                <a:r>
                  <a:rPr lang="en-US" sz="1600"/>
                  <a:t>Reimbrursement growth</a:t>
                </a:r>
              </a:p>
            </c:rich>
          </c:tx>
          <c:overlay val="0"/>
        </c:title>
        <c:numFmt formatCode="General" sourceLinked="1"/>
        <c:majorTickMark val="none"/>
        <c:minorTickMark val="none"/>
        <c:tickLblPos val="nextTo"/>
        <c:txPr>
          <a:bodyPr/>
          <a:lstStyle/>
          <a:p>
            <a:pPr>
              <a:defRPr sz="1400"/>
            </a:pPr>
            <a:endParaRPr lang="en-US"/>
          </a:p>
        </c:txPr>
        <c:crossAx val="42492672"/>
        <c:crossesAt val="1"/>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F9AD0BB-336A-4DC4-895D-FCE3A796C5E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AD0BB-336A-4DC4-895D-FCE3A796C5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AD0BB-336A-4DC4-895D-FCE3A796C5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AD0BB-336A-4DC4-895D-FCE3A796C5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9AD0BB-336A-4DC4-895D-FCE3A796C5E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9AD0BB-336A-4DC4-895D-FCE3A796C5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F9AD0BB-336A-4DC4-895D-FCE3A796C5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F9AD0BB-336A-4DC4-895D-FCE3A796C5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F9AD0BB-336A-4DC4-895D-FCE3A796C5E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9AD0BB-336A-4DC4-895D-FCE3A796C5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07799B3-86FB-448C-AFD1-FD6CEB09749E}" type="datetimeFigureOut">
              <a:rPr lang="en-US" smtClean="0"/>
              <a:pPr/>
              <a:t>7/23/2015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9AD0BB-336A-4DC4-895D-FCE3A796C5E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rgbClr val="7CADD6"/>
          </a:fgClr>
          <a:bgClr>
            <a:schemeClr val="bg1"/>
          </a:bgClr>
        </a:patt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7799B3-86FB-448C-AFD1-FD6CEB09749E}" type="datetimeFigureOut">
              <a:rPr lang="en-US" smtClean="0"/>
              <a:pPr/>
              <a:t>7/23/2015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F9AD0BB-336A-4DC4-895D-FCE3A796C5E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47800"/>
            <a:ext cx="7772400" cy="1470025"/>
          </a:xfrm>
        </p:spPr>
        <p:txBody>
          <a:bodyPr>
            <a:normAutofit/>
          </a:bodyPr>
          <a:lstStyle/>
          <a:p>
            <a:r>
              <a:rPr lang="en-US" sz="3000" dirty="0" smtClean="0"/>
              <a:t>ACA Sustainability, Productivity Growth and the Complex </a:t>
            </a:r>
            <a:r>
              <a:rPr lang="en-US" sz="3000" dirty="0"/>
              <a:t>R</a:t>
            </a:r>
            <a:r>
              <a:rPr lang="en-US" sz="3000" dirty="0" smtClean="0"/>
              <a:t>elationship between Medicare and Private Provider Payments</a:t>
            </a:r>
            <a:endParaRPr lang="en-US" sz="3000" dirty="0"/>
          </a:p>
        </p:txBody>
      </p:sp>
      <p:sp>
        <p:nvSpPr>
          <p:cNvPr id="3" name="Subtitle 2"/>
          <p:cNvSpPr>
            <a:spLocks noGrp="1"/>
          </p:cNvSpPr>
          <p:nvPr>
            <p:ph type="subTitle" idx="1"/>
          </p:nvPr>
        </p:nvSpPr>
        <p:spPr>
          <a:xfrm>
            <a:off x="1219200" y="3962400"/>
            <a:ext cx="7620000" cy="2895600"/>
          </a:xfrm>
        </p:spPr>
        <p:txBody>
          <a:bodyPr>
            <a:noAutofit/>
          </a:bodyPr>
          <a:lstStyle/>
          <a:p>
            <a:r>
              <a:rPr lang="en-US" sz="2400" dirty="0" smtClean="0"/>
              <a:t>Louise Sheiner</a:t>
            </a:r>
          </a:p>
          <a:p>
            <a:r>
              <a:rPr lang="en-US" sz="2400" dirty="0" smtClean="0"/>
              <a:t>Hutchins Center on Fiscal and Monetary Policy</a:t>
            </a:r>
          </a:p>
          <a:p>
            <a:r>
              <a:rPr lang="en-US" sz="2400" dirty="0" smtClean="0"/>
              <a:t>The Brookings Institution</a:t>
            </a:r>
          </a:p>
          <a:p>
            <a:r>
              <a:rPr lang="en-US" sz="2400" dirty="0"/>
              <a:t>L</a:t>
            </a:r>
            <a:r>
              <a:rPr lang="en-US" sz="2400" dirty="0" smtClean="0"/>
              <a:t>sheiner@brookings.edu</a:t>
            </a:r>
          </a:p>
          <a:p>
            <a:r>
              <a:rPr lang="en-US" sz="2400" dirty="0" smtClean="0"/>
              <a:t>Presented July 21, 2015 at the </a:t>
            </a:r>
            <a:r>
              <a:rPr lang="en-US" sz="2400" dirty="0" err="1" smtClean="0"/>
              <a:t>Altarum</a:t>
            </a:r>
            <a:r>
              <a:rPr lang="en-US" sz="2400" dirty="0" smtClean="0"/>
              <a:t> Institute CSHS Symposium – New Dimensions on Sustainable U.S. Health Spending</a:t>
            </a:r>
            <a:endParaRPr lang="en-US" sz="2400" dirty="0"/>
          </a:p>
        </p:txBody>
      </p:sp>
    </p:spTree>
    <p:extLst>
      <p:ext uri="{BB962C8B-B14F-4D97-AF65-F5344CB8AC3E}">
        <p14:creationId xmlns:p14="http://schemas.microsoft.com/office/powerpoint/2010/main" val="87206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792162"/>
          </a:xfrm>
        </p:spPr>
        <p:txBody>
          <a:bodyPr>
            <a:normAutofit fontScale="90000"/>
          </a:bodyPr>
          <a:lstStyle/>
          <a:p>
            <a:pPr algn="ctr"/>
            <a:r>
              <a:rPr lang="en-US" sz="2900" dirty="0" smtClean="0">
                <a:solidFill>
                  <a:srgbClr val="073459"/>
                </a:solidFill>
              </a:rPr>
              <a:t>But Hospital Payment Ratios Medicare to Private </a:t>
            </a:r>
            <a:br>
              <a:rPr lang="en-US" sz="2900" dirty="0" smtClean="0">
                <a:solidFill>
                  <a:srgbClr val="073459"/>
                </a:solidFill>
              </a:rPr>
            </a:br>
            <a:r>
              <a:rPr lang="en-US" sz="2900" dirty="0" smtClean="0">
                <a:solidFill>
                  <a:srgbClr val="073459"/>
                </a:solidFill>
              </a:rPr>
              <a:t>are Very Low Now</a:t>
            </a:r>
            <a:endParaRPr lang="en-US" sz="2800" i="1" dirty="0">
              <a:solidFill>
                <a:srgbClr val="073459"/>
              </a:solidFill>
            </a:endParaRPr>
          </a:p>
        </p:txBody>
      </p:sp>
      <p:graphicFrame>
        <p:nvGraphicFramePr>
          <p:cNvPr id="6" name="Chart 5"/>
          <p:cNvGraphicFramePr>
            <a:graphicFrameLocks/>
          </p:cNvGraphicFramePr>
          <p:nvPr>
            <p:extLst>
              <p:ext uri="{D42A27DB-BD31-4B8C-83A1-F6EECF244321}">
                <p14:modId xmlns:p14="http://schemas.microsoft.com/office/powerpoint/2010/main" val="2378887716"/>
              </p:ext>
            </p:extLst>
          </p:nvPr>
        </p:nvGraphicFramePr>
        <p:xfrm>
          <a:off x="1295400" y="1371600"/>
          <a:ext cx="7543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4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t>Implications for Sustainability</a:t>
            </a:r>
            <a:endParaRPr lang="en-US" dirty="0"/>
          </a:p>
        </p:txBody>
      </p:sp>
      <p:sp>
        <p:nvSpPr>
          <p:cNvPr id="3" name="Content Placeholder 2"/>
          <p:cNvSpPr>
            <a:spLocks noGrp="1"/>
          </p:cNvSpPr>
          <p:nvPr>
            <p:ph idx="1"/>
          </p:nvPr>
        </p:nvSpPr>
        <p:spPr>
          <a:xfrm>
            <a:off x="1219200" y="1143000"/>
            <a:ext cx="7714488" cy="5105400"/>
          </a:xfrm>
        </p:spPr>
        <p:txBody>
          <a:bodyPr>
            <a:normAutofit/>
          </a:bodyPr>
          <a:lstStyle/>
          <a:p>
            <a:r>
              <a:rPr lang="en-US" sz="2400" dirty="0" smtClean="0"/>
              <a:t>Very clear that ad hoc adjustments in the past made the ACA change much less drastic than simply comparing change in law</a:t>
            </a:r>
          </a:p>
          <a:p>
            <a:endParaRPr lang="en-US" sz="2400" dirty="0" smtClean="0"/>
          </a:p>
          <a:p>
            <a:r>
              <a:rPr lang="en-US" sz="2400" dirty="0" smtClean="0"/>
              <a:t>Overall excess cost growth between Medicare and non-Medicare similar, suggesting that average private reimbursement levels not that different from Medicare</a:t>
            </a:r>
          </a:p>
          <a:p>
            <a:pPr>
              <a:buNone/>
            </a:pPr>
            <a:endParaRPr lang="en-US" sz="2400" dirty="0" smtClean="0"/>
          </a:p>
          <a:p>
            <a:r>
              <a:rPr lang="en-US" sz="2400" dirty="0" smtClean="0"/>
              <a:t>But hospital reimbursement rates lower (as measured by hospital PPIs, not shown) and ratio of payment/cost at all time low</a:t>
            </a:r>
          </a:p>
          <a:p>
            <a:pPr>
              <a:buNone/>
            </a:pPr>
            <a:endParaRPr lang="en-US" sz="2400" dirty="0" smtClean="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What is likely trajectory of private reimbursements over long run? </a:t>
            </a:r>
            <a:endParaRPr lang="en-US" sz="2700" dirty="0"/>
          </a:p>
        </p:txBody>
      </p:sp>
      <p:sp>
        <p:nvSpPr>
          <p:cNvPr id="3" name="Content Placeholder 2"/>
          <p:cNvSpPr>
            <a:spLocks noGrp="1"/>
          </p:cNvSpPr>
          <p:nvPr>
            <p:ph idx="1"/>
          </p:nvPr>
        </p:nvSpPr>
        <p:spPr>
          <a:xfrm>
            <a:off x="1435608" y="1524000"/>
            <a:ext cx="6946392" cy="4724400"/>
          </a:xfrm>
        </p:spPr>
        <p:txBody>
          <a:bodyPr>
            <a:normAutofit/>
          </a:bodyPr>
          <a:lstStyle/>
          <a:p>
            <a:r>
              <a:rPr lang="en-US" sz="2400" dirty="0" smtClean="0"/>
              <a:t>Regardless of productivity growth, Medicare beneficiaries might have access problems if Medicare reimbursements decline sharply over time relative to private</a:t>
            </a:r>
          </a:p>
          <a:p>
            <a:pPr>
              <a:buNone/>
            </a:pPr>
            <a:endParaRPr lang="en-US" sz="2400" dirty="0" smtClean="0"/>
          </a:p>
          <a:p>
            <a:r>
              <a:rPr lang="en-US" sz="2400" dirty="0" smtClean="0"/>
              <a:t>With private health spending growth expected to decline over time, what should we expect for private reimbursement rates? </a:t>
            </a:r>
            <a:endParaRPr lang="en-US" sz="2400" dirty="0"/>
          </a:p>
        </p:txBody>
      </p:sp>
    </p:spTree>
    <p:extLst>
      <p:ext uri="{BB962C8B-B14F-4D97-AF65-F5344CB8AC3E}">
        <p14:creationId xmlns:p14="http://schemas.microsoft.com/office/powerpoint/2010/main" val="410887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0"/>
            <a:ext cx="8153400" cy="533400"/>
          </a:xfrm>
        </p:spPr>
        <p:txBody>
          <a:bodyPr>
            <a:normAutofit fontScale="90000"/>
          </a:bodyPr>
          <a:lstStyle/>
          <a:p>
            <a:r>
              <a:rPr lang="en-US" sz="2800" dirty="0" smtClean="0">
                <a:solidFill>
                  <a:srgbClr val="073459"/>
                </a:solidFill>
              </a:rPr>
              <a:t>Trustees: Medicare prices deteriorate relative to private</a:t>
            </a:r>
            <a:endParaRPr lang="en-US" sz="2800" dirty="0">
              <a:solidFill>
                <a:srgbClr val="073459"/>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59381927"/>
              </p:ext>
            </p:extLst>
          </p:nvPr>
        </p:nvGraphicFramePr>
        <p:xfrm>
          <a:off x="4724400" y="1066800"/>
          <a:ext cx="41910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43000" y="685800"/>
            <a:ext cx="3352800" cy="5586145"/>
          </a:xfrm>
          <a:prstGeom prst="rect">
            <a:avLst/>
          </a:prstGeom>
          <a:noFill/>
        </p:spPr>
        <p:txBody>
          <a:bodyPr wrap="square" rtlCol="0">
            <a:spAutoFit/>
          </a:bodyPr>
          <a:lstStyle/>
          <a:p>
            <a:pPr marL="342900" indent="-342900">
              <a:buFont typeface="Arial" panose="020B0604020202020204" pitchFamily="34" charset="0"/>
              <a:buChar char="•"/>
            </a:pPr>
            <a:r>
              <a:rPr lang="en-US" sz="2100" dirty="0" smtClean="0"/>
              <a:t>Assumes MFP in health MFP&lt;economy-wide</a:t>
            </a:r>
          </a:p>
          <a:p>
            <a:pPr marL="342900" indent="-342900">
              <a:buFont typeface="Arial" panose="020B0604020202020204" pitchFamily="34" charset="0"/>
              <a:buChar char="•"/>
            </a:pPr>
            <a:endParaRPr lang="en-US" sz="2100" dirty="0" smtClean="0"/>
          </a:p>
          <a:p>
            <a:pPr marL="342900" indent="-342900">
              <a:buFont typeface="Arial" panose="020B0604020202020204" pitchFamily="34" charset="0"/>
              <a:buChar char="•"/>
            </a:pPr>
            <a:r>
              <a:rPr lang="en-US" sz="2100" dirty="0" smtClean="0"/>
              <a:t>So health relative prices increase over time</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smtClean="0"/>
              <a:t>Assume private prices increase at assumed rate of relative price inflation.</a:t>
            </a:r>
          </a:p>
          <a:p>
            <a:pPr marL="342900" indent="-342900">
              <a:buFont typeface="Arial" panose="020B0604020202020204" pitchFamily="34" charset="0"/>
              <a:buChar char="•"/>
            </a:pPr>
            <a:endParaRPr lang="en-US" sz="2100" dirty="0" smtClean="0"/>
          </a:p>
          <a:p>
            <a:pPr marL="342900" indent="-342900">
              <a:buFont typeface="Arial" panose="020B0604020202020204" pitchFamily="34" charset="0"/>
              <a:buChar char="•"/>
            </a:pPr>
            <a:r>
              <a:rPr lang="en-US" sz="2100" dirty="0" smtClean="0"/>
              <a:t>Then ratio of Medicare to private hospital payments declines from 70% to about 40% over 75 years.</a:t>
            </a:r>
          </a:p>
        </p:txBody>
      </p:sp>
    </p:spTree>
    <p:extLst>
      <p:ext uri="{BB962C8B-B14F-4D97-AF65-F5344CB8AC3E}">
        <p14:creationId xmlns:p14="http://schemas.microsoft.com/office/powerpoint/2010/main" val="89331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715962"/>
          </a:xfrm>
        </p:spPr>
        <p:txBody>
          <a:bodyPr>
            <a:normAutofit fontScale="90000"/>
          </a:bodyPr>
          <a:lstStyle/>
          <a:p>
            <a:r>
              <a:rPr lang="en-US" dirty="0" smtClean="0"/>
              <a:t>Health Spending Growth</a:t>
            </a:r>
            <a:endParaRPr lang="en-US" dirty="0"/>
          </a:p>
        </p:txBody>
      </p:sp>
      <p:sp>
        <p:nvSpPr>
          <p:cNvPr id="3" name="Content Placeholder 2"/>
          <p:cNvSpPr>
            <a:spLocks noGrp="1"/>
          </p:cNvSpPr>
          <p:nvPr>
            <p:ph idx="1"/>
          </p:nvPr>
        </p:nvSpPr>
        <p:spPr>
          <a:xfrm>
            <a:off x="1295400" y="1371600"/>
            <a:ext cx="7638288" cy="5029200"/>
          </a:xfrm>
        </p:spPr>
        <p:txBody>
          <a:bodyPr>
            <a:normAutofit fontScale="92500" lnSpcReduction="20000"/>
          </a:bodyPr>
          <a:lstStyle/>
          <a:p>
            <a:r>
              <a:rPr lang="en-US" sz="2400" dirty="0" smtClean="0"/>
              <a:t>Health Spending  = Price per service*Number of services     </a:t>
            </a:r>
          </a:p>
          <a:p>
            <a:pPr>
              <a:buNone/>
            </a:pPr>
            <a:r>
              <a:rPr lang="en-US" sz="2400" dirty="0"/>
              <a:t>	</a:t>
            </a:r>
            <a:r>
              <a:rPr lang="en-US" sz="2400" dirty="0" smtClean="0"/>
              <a:t>		H = P * N</a:t>
            </a:r>
          </a:p>
          <a:p>
            <a:r>
              <a:rPr lang="en-US" sz="2400" dirty="0" smtClean="0"/>
              <a:t>Price per service = price per unit of quality *</a:t>
            </a:r>
            <a:r>
              <a:rPr lang="en-US" sz="2400" dirty="0"/>
              <a:t> </a:t>
            </a:r>
            <a:r>
              <a:rPr lang="en-US" sz="2400" dirty="0" smtClean="0"/>
              <a:t>quality units per service   </a:t>
            </a:r>
          </a:p>
          <a:p>
            <a:pPr>
              <a:buNone/>
            </a:pPr>
            <a:r>
              <a:rPr lang="en-US" sz="2400" dirty="0"/>
              <a:t>	</a:t>
            </a:r>
            <a:r>
              <a:rPr lang="en-US" sz="2400" dirty="0" smtClean="0"/>
              <a:t>		P = C * Q </a:t>
            </a:r>
          </a:p>
          <a:p>
            <a:r>
              <a:rPr lang="en-US" sz="2400" dirty="0" smtClean="0"/>
              <a:t>Growth rate of health spending  </a:t>
            </a:r>
          </a:p>
          <a:p>
            <a:pPr>
              <a:buNone/>
            </a:pPr>
            <a:r>
              <a:rPr lang="en-US" sz="2400" dirty="0"/>
              <a:t> </a:t>
            </a:r>
            <a:r>
              <a:rPr lang="en-US" sz="2400" dirty="0" smtClean="0"/>
              <a:t>           		 h = p + n = c + q + n</a:t>
            </a:r>
          </a:p>
          <a:p>
            <a:pPr>
              <a:buNone/>
            </a:pPr>
            <a:endParaRPr lang="en-US" sz="2400" dirty="0" smtClean="0"/>
          </a:p>
          <a:p>
            <a:r>
              <a:rPr lang="en-US" sz="2400" dirty="0" smtClean="0"/>
              <a:t>The quantity of health consumed over time increases because people have more procedures (n increases) and because each procedure is more intense (uses better imaging, better drugs, better techniques, more skilled labor) (q increase).</a:t>
            </a:r>
          </a:p>
          <a:p>
            <a:r>
              <a:rPr lang="en-US" sz="2400" dirty="0" smtClean="0"/>
              <a:t>In general, n increases because q increases: procedure use increases because offers more</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Measured </a:t>
            </a:r>
            <a:r>
              <a:rPr lang="en-US" dirty="0" err="1" smtClean="0"/>
              <a:t>vs</a:t>
            </a:r>
            <a:r>
              <a:rPr lang="en-US" dirty="0" smtClean="0"/>
              <a:t> Actual Relative Medical Price Inflation</a:t>
            </a:r>
            <a:endParaRPr lang="en-US" dirty="0"/>
          </a:p>
        </p:txBody>
      </p:sp>
      <p:sp>
        <p:nvSpPr>
          <p:cNvPr id="3" name="Content Placeholder 2"/>
          <p:cNvSpPr>
            <a:spLocks noGrp="1"/>
          </p:cNvSpPr>
          <p:nvPr>
            <p:ph idx="1"/>
          </p:nvPr>
        </p:nvSpPr>
        <p:spPr>
          <a:xfrm>
            <a:off x="1435608" y="1676400"/>
            <a:ext cx="7498080" cy="4572000"/>
          </a:xfrm>
        </p:spPr>
        <p:txBody>
          <a:bodyPr>
            <a:normAutofit/>
          </a:bodyPr>
          <a:lstStyle/>
          <a:p>
            <a:r>
              <a:rPr lang="en-US" sz="2200" dirty="0" smtClean="0"/>
              <a:t>p = c + q is the observed rate of medical price inflation</a:t>
            </a:r>
          </a:p>
          <a:p>
            <a:endParaRPr lang="en-US" sz="2200" dirty="0" smtClean="0"/>
          </a:p>
          <a:p>
            <a:r>
              <a:rPr lang="en-US" sz="2200" dirty="0" smtClean="0"/>
              <a:t>c is the “true” rate of relative medical price inflation– the change in the cost of producing a fixed medical outcome over time </a:t>
            </a:r>
          </a:p>
          <a:p>
            <a:pPr lvl="1"/>
            <a:r>
              <a:rPr lang="en-US" sz="2200" dirty="0" smtClean="0"/>
              <a:t>If medical productivity&lt;economy MFP, c&gt;0</a:t>
            </a:r>
          </a:p>
          <a:p>
            <a:pPr lvl="1"/>
            <a:r>
              <a:rPr lang="en-US" sz="2200" dirty="0" smtClean="0"/>
              <a:t>If medical productivity&gt;economy MFP, c&lt;0</a:t>
            </a:r>
          </a:p>
          <a:p>
            <a:endParaRPr lang="en-US" sz="2200" dirty="0" smtClean="0"/>
          </a:p>
          <a:p>
            <a:r>
              <a:rPr lang="en-US" sz="2200" dirty="0" smtClean="0"/>
              <a:t>q is the rate of increase in health services quality</a:t>
            </a:r>
          </a:p>
          <a:p>
            <a:endParaRPr lang="en-US" sz="2200" dirty="0" smtClean="0"/>
          </a:p>
          <a:p>
            <a:r>
              <a:rPr lang="en-US" sz="2200" dirty="0" smtClean="0"/>
              <a:t>Can easily have p&gt;0 but c&lt;0 </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715962"/>
          </a:xfrm>
        </p:spPr>
        <p:txBody>
          <a:bodyPr>
            <a:normAutofit/>
          </a:bodyPr>
          <a:lstStyle/>
          <a:p>
            <a:r>
              <a:rPr lang="en-US" sz="2800" dirty="0" smtClean="0"/>
              <a:t>How is non-Medicare p likely to evolve over time? </a:t>
            </a:r>
            <a:endParaRPr lang="en-US" sz="2800" dirty="0"/>
          </a:p>
        </p:txBody>
      </p:sp>
      <p:sp>
        <p:nvSpPr>
          <p:cNvPr id="3" name="Content Placeholder 2"/>
          <p:cNvSpPr>
            <a:spLocks noGrp="1"/>
          </p:cNvSpPr>
          <p:nvPr>
            <p:ph idx="1"/>
          </p:nvPr>
        </p:nvSpPr>
        <p:spPr>
          <a:xfrm>
            <a:off x="1295400" y="1371600"/>
            <a:ext cx="7543800" cy="4983163"/>
          </a:xfrm>
        </p:spPr>
        <p:txBody>
          <a:bodyPr>
            <a:normAutofit/>
          </a:bodyPr>
          <a:lstStyle/>
          <a:p>
            <a:r>
              <a:rPr lang="en-US" sz="2400" dirty="0" smtClean="0"/>
              <a:t>If health spending is to slow, it will likely involve both a reduction in q and a reduction in n</a:t>
            </a:r>
          </a:p>
          <a:p>
            <a:endParaRPr lang="en-US" sz="2400" dirty="0" smtClean="0"/>
          </a:p>
          <a:p>
            <a:r>
              <a:rPr lang="en-US" sz="2400" dirty="0" smtClean="0"/>
              <a:t>It might be difficult to lower n without lowering q (reductions in n would also make investments in new technologies less profitable, thereby lowering q and hence p)</a:t>
            </a:r>
          </a:p>
          <a:p>
            <a:endParaRPr lang="en-US" sz="2400" dirty="0" smtClean="0"/>
          </a:p>
          <a:p>
            <a:r>
              <a:rPr lang="en-US" sz="2400" dirty="0" smtClean="0"/>
              <a:t>Thus, private p is likely to fall over time</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96200" cy="1219200"/>
          </a:xfrm>
        </p:spPr>
        <p:txBody>
          <a:bodyPr>
            <a:normAutofit fontScale="90000"/>
          </a:bodyPr>
          <a:lstStyle/>
          <a:p>
            <a:pPr algn="ctr"/>
            <a:r>
              <a:rPr lang="en-US" sz="2800" dirty="0" smtClean="0"/>
              <a:t/>
            </a:r>
            <a:br>
              <a:rPr lang="en-US" sz="2800" dirty="0" smtClean="0"/>
            </a:br>
            <a:r>
              <a:rPr lang="en-US" sz="2800" dirty="0" smtClean="0"/>
              <a:t>2014 Trustees Assumptions</a:t>
            </a:r>
            <a:br>
              <a:rPr lang="en-US" sz="2800" dirty="0" smtClean="0"/>
            </a:br>
            <a:r>
              <a:rPr lang="en-US" sz="2800" dirty="0" smtClean="0"/>
              <a:t>Health care productivity .4% per year</a:t>
            </a:r>
            <a:br>
              <a:rPr lang="en-US" sz="2800" dirty="0" smtClean="0"/>
            </a:br>
            <a:r>
              <a:rPr lang="en-US" sz="2800" dirty="0" smtClean="0"/>
              <a:t>economy-wide = 1.1%</a:t>
            </a:r>
            <a:br>
              <a:rPr lang="en-US" sz="2800" dirty="0" smtClean="0"/>
            </a:br>
            <a:r>
              <a:rPr lang="en-US" sz="2800" dirty="0" smtClean="0"/>
              <a:t>Private prices increase .7% per year</a:t>
            </a:r>
            <a:br>
              <a:rPr lang="en-US" sz="2800" dirty="0" smtClean="0"/>
            </a:br>
            <a:endParaRPr lang="en-US" sz="2800" dirty="0"/>
          </a:p>
        </p:txBody>
      </p:sp>
      <p:graphicFrame>
        <p:nvGraphicFramePr>
          <p:cNvPr id="6" name="Content Placeholder 5"/>
          <p:cNvGraphicFramePr>
            <a:graphicFrameLocks noGrp="1"/>
          </p:cNvGraphicFramePr>
          <p:nvPr>
            <p:ph idx="1"/>
          </p:nvPr>
        </p:nvGraphicFramePr>
        <p:xfrm>
          <a:off x="1447800" y="1752600"/>
          <a:ext cx="742315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Alternative 1</a:t>
            </a:r>
            <a:br>
              <a:rPr lang="en-US" sz="2800" dirty="0" smtClean="0"/>
            </a:br>
            <a:r>
              <a:rPr lang="en-US" sz="2800" dirty="0" smtClean="0"/>
              <a:t>Prices rose.7 percent in past, but some of this reflected quality; private sector prices decline going forward </a:t>
            </a:r>
            <a:endParaRPr lang="en-US" sz="2800" dirty="0"/>
          </a:p>
        </p:txBody>
      </p:sp>
      <p:graphicFrame>
        <p:nvGraphicFramePr>
          <p:cNvPr id="8" name="Chart 7"/>
          <p:cNvGraphicFramePr/>
          <p:nvPr/>
        </p:nvGraphicFramePr>
        <p:xfrm>
          <a:off x="1524000" y="1752600"/>
          <a:ext cx="69342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Alternative 2</a:t>
            </a:r>
            <a:br>
              <a:rPr lang="en-US" sz="3200" dirty="0" smtClean="0"/>
            </a:br>
            <a:r>
              <a:rPr lang="en-US" sz="3200" dirty="0" smtClean="0"/>
              <a:t>All prices rose .2 percent in past, (actual Medicare reimbursement)</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1143000" y="1905000"/>
            <a:ext cx="7466656" cy="4383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249362"/>
          </a:xfrm>
        </p:spPr>
        <p:txBody>
          <a:bodyPr>
            <a:noAutofit/>
          </a:bodyPr>
          <a:lstStyle/>
          <a:p>
            <a:pPr algn="ctr"/>
            <a:r>
              <a:rPr lang="en-US" sz="3200" dirty="0" smtClean="0">
                <a:solidFill>
                  <a:srgbClr val="4B1955"/>
                </a:solidFill>
              </a:rPr>
              <a:t>Background</a:t>
            </a:r>
            <a:r>
              <a:rPr lang="en-US" sz="3200" dirty="0" smtClean="0"/>
              <a:t>: </a:t>
            </a:r>
            <a:r>
              <a:rPr lang="en-US" sz="3200" dirty="0" smtClean="0">
                <a:solidFill>
                  <a:srgbClr val="073459"/>
                </a:solidFill>
              </a:rPr>
              <a:t>Productivity </a:t>
            </a:r>
            <a:r>
              <a:rPr lang="en-US" sz="3200" dirty="0">
                <a:solidFill>
                  <a:srgbClr val="073459"/>
                </a:solidFill>
              </a:rPr>
              <a:t>Adjustments </a:t>
            </a:r>
            <a:r>
              <a:rPr lang="en-US" sz="3200" dirty="0" smtClean="0">
                <a:solidFill>
                  <a:srgbClr val="073459"/>
                </a:solidFill>
              </a:rPr>
              <a:t/>
            </a:r>
            <a:br>
              <a:rPr lang="en-US" sz="3200" dirty="0" smtClean="0">
                <a:solidFill>
                  <a:srgbClr val="073459"/>
                </a:solidFill>
              </a:rPr>
            </a:br>
            <a:r>
              <a:rPr lang="en-US" sz="3200" dirty="0" smtClean="0">
                <a:solidFill>
                  <a:srgbClr val="073459"/>
                </a:solidFill>
              </a:rPr>
              <a:t>in </a:t>
            </a:r>
            <a:r>
              <a:rPr lang="en-US" sz="3200" dirty="0">
                <a:solidFill>
                  <a:srgbClr val="073459"/>
                </a:solidFill>
              </a:rPr>
              <a:t>the </a:t>
            </a:r>
            <a:r>
              <a:rPr lang="en-US" sz="3200" dirty="0" smtClean="0">
                <a:solidFill>
                  <a:srgbClr val="073459"/>
                </a:solidFill>
              </a:rPr>
              <a:t>ACA</a:t>
            </a:r>
            <a:endParaRPr lang="en-US" sz="3200" dirty="0">
              <a:solidFill>
                <a:srgbClr val="073459"/>
              </a:solidFill>
            </a:endParaRPr>
          </a:p>
        </p:txBody>
      </p:sp>
      <p:sp>
        <p:nvSpPr>
          <p:cNvPr id="3" name="Content Placeholder 2"/>
          <p:cNvSpPr>
            <a:spLocks noGrp="1"/>
          </p:cNvSpPr>
          <p:nvPr>
            <p:ph idx="1"/>
          </p:nvPr>
        </p:nvSpPr>
        <p:spPr>
          <a:xfrm>
            <a:off x="1219200" y="1752600"/>
            <a:ext cx="7421880" cy="4876800"/>
          </a:xfrm>
        </p:spPr>
        <p:txBody>
          <a:bodyPr>
            <a:normAutofit/>
          </a:bodyPr>
          <a:lstStyle/>
          <a:p>
            <a:r>
              <a:rPr lang="en-US" sz="2800" dirty="0" smtClean="0"/>
              <a:t>ACA lowered statutory updates from:</a:t>
            </a:r>
          </a:p>
          <a:p>
            <a:pPr marL="82296" indent="0">
              <a:buNone/>
            </a:pPr>
            <a:endParaRPr lang="en-US" sz="2800" dirty="0" smtClean="0"/>
          </a:p>
          <a:p>
            <a:pPr marL="813816" lvl="1" indent="-457200">
              <a:buFont typeface="Wingdings" panose="05000000000000000000" pitchFamily="2" charset="2"/>
              <a:buChar char="v"/>
            </a:pPr>
            <a:r>
              <a:rPr lang="en-US" dirty="0" smtClean="0"/>
              <a:t>Changes in input cost (old statutory) </a:t>
            </a:r>
          </a:p>
          <a:p>
            <a:pPr marL="356616" lvl="1" indent="0">
              <a:buNone/>
            </a:pPr>
            <a:r>
              <a:rPr lang="en-US" dirty="0"/>
              <a:t>	</a:t>
            </a:r>
            <a:r>
              <a:rPr lang="en-US" dirty="0" smtClean="0"/>
              <a:t>		to</a:t>
            </a:r>
            <a:endParaRPr lang="en-US" dirty="0"/>
          </a:p>
          <a:p>
            <a:pPr marL="813816" lvl="1" indent="-457200">
              <a:buFont typeface="Wingdings" panose="05000000000000000000" pitchFamily="2" charset="2"/>
              <a:buChar char="v"/>
            </a:pPr>
            <a:r>
              <a:rPr lang="en-US" dirty="0" smtClean="0"/>
              <a:t>Changes in input cost </a:t>
            </a:r>
            <a:r>
              <a:rPr lang="en-US" i="1" dirty="0" smtClean="0"/>
              <a:t>less</a:t>
            </a:r>
            <a:r>
              <a:rPr lang="en-US" dirty="0" smtClean="0"/>
              <a:t> Economy-wide multi-factor productivity growth (MFP)</a:t>
            </a:r>
          </a:p>
          <a:p>
            <a:pPr marL="356616" lvl="1" indent="0">
              <a:buNone/>
            </a:pPr>
            <a:endParaRPr lang="en-US" dirty="0" smtClean="0"/>
          </a:p>
          <a:p>
            <a:pPr marL="539496" indent="-457200"/>
            <a:r>
              <a:rPr lang="en-US" sz="2800" dirty="0" smtClean="0"/>
              <a:t>Affects all Part A providers and most non-physician Part B providers</a:t>
            </a:r>
          </a:p>
        </p:txBody>
      </p:sp>
    </p:spTree>
    <p:extLst>
      <p:ext uri="{BB962C8B-B14F-4D97-AF65-F5344CB8AC3E}">
        <p14:creationId xmlns:p14="http://schemas.microsoft.com/office/powerpoint/2010/main" val="2767186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Alternative 3</a:t>
            </a:r>
            <a:br>
              <a:rPr lang="en-US" sz="3200" dirty="0" smtClean="0"/>
            </a:br>
            <a:r>
              <a:rPr lang="en-US" sz="3200" dirty="0" smtClean="0"/>
              <a:t>Prices rose .2 in past, but quality improved; over time, quality improvement slows</a:t>
            </a:r>
            <a:endParaRPr lang="en-US"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1752600"/>
            <a:ext cx="682042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001000" cy="792162"/>
          </a:xfrm>
        </p:spPr>
        <p:txBody>
          <a:bodyPr>
            <a:normAutofit/>
          </a:bodyPr>
          <a:lstStyle/>
          <a:p>
            <a:r>
              <a:rPr lang="en-US" sz="2000" dirty="0" smtClean="0"/>
              <a:t>Starting with Medicare/Private Ratio = 67%</a:t>
            </a:r>
            <a:endParaRPr lang="en-US" sz="2000" dirty="0"/>
          </a:p>
        </p:txBody>
      </p:sp>
      <p:graphicFrame>
        <p:nvGraphicFramePr>
          <p:cNvPr id="4" name="Table 3"/>
          <p:cNvGraphicFramePr>
            <a:graphicFrameLocks noGrp="1"/>
          </p:cNvGraphicFramePr>
          <p:nvPr/>
        </p:nvGraphicFramePr>
        <p:xfrm>
          <a:off x="1447800" y="1143000"/>
          <a:ext cx="6934200" cy="5134480"/>
        </p:xfrm>
        <a:graphic>
          <a:graphicData uri="http://schemas.openxmlformats.org/drawingml/2006/table">
            <a:tbl>
              <a:tblPr firstRow="1" bandRow="1">
                <a:tableStyleId>{5C22544A-7EE6-4342-B048-85BDC9FD1C3A}</a:tableStyleId>
              </a:tblPr>
              <a:tblGrid>
                <a:gridCol w="4249994"/>
                <a:gridCol w="2684206"/>
              </a:tblGrid>
              <a:tr h="1134240">
                <a:tc>
                  <a:txBody>
                    <a:bodyPr/>
                    <a:lstStyle/>
                    <a:p>
                      <a:r>
                        <a:rPr lang="en-US" dirty="0" smtClean="0"/>
                        <a:t>Assumption about private prices</a:t>
                      </a:r>
                      <a:endParaRPr lang="en-US" dirty="0"/>
                    </a:p>
                  </a:txBody>
                  <a:tcPr/>
                </a:tc>
                <a:tc>
                  <a:txBody>
                    <a:bodyPr/>
                    <a:lstStyle/>
                    <a:p>
                      <a:pPr algn="ctr"/>
                      <a:r>
                        <a:rPr lang="en-US" dirty="0" smtClean="0"/>
                        <a:t>Post-ACA</a:t>
                      </a:r>
                      <a:r>
                        <a:rPr lang="en-US" baseline="0" dirty="0" smtClean="0"/>
                        <a:t> ratio of Medicare to non-Medicare prices after 75 years</a:t>
                      </a:r>
                      <a:endParaRPr lang="en-US" dirty="0"/>
                    </a:p>
                  </a:txBody>
                  <a:tcPr/>
                </a:tc>
              </a:tr>
              <a:tr h="805257">
                <a:tc>
                  <a:txBody>
                    <a:bodyPr/>
                    <a:lstStyle/>
                    <a:p>
                      <a:r>
                        <a:rPr lang="en-US" dirty="0" smtClean="0"/>
                        <a:t>(1) Private </a:t>
                      </a:r>
                      <a:r>
                        <a:rPr lang="en-US" baseline="0" dirty="0" smtClean="0"/>
                        <a:t>pri</a:t>
                      </a:r>
                      <a:r>
                        <a:rPr lang="en-US" dirty="0" smtClean="0"/>
                        <a:t>ces rise .7 percent</a:t>
                      </a:r>
                      <a:r>
                        <a:rPr lang="en-US" baseline="0" dirty="0" smtClean="0"/>
                        <a:t> per year</a:t>
                      </a:r>
                      <a:endParaRPr lang="en-US" dirty="0"/>
                    </a:p>
                  </a:txBody>
                  <a:tcPr/>
                </a:tc>
                <a:tc>
                  <a:txBody>
                    <a:bodyPr/>
                    <a:lstStyle/>
                    <a:p>
                      <a:pPr algn="ctr"/>
                      <a:r>
                        <a:rPr lang="en-US" dirty="0" smtClean="0"/>
                        <a:t>40%</a:t>
                      </a:r>
                      <a:endParaRPr lang="en-US" dirty="0"/>
                    </a:p>
                  </a:txBody>
                  <a:tcPr/>
                </a:tc>
              </a:tr>
              <a:tr h="1046834">
                <a:tc>
                  <a:txBody>
                    <a:bodyPr/>
                    <a:lstStyle/>
                    <a:p>
                      <a:r>
                        <a:rPr lang="en-US" dirty="0" smtClean="0"/>
                        <a:t>(2) Private prices slow from .7</a:t>
                      </a:r>
                      <a:r>
                        <a:rPr lang="en-US" baseline="0" dirty="0" smtClean="0"/>
                        <a:t> percent  to 0 percent over 75 years</a:t>
                      </a:r>
                      <a:endParaRPr lang="en-US" dirty="0"/>
                    </a:p>
                  </a:txBody>
                  <a:tcPr/>
                </a:tc>
                <a:tc>
                  <a:txBody>
                    <a:bodyPr/>
                    <a:lstStyle/>
                    <a:p>
                      <a:pPr algn="ctr"/>
                      <a:r>
                        <a:rPr lang="en-US" dirty="0" smtClean="0"/>
                        <a:t>51%</a:t>
                      </a:r>
                      <a:endParaRPr lang="en-US" dirty="0"/>
                    </a:p>
                  </a:txBody>
                  <a:tcPr/>
                </a:tc>
              </a:tr>
              <a:tr h="805257">
                <a:tc>
                  <a:txBody>
                    <a:bodyPr/>
                    <a:lstStyle/>
                    <a:p>
                      <a:r>
                        <a:rPr lang="en-US" dirty="0" smtClean="0"/>
                        <a:t>(3) Private prices rise .2 percent per year</a:t>
                      </a:r>
                      <a:endParaRPr lang="en-US" dirty="0"/>
                    </a:p>
                  </a:txBody>
                  <a:tcPr/>
                </a:tc>
                <a:tc>
                  <a:txBody>
                    <a:bodyPr/>
                    <a:lstStyle/>
                    <a:p>
                      <a:pPr algn="ctr"/>
                      <a:r>
                        <a:rPr lang="en-US" dirty="0" smtClean="0"/>
                        <a:t>58%</a:t>
                      </a:r>
                      <a:endParaRPr lang="en-US" dirty="0"/>
                    </a:p>
                  </a:txBody>
                  <a:tcPr/>
                </a:tc>
              </a:tr>
              <a:tr h="1288412">
                <a:tc>
                  <a:txBody>
                    <a:bodyPr/>
                    <a:lstStyle/>
                    <a:p>
                      <a:r>
                        <a:rPr lang="en-US" dirty="0" smtClean="0"/>
                        <a:t>(4) Private prices slow</a:t>
                      </a:r>
                      <a:r>
                        <a:rPr lang="en-US" baseline="0" dirty="0" smtClean="0"/>
                        <a:t> from .2 percent to 0 percent over 75 years</a:t>
                      </a:r>
                      <a:endParaRPr lang="en-US" dirty="0"/>
                    </a:p>
                  </a:txBody>
                  <a:tcPr/>
                </a:tc>
                <a:tc>
                  <a:txBody>
                    <a:bodyPr/>
                    <a:lstStyle/>
                    <a:p>
                      <a:pPr algn="ctr"/>
                      <a:r>
                        <a:rPr lang="en-US" dirty="0" smtClean="0"/>
                        <a:t>62%</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792162"/>
          </a:xfrm>
        </p:spPr>
        <p:txBody>
          <a:bodyPr>
            <a:noAutofit/>
          </a:bodyPr>
          <a:lstStyle/>
          <a:p>
            <a:r>
              <a:rPr lang="en-US" sz="2700" dirty="0" smtClean="0"/>
              <a:t>Relationship between Medicare and other health spending? Three Channels</a:t>
            </a:r>
            <a:endParaRPr lang="en-US" sz="2700" dirty="0"/>
          </a:p>
        </p:txBody>
      </p:sp>
      <p:sp>
        <p:nvSpPr>
          <p:cNvPr id="3" name="Content Placeholder 2"/>
          <p:cNvSpPr>
            <a:spLocks noGrp="1"/>
          </p:cNvSpPr>
          <p:nvPr>
            <p:ph idx="1"/>
          </p:nvPr>
        </p:nvSpPr>
        <p:spPr>
          <a:xfrm>
            <a:off x="1295400" y="1219200"/>
            <a:ext cx="7638288" cy="5029200"/>
          </a:xfrm>
        </p:spPr>
        <p:txBody>
          <a:bodyPr>
            <a:normAutofit fontScale="92500"/>
          </a:bodyPr>
          <a:lstStyle/>
          <a:p>
            <a:r>
              <a:rPr lang="en-US" sz="2200" dirty="0" smtClean="0"/>
              <a:t>Lower Medicare reimbursements increase private bargaining power, lower private reimbursements</a:t>
            </a:r>
          </a:p>
          <a:p>
            <a:endParaRPr lang="en-US" sz="2200" dirty="0" smtClean="0"/>
          </a:p>
          <a:p>
            <a:r>
              <a:rPr lang="en-US" sz="2200" dirty="0" smtClean="0"/>
              <a:t>Investment decisions (new services, technology, etc.) depend on expectation of both private and Medicare reimbursements. Tighter reimbursements lower expected return, lead to lower investment, eventually lower private payments</a:t>
            </a:r>
          </a:p>
          <a:p>
            <a:endParaRPr lang="en-US" sz="2200" dirty="0" smtClean="0"/>
          </a:p>
          <a:p>
            <a:r>
              <a:rPr lang="en-US" sz="2200" dirty="0" smtClean="0"/>
              <a:t>Cost shifting/Volume shifting: Cost shifting implies low Medicare price -&gt; High private price.  Limited evidence. </a:t>
            </a:r>
          </a:p>
          <a:p>
            <a:endParaRPr lang="en-US" sz="2200" dirty="0" smtClean="0"/>
          </a:p>
          <a:p>
            <a:r>
              <a:rPr lang="en-US" sz="2200" dirty="0" smtClean="0"/>
              <a:t>Volume shifting: providers try to shift patient base toward private pay when Medicare reimbursements decline.  Some evidence.</a:t>
            </a:r>
          </a:p>
          <a:p>
            <a:pPr>
              <a:buNone/>
            </a:pPr>
            <a:endParaRPr lang="en-US"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8229600" cy="487362"/>
          </a:xfrm>
        </p:spPr>
        <p:txBody>
          <a:bodyPr>
            <a:noAutofit/>
          </a:bodyPr>
          <a:lstStyle/>
          <a:p>
            <a:r>
              <a:rPr lang="en-US" sz="2800" dirty="0" smtClean="0">
                <a:solidFill>
                  <a:srgbClr val="0070C0"/>
                </a:solidFill>
              </a:rPr>
              <a:t>Implications?</a:t>
            </a:r>
            <a:endParaRPr lang="en-US" sz="2800" dirty="0">
              <a:solidFill>
                <a:srgbClr val="0070C0"/>
              </a:solidFill>
            </a:endParaRPr>
          </a:p>
        </p:txBody>
      </p:sp>
      <p:sp>
        <p:nvSpPr>
          <p:cNvPr id="3" name="Content Placeholder 2"/>
          <p:cNvSpPr>
            <a:spLocks noGrp="1"/>
          </p:cNvSpPr>
          <p:nvPr>
            <p:ph idx="1"/>
          </p:nvPr>
        </p:nvSpPr>
        <p:spPr>
          <a:xfrm>
            <a:off x="1143000" y="914400"/>
            <a:ext cx="8001000" cy="5211763"/>
          </a:xfrm>
        </p:spPr>
        <p:txBody>
          <a:bodyPr>
            <a:noAutofit/>
          </a:bodyPr>
          <a:lstStyle/>
          <a:p>
            <a:pPr>
              <a:buNone/>
            </a:pPr>
            <a:r>
              <a:rPr lang="en-US" sz="2100" u="sng" dirty="0" smtClean="0"/>
              <a:t>Cuts sustainable</a:t>
            </a:r>
            <a:r>
              <a:rPr lang="en-US" sz="2100" dirty="0" smtClean="0"/>
              <a:t>:</a:t>
            </a:r>
          </a:p>
          <a:p>
            <a:r>
              <a:rPr lang="en-US" sz="2100" dirty="0" smtClean="0"/>
              <a:t>ACA cuts simply continued actual practices of the past.</a:t>
            </a:r>
          </a:p>
          <a:p>
            <a:r>
              <a:rPr lang="en-US" sz="2100" dirty="0" smtClean="0"/>
              <a:t>These practices maintained ratio of Medicare to private spending.</a:t>
            </a:r>
          </a:p>
          <a:p>
            <a:r>
              <a:rPr lang="en-US" sz="2100" dirty="0" smtClean="0"/>
              <a:t>Implies Medicare and private spending will continue to increase at the same rates going forward, on average.</a:t>
            </a:r>
          </a:p>
          <a:p>
            <a:endParaRPr lang="en-US" sz="2100" dirty="0" smtClean="0"/>
          </a:p>
          <a:p>
            <a:pPr marL="0" indent="0">
              <a:buNone/>
            </a:pPr>
            <a:r>
              <a:rPr lang="en-US" sz="2100" u="sng" dirty="0" smtClean="0"/>
              <a:t>On the other hand</a:t>
            </a:r>
          </a:p>
          <a:p>
            <a:r>
              <a:rPr lang="en-US" sz="2100" dirty="0" smtClean="0"/>
              <a:t>Fact that Medicare/Private payment ratios at the lowest point since 1980 makes one wonder whether some reversal is required.  </a:t>
            </a:r>
          </a:p>
          <a:p>
            <a:pPr>
              <a:buNone/>
            </a:pPr>
            <a:endParaRPr lang="en-US" sz="2100" dirty="0" smtClean="0"/>
          </a:p>
          <a:p>
            <a:r>
              <a:rPr lang="en-US" sz="2100" dirty="0" smtClean="0"/>
              <a:t>However, MEDPAC finds NO access problems for Medicare beneficiaries.</a:t>
            </a:r>
          </a:p>
        </p:txBody>
      </p:sp>
    </p:spTree>
    <p:extLst>
      <p:ext uri="{BB962C8B-B14F-4D97-AF65-F5344CB8AC3E}">
        <p14:creationId xmlns:p14="http://schemas.microsoft.com/office/powerpoint/2010/main" val="3124366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2400" dirty="0" smtClean="0"/>
              <a:t>Thinking about sustainability very difficult </a:t>
            </a:r>
          </a:p>
          <a:p>
            <a:pPr marL="82296" indent="0">
              <a:buNone/>
            </a:pPr>
            <a:endParaRPr lang="en-US" sz="2400" dirty="0" smtClean="0"/>
          </a:p>
          <a:p>
            <a:r>
              <a:rPr lang="en-US" sz="2400" dirty="0" smtClean="0"/>
              <a:t>We don’t know actual productivity growth of health sector</a:t>
            </a:r>
          </a:p>
          <a:p>
            <a:endParaRPr lang="en-US" sz="2400" dirty="0" smtClean="0"/>
          </a:p>
          <a:p>
            <a:r>
              <a:rPr lang="en-US" sz="2400" dirty="0" smtClean="0"/>
              <a:t>We </a:t>
            </a:r>
            <a:r>
              <a:rPr lang="en-US" sz="2400" b="1" dirty="0" smtClean="0"/>
              <a:t>assume</a:t>
            </a:r>
            <a:r>
              <a:rPr lang="en-US" sz="2400" dirty="0" smtClean="0"/>
              <a:t> private health spending growth will slow over time, but we don’t know how that will happen</a:t>
            </a:r>
          </a:p>
          <a:p>
            <a:endParaRPr lang="en-US" sz="2400" dirty="0" smtClean="0"/>
          </a:p>
          <a:p>
            <a:r>
              <a:rPr lang="en-US" sz="2400" dirty="0" smtClean="0"/>
              <a:t>We don’t have a great understanding of the relationships between Medicare reimbursement and private reimbursements or private spending</a:t>
            </a:r>
          </a:p>
          <a:p>
            <a:pPr>
              <a:buNone/>
            </a:pPr>
            <a:endParaRPr lang="en-US" sz="2400" dirty="0" smtClean="0"/>
          </a:p>
          <a:p>
            <a:pPr>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73459"/>
                </a:solidFill>
              </a:rPr>
              <a:t>Are these cuts sustainable?</a:t>
            </a:r>
            <a:endParaRPr lang="en-US" dirty="0">
              <a:solidFill>
                <a:srgbClr val="073459"/>
              </a:solidFill>
            </a:endParaRPr>
          </a:p>
        </p:txBody>
      </p:sp>
      <p:sp>
        <p:nvSpPr>
          <p:cNvPr id="3" name="Content Placeholder 2"/>
          <p:cNvSpPr>
            <a:spLocks noGrp="1"/>
          </p:cNvSpPr>
          <p:nvPr>
            <p:ph idx="1"/>
          </p:nvPr>
        </p:nvSpPr>
        <p:spPr/>
        <p:txBody>
          <a:bodyPr>
            <a:normAutofit/>
          </a:bodyPr>
          <a:lstStyle/>
          <a:p>
            <a:r>
              <a:rPr lang="en-US" sz="2400" dirty="0" smtClean="0"/>
              <a:t>Trustees have been issuing “illustrative alternative “ in case ACA cuts not sustainable</a:t>
            </a:r>
          </a:p>
          <a:p>
            <a:pPr marL="82296" indent="0">
              <a:buNone/>
            </a:pPr>
            <a:endParaRPr lang="en-US" sz="2400" dirty="0" smtClean="0"/>
          </a:p>
          <a:p>
            <a:r>
              <a:rPr lang="en-US" sz="2400" dirty="0" smtClean="0"/>
              <a:t>What does sustainability mean?</a:t>
            </a:r>
          </a:p>
          <a:p>
            <a:pPr lvl="1"/>
            <a:endParaRPr lang="en-US" sz="2400" dirty="0"/>
          </a:p>
          <a:p>
            <a:pPr lvl="1"/>
            <a:r>
              <a:rPr lang="en-US" sz="2400" dirty="0" smtClean="0"/>
              <a:t>Enough to maintain current level of services?</a:t>
            </a:r>
          </a:p>
          <a:p>
            <a:pPr lvl="1"/>
            <a:endParaRPr lang="en-US" sz="2400" dirty="0"/>
          </a:p>
          <a:p>
            <a:pPr lvl="1"/>
            <a:r>
              <a:rPr lang="en-US" sz="2400" dirty="0" smtClean="0"/>
              <a:t>Enough to ensure that Medicare patients keep getting the same level of care as private-pay patients?</a:t>
            </a:r>
          </a:p>
        </p:txBody>
      </p:sp>
    </p:spTree>
    <p:extLst>
      <p:ext uri="{BB962C8B-B14F-4D97-AF65-F5344CB8AC3E}">
        <p14:creationId xmlns:p14="http://schemas.microsoft.com/office/powerpoint/2010/main" val="236293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73459"/>
                </a:solidFill>
              </a:rPr>
              <a:t>Why the worry?</a:t>
            </a:r>
            <a:endParaRPr lang="en-US" dirty="0">
              <a:solidFill>
                <a:srgbClr val="073459"/>
              </a:solidFill>
            </a:endParaRPr>
          </a:p>
        </p:txBody>
      </p:sp>
      <p:sp>
        <p:nvSpPr>
          <p:cNvPr id="3" name="Content Placeholder 2"/>
          <p:cNvSpPr>
            <a:spLocks noGrp="1"/>
          </p:cNvSpPr>
          <p:nvPr>
            <p:ph idx="1"/>
          </p:nvPr>
        </p:nvSpPr>
        <p:spPr/>
        <p:txBody>
          <a:bodyPr>
            <a:normAutofit lnSpcReduction="10000"/>
          </a:bodyPr>
          <a:lstStyle/>
          <a:p>
            <a:endParaRPr lang="en-US" sz="2400" dirty="0" smtClean="0"/>
          </a:p>
          <a:p>
            <a:r>
              <a:rPr lang="en-US" sz="2400" u="sng" dirty="0" smtClean="0"/>
              <a:t>Measured</a:t>
            </a:r>
            <a:r>
              <a:rPr lang="en-US" sz="2400" dirty="0" smtClean="0"/>
              <a:t> health productivity is lower than economy-wide productivity → need real price increases over time just to maintain constant level of service.  </a:t>
            </a:r>
          </a:p>
          <a:p>
            <a:pPr marL="82296" indent="0">
              <a:buNone/>
            </a:pPr>
            <a:endParaRPr lang="en-US" sz="2400" dirty="0" smtClean="0"/>
          </a:p>
          <a:p>
            <a:r>
              <a:rPr lang="en-US" sz="2400" dirty="0" smtClean="0"/>
              <a:t>Worry that Private reimbursements and Medicaid will rise at a faster pace. → Medicare patients will have increasingly hard time finding quality care.</a:t>
            </a:r>
          </a:p>
          <a:p>
            <a:pPr>
              <a:buNone/>
            </a:pPr>
            <a:endParaRPr lang="en-US" sz="2400" dirty="0" smtClean="0"/>
          </a:p>
          <a:p>
            <a:r>
              <a:rPr lang="en-US" sz="2400" dirty="0" smtClean="0"/>
              <a:t>Law change suggests </a:t>
            </a:r>
            <a:r>
              <a:rPr lang="en-US" sz="2400" dirty="0"/>
              <a:t>updates will be much tighter in future than </a:t>
            </a:r>
            <a:r>
              <a:rPr lang="en-US" sz="2400" dirty="0" smtClean="0"/>
              <a:t>past, meaning access problems will be worse in future.</a:t>
            </a:r>
            <a:endParaRPr lang="en-US" sz="2400" dirty="0"/>
          </a:p>
          <a:p>
            <a:endParaRPr lang="en-US" sz="2400" dirty="0" smtClean="0"/>
          </a:p>
          <a:p>
            <a:pPr marL="82296" indent="0">
              <a:buNone/>
            </a:pPr>
            <a:endParaRPr lang="en-US" dirty="0"/>
          </a:p>
        </p:txBody>
      </p:sp>
    </p:spTree>
    <p:extLst>
      <p:ext uri="{BB962C8B-B14F-4D97-AF65-F5344CB8AC3E}">
        <p14:creationId xmlns:p14="http://schemas.microsoft.com/office/powerpoint/2010/main" val="390073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086600" cy="563562"/>
          </a:xfrm>
        </p:spPr>
        <p:txBody>
          <a:bodyPr>
            <a:normAutofit/>
          </a:bodyPr>
          <a:lstStyle/>
          <a:p>
            <a:r>
              <a:rPr lang="en-US" sz="2800" dirty="0" smtClean="0">
                <a:solidFill>
                  <a:srgbClr val="073459"/>
                </a:solidFill>
              </a:rPr>
              <a:t>Three Questions</a:t>
            </a:r>
            <a:endParaRPr lang="en-US" sz="2800" dirty="0">
              <a:solidFill>
                <a:srgbClr val="073459"/>
              </a:solidFill>
            </a:endParaRPr>
          </a:p>
        </p:txBody>
      </p:sp>
      <p:sp>
        <p:nvSpPr>
          <p:cNvPr id="3" name="Content Placeholder 2"/>
          <p:cNvSpPr>
            <a:spLocks noGrp="1"/>
          </p:cNvSpPr>
          <p:nvPr>
            <p:ph idx="1"/>
          </p:nvPr>
        </p:nvSpPr>
        <p:spPr>
          <a:xfrm>
            <a:off x="990600" y="685800"/>
            <a:ext cx="7848600" cy="5715000"/>
          </a:xfrm>
        </p:spPr>
        <p:txBody>
          <a:bodyPr>
            <a:noAutofit/>
          </a:bodyPr>
          <a:lstStyle/>
          <a:p>
            <a:pPr marL="514350" indent="-514350">
              <a:buFont typeface="+mj-lt"/>
              <a:buAutoNum type="arabicPeriod"/>
            </a:pPr>
            <a:r>
              <a:rPr lang="en-US" sz="2200" dirty="0" smtClean="0"/>
              <a:t>Are updates sufficient to cover costs of constant quality health care?</a:t>
            </a:r>
          </a:p>
          <a:p>
            <a:pPr marL="788670" lvl="1" indent="-514350">
              <a:buFontTx/>
              <a:buChar char="-"/>
            </a:pPr>
            <a:r>
              <a:rPr lang="en-US" sz="2200" dirty="0" smtClean="0"/>
              <a:t>Is health sector MFP&gt;=economy-wide MFP?</a:t>
            </a:r>
          </a:p>
          <a:p>
            <a:pPr marL="788670" lvl="1" indent="-514350">
              <a:buFontTx/>
              <a:buChar char="-"/>
            </a:pPr>
            <a:r>
              <a:rPr lang="en-US" sz="2200" dirty="0" smtClean="0"/>
              <a:t>If so, then ACA updates won’t result in actual deterioration in quality</a:t>
            </a:r>
          </a:p>
          <a:p>
            <a:pPr marL="788670" lvl="1" indent="-514350">
              <a:buNone/>
            </a:pPr>
            <a:endParaRPr lang="en-US" sz="2200" dirty="0" smtClean="0"/>
          </a:p>
          <a:p>
            <a:pPr marL="514350" indent="-514350">
              <a:buFont typeface="+mj-lt"/>
              <a:buAutoNum type="arabicPeriod"/>
            </a:pPr>
            <a:r>
              <a:rPr lang="en-US" sz="2200" dirty="0" smtClean="0"/>
              <a:t>Is this a break from the past, or is this just putting in the baseline what had already happened on ad hoc basis? </a:t>
            </a:r>
          </a:p>
          <a:p>
            <a:pPr marL="400050" lvl="1" indent="0">
              <a:buNone/>
            </a:pPr>
            <a:endParaRPr lang="en-US" sz="2200" dirty="0" smtClean="0"/>
          </a:p>
          <a:p>
            <a:pPr marL="514350" indent="-514350">
              <a:buFont typeface="+mj-lt"/>
              <a:buAutoNum type="arabicPeriod"/>
            </a:pPr>
            <a:r>
              <a:rPr lang="en-US" sz="2200" dirty="0" smtClean="0"/>
              <a:t>Will Medicare payments keep up with private payments?</a:t>
            </a:r>
          </a:p>
          <a:p>
            <a:pPr marL="788670" lvl="1" indent="-514350">
              <a:buNone/>
            </a:pPr>
            <a:r>
              <a:rPr lang="en-US" sz="2200" dirty="0" smtClean="0"/>
              <a:t>  -	Medicare payments could deteriorate relative to private </a:t>
            </a:r>
            <a:r>
              <a:rPr lang="en-US" sz="2200" b="1" dirty="0" smtClean="0"/>
              <a:t>even if</a:t>
            </a:r>
            <a:r>
              <a:rPr lang="en-US" sz="2200" dirty="0" smtClean="0"/>
              <a:t> health sector MFP very high. </a:t>
            </a:r>
          </a:p>
          <a:p>
            <a:pPr marL="788670" lvl="1" indent="-514350">
              <a:buNone/>
            </a:pPr>
            <a:r>
              <a:rPr lang="en-US" sz="2200" dirty="0" smtClean="0"/>
              <a:t>  -	If quality of health bundle increases and private payment rates increase, then Medicare payment might not cover THOSE costs</a:t>
            </a:r>
          </a:p>
          <a:p>
            <a:pPr marL="582930" indent="-457200">
              <a:buAutoNum type="arabicPeriod" startAt="3"/>
            </a:pPr>
            <a:endParaRPr lang="en-US" sz="2000" dirty="0" smtClean="0"/>
          </a:p>
        </p:txBody>
      </p:sp>
    </p:spTree>
    <p:extLst>
      <p:ext uri="{BB962C8B-B14F-4D97-AF65-F5344CB8AC3E}">
        <p14:creationId xmlns:p14="http://schemas.microsoft.com/office/powerpoint/2010/main" val="2523781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73459"/>
                </a:solidFill>
              </a:rPr>
              <a:t>Is Health-Sector Productivity Growth Really So Low?</a:t>
            </a:r>
            <a:endParaRPr lang="en-US" sz="2800" dirty="0">
              <a:solidFill>
                <a:srgbClr val="073459"/>
              </a:solidFill>
            </a:endParaRPr>
          </a:p>
        </p:txBody>
      </p:sp>
      <p:sp>
        <p:nvSpPr>
          <p:cNvPr id="3" name="Content Placeholder 2"/>
          <p:cNvSpPr>
            <a:spLocks noGrp="1"/>
          </p:cNvSpPr>
          <p:nvPr>
            <p:ph idx="1"/>
          </p:nvPr>
        </p:nvSpPr>
        <p:spPr/>
        <p:txBody>
          <a:bodyPr>
            <a:normAutofit fontScale="92500" lnSpcReduction="10000"/>
          </a:bodyPr>
          <a:lstStyle/>
          <a:p>
            <a:r>
              <a:rPr lang="en-US" sz="2200" dirty="0" smtClean="0"/>
              <a:t>Many people believe the health sector subject to </a:t>
            </a:r>
            <a:r>
              <a:rPr lang="en-US" sz="2200" dirty="0" err="1" smtClean="0"/>
              <a:t>Baumol</a:t>
            </a:r>
            <a:r>
              <a:rPr lang="en-US" sz="2200" dirty="0" smtClean="0"/>
              <a:t> Cost Disease.</a:t>
            </a:r>
          </a:p>
          <a:p>
            <a:pPr lvl="1"/>
            <a:r>
              <a:rPr lang="en-US" sz="2200" dirty="0" smtClean="0"/>
              <a:t>Classic example: string quartet: no productivity increases.</a:t>
            </a:r>
          </a:p>
          <a:p>
            <a:pPr lvl="1"/>
            <a:r>
              <a:rPr lang="en-US" sz="2200" dirty="0" smtClean="0"/>
              <a:t>If economy-wide productivity&gt;health care productivity, then wages will increase faster than productivity in health sector, and relative prices will rise</a:t>
            </a:r>
          </a:p>
          <a:p>
            <a:pPr marL="457200" lvl="1" indent="0">
              <a:buNone/>
            </a:pPr>
            <a:endParaRPr lang="en-US" sz="2200" dirty="0" smtClean="0"/>
          </a:p>
          <a:p>
            <a:r>
              <a:rPr lang="en-US" sz="2200" dirty="0" smtClean="0"/>
              <a:t>Seems far-fetched, given how rapid technological change is in the health industry. </a:t>
            </a:r>
          </a:p>
          <a:p>
            <a:pPr lvl="1"/>
            <a:r>
              <a:rPr lang="en-US" sz="2200" dirty="0" smtClean="0"/>
              <a:t>Labor–saving technologies? Transfer from inpatient to outpatient, laparoscopic surgery, electronic monitors, etc.</a:t>
            </a:r>
          </a:p>
          <a:p>
            <a:pPr marL="0" indent="0">
              <a:buNone/>
            </a:pPr>
            <a:endParaRPr lang="en-US" sz="2200" dirty="0" smtClean="0"/>
          </a:p>
          <a:p>
            <a:r>
              <a:rPr lang="en-US" sz="2200" dirty="0" smtClean="0"/>
              <a:t>More likely, estimates of MFP understated because they don’t take into account quality improvements.</a:t>
            </a:r>
          </a:p>
          <a:p>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4169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dirty="0" smtClean="0"/>
              <a:t>Implications for sustainability</a:t>
            </a:r>
            <a:endParaRPr lang="en-US" dirty="0"/>
          </a:p>
        </p:txBody>
      </p:sp>
      <p:sp>
        <p:nvSpPr>
          <p:cNvPr id="3" name="Content Placeholder 2"/>
          <p:cNvSpPr>
            <a:spLocks noGrp="1"/>
          </p:cNvSpPr>
          <p:nvPr>
            <p:ph idx="1"/>
          </p:nvPr>
        </p:nvSpPr>
        <p:spPr>
          <a:xfrm>
            <a:off x="1143000" y="1143000"/>
            <a:ext cx="7790688" cy="5105400"/>
          </a:xfrm>
        </p:spPr>
        <p:txBody>
          <a:bodyPr>
            <a:noAutofit/>
          </a:bodyPr>
          <a:lstStyle/>
          <a:p>
            <a:r>
              <a:rPr lang="en-US" sz="2100" dirty="0" smtClean="0"/>
              <a:t>If productivity growth in the health sector &lt; economy-wide MFPR, relative prices will rise faster than Medicare updates</a:t>
            </a:r>
          </a:p>
          <a:p>
            <a:endParaRPr lang="en-US" sz="2100" dirty="0" smtClean="0"/>
          </a:p>
          <a:p>
            <a:r>
              <a:rPr lang="en-US" sz="2100" dirty="0" smtClean="0"/>
              <a:t>Medicare payments will fall below cost of maintaining constant bundle of services</a:t>
            </a:r>
          </a:p>
          <a:p>
            <a:endParaRPr lang="en-US" sz="2100" dirty="0" smtClean="0"/>
          </a:p>
          <a:p>
            <a:r>
              <a:rPr lang="en-US" sz="2100" dirty="0" smtClean="0"/>
              <a:t>Either Medicare beneficiaries will have less access or more cost shifting, putting pressure on politicians to undo cuts</a:t>
            </a:r>
          </a:p>
          <a:p>
            <a:endParaRPr lang="en-US" sz="2100" dirty="0" smtClean="0"/>
          </a:p>
          <a:p>
            <a:pPr>
              <a:buNone/>
            </a:pPr>
            <a:r>
              <a:rPr lang="en-US" sz="2100" dirty="0" smtClean="0"/>
              <a:t>BUT, </a:t>
            </a:r>
          </a:p>
          <a:p>
            <a:r>
              <a:rPr lang="en-US" sz="2100" dirty="0" smtClean="0"/>
              <a:t>If productivity growth actually &gt;= economy-wide MFPR, ACA updates sufficient to finance constant or even growing quality of care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r>
              <a:rPr lang="en-US" sz="2800" dirty="0" smtClean="0">
                <a:solidFill>
                  <a:srgbClr val="073459"/>
                </a:solidFill>
              </a:rPr>
              <a:t>Are ACA cuts really a break from the past? </a:t>
            </a:r>
            <a:endParaRPr lang="en-US" sz="2800" dirty="0">
              <a:solidFill>
                <a:srgbClr val="073459"/>
              </a:solidFill>
            </a:endParaRPr>
          </a:p>
        </p:txBody>
      </p:sp>
      <p:sp>
        <p:nvSpPr>
          <p:cNvPr id="3" name="Content Placeholder 2"/>
          <p:cNvSpPr>
            <a:spLocks noGrp="1"/>
          </p:cNvSpPr>
          <p:nvPr>
            <p:ph idx="1"/>
          </p:nvPr>
        </p:nvSpPr>
        <p:spPr/>
        <p:txBody>
          <a:bodyPr>
            <a:normAutofit fontScale="70000" lnSpcReduction="20000"/>
          </a:bodyPr>
          <a:lstStyle/>
          <a:p>
            <a:r>
              <a:rPr lang="en-US" sz="2800" dirty="0" smtClean="0"/>
              <a:t>Although pre-ACA law specified updates equal to market basket, in practice, there were constant ad hoc downward adjustments.</a:t>
            </a:r>
          </a:p>
          <a:p>
            <a:pPr>
              <a:buNone/>
            </a:pPr>
            <a:endParaRPr lang="en-US" sz="2800" dirty="0" smtClean="0"/>
          </a:p>
          <a:p>
            <a:r>
              <a:rPr lang="en-US" sz="2800" u="sng" dirty="0" smtClean="0"/>
              <a:t>Actual</a:t>
            </a:r>
            <a:r>
              <a:rPr lang="en-US" sz="2800" dirty="0" smtClean="0"/>
              <a:t> Medicare reimbursement growth relative to GDP deflator: </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a:p>
          <a:p>
            <a:pPr marL="0" indent="0">
              <a:buNone/>
            </a:pPr>
            <a:endParaRPr lang="en-US" sz="2800" dirty="0" smtClean="0"/>
          </a:p>
          <a:p>
            <a:pPr marL="0" indent="0">
              <a:buNone/>
            </a:pPr>
            <a:endParaRPr lang="en-US" sz="2800" dirty="0" smtClean="0"/>
          </a:p>
          <a:p>
            <a:pPr marL="0" indent="0">
              <a:buNone/>
            </a:pPr>
            <a:endParaRPr lang="en-US" sz="2800" dirty="0" smtClean="0"/>
          </a:p>
          <a:p>
            <a:r>
              <a:rPr lang="en-US" sz="2800" dirty="0" smtClean="0"/>
              <a:t>ACA not much of a deviation from past history, suggesting:</a:t>
            </a:r>
          </a:p>
          <a:p>
            <a:pPr lvl="1"/>
            <a:r>
              <a:rPr lang="en-US" dirty="0" smtClean="0"/>
              <a:t>Access may not be a problem</a:t>
            </a:r>
          </a:p>
          <a:p>
            <a:pPr lvl="1"/>
            <a:r>
              <a:rPr lang="en-US" dirty="0" smtClean="0"/>
              <a:t>But, savings may not be as large as estimated by OACT either </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667000"/>
            <a:ext cx="6579666"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86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772400" cy="639762"/>
          </a:xfrm>
        </p:spPr>
        <p:txBody>
          <a:bodyPr>
            <a:normAutofit fontScale="90000"/>
          </a:bodyPr>
          <a:lstStyle/>
          <a:p>
            <a:r>
              <a:rPr lang="en-US" sz="2800" dirty="0" smtClean="0">
                <a:solidFill>
                  <a:srgbClr val="073459"/>
                </a:solidFill>
              </a:rPr>
              <a:t>Medicare and Overall Excess Cost Growth about the Same, even with these updates</a:t>
            </a:r>
            <a:endParaRPr lang="en-US" sz="2800" dirty="0">
              <a:solidFill>
                <a:srgbClr val="073459"/>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143000"/>
            <a:ext cx="7880749" cy="5105400"/>
          </a:xfrm>
        </p:spPr>
      </p:pic>
    </p:spTree>
    <p:extLst>
      <p:ext uri="{BB962C8B-B14F-4D97-AF65-F5344CB8AC3E}">
        <p14:creationId xmlns:p14="http://schemas.microsoft.com/office/powerpoint/2010/main" val="2972971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768</TotalTime>
  <Words>1194</Words>
  <Application>Microsoft Office PowerPoint</Application>
  <PresentationFormat>On-screen Show (4:3)</PresentationFormat>
  <Paragraphs>166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ACA Sustainability, Productivity Growth and the Complex Relationship between Medicare and Private Provider Payments</vt:lpstr>
      <vt:lpstr>Background: Productivity Adjustments  in the ACA</vt:lpstr>
      <vt:lpstr>Are these cuts sustainable?</vt:lpstr>
      <vt:lpstr>Why the worry?</vt:lpstr>
      <vt:lpstr>Three Questions</vt:lpstr>
      <vt:lpstr>Is Health-Sector Productivity Growth Really So Low?</vt:lpstr>
      <vt:lpstr>Implications for sustainability</vt:lpstr>
      <vt:lpstr>Are ACA cuts really a break from the past? </vt:lpstr>
      <vt:lpstr>Medicare and Overall Excess Cost Growth about the Same, even with these updates</vt:lpstr>
      <vt:lpstr>But Hospital Payment Ratios Medicare to Private  are Very Low Now</vt:lpstr>
      <vt:lpstr>Implications for Sustainability</vt:lpstr>
      <vt:lpstr>What is likely trajectory of private reimbursements over long run? </vt:lpstr>
      <vt:lpstr>Trustees: Medicare prices deteriorate relative to private</vt:lpstr>
      <vt:lpstr>Health Spending Growth</vt:lpstr>
      <vt:lpstr>Measured vs Actual Relative Medical Price Inflation</vt:lpstr>
      <vt:lpstr>How is non-Medicare p likely to evolve over time? </vt:lpstr>
      <vt:lpstr> 2014 Trustees Assumptions Health care productivity .4% per year economy-wide = 1.1% Private prices increase .7% per year </vt:lpstr>
      <vt:lpstr>Alternative 1 Prices rose.7 percent in past, but some of this reflected quality; private sector prices decline going forward </vt:lpstr>
      <vt:lpstr>Alternative 2 All prices rose .2 percent in past, (actual Medicare reimbursement)</vt:lpstr>
      <vt:lpstr>Alternative 3 Prices rose .2 in past, but quality improved; over time, quality improvement slows</vt:lpstr>
      <vt:lpstr>Starting with Medicare/Private Ratio = 67%</vt:lpstr>
      <vt:lpstr>Relationship between Medicare and other health spending? Three Channels</vt:lpstr>
      <vt:lpstr>Implications?</vt:lpstr>
      <vt:lpstr>Conclusions</vt:lpstr>
    </vt:vector>
  </TitlesOfParts>
  <Company>The Brookings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 Sustainability, Productivity Growth and the Complex Relationship between Medicare and Private Provider Payments</dc:title>
  <dc:creator>Louise Sheiner</dc:creator>
  <cp:lastModifiedBy>Emily Parker</cp:lastModifiedBy>
  <cp:revision>42</cp:revision>
  <dcterms:created xsi:type="dcterms:W3CDTF">2015-07-18T17:20:48Z</dcterms:created>
  <dcterms:modified xsi:type="dcterms:W3CDTF">2015-07-23T17:46:09Z</dcterms:modified>
</cp:coreProperties>
</file>