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8" r:id="rId2"/>
    <p:sldId id="292" r:id="rId3"/>
    <p:sldId id="263" r:id="rId4"/>
    <p:sldId id="265" r:id="rId5"/>
    <p:sldId id="294" r:id="rId6"/>
    <p:sldId id="269" r:id="rId7"/>
    <p:sldId id="307" r:id="rId8"/>
    <p:sldId id="310" r:id="rId9"/>
    <p:sldId id="286" r:id="rId10"/>
    <p:sldId id="271" r:id="rId11"/>
    <p:sldId id="313" r:id="rId12"/>
    <p:sldId id="309" r:id="rId13"/>
    <p:sldId id="315" r:id="rId14"/>
    <p:sldId id="318" r:id="rId15"/>
    <p:sldId id="322" r:id="rId16"/>
    <p:sldId id="321" r:id="rId17"/>
    <p:sldId id="319" r:id="rId18"/>
    <p:sldId id="314" r:id="rId19"/>
    <p:sldId id="316" r:id="rId20"/>
    <p:sldId id="317" r:id="rId2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60B4"/>
    <a:srgbClr val="D80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420" autoAdjust="0"/>
  </p:normalViewPr>
  <p:slideViewPr>
    <p:cSldViewPr>
      <p:cViewPr>
        <p:scale>
          <a:sx n="90" d="100"/>
          <a:sy n="90" d="100"/>
        </p:scale>
        <p:origin x="-486" y="-180"/>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3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fesc01\files\common\CCF%20Team%20Folder\Belle's%20Book%20on%20the%20Family\PowerpointData_6.4.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fesc01\files\users\JVenator\Contraceptive%20failure%20over%20time.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9428180451804E-2"/>
          <c:y val="3.3187726534183226E-2"/>
          <c:w val="0.89918321107297483"/>
          <c:h val="0.69414843977836105"/>
        </c:manualLayout>
      </c:layout>
      <c:barChart>
        <c:barDir val="col"/>
        <c:grouping val="clustered"/>
        <c:varyColors val="0"/>
        <c:ser>
          <c:idx val="0"/>
          <c:order val="0"/>
          <c:invertIfNegative val="0"/>
          <c:cat>
            <c:strRef>
              <c:f>'Figure 2'!$B$5:$B$15</c:f>
              <c:strCache>
                <c:ptCount val="11"/>
                <c:pt idx="0">
                  <c:v>White</c:v>
                </c:pt>
                <c:pt idx="1">
                  <c:v>Black</c:v>
                </c:pt>
                <c:pt idx="2">
                  <c:v>Hispanic</c:v>
                </c:pt>
                <c:pt idx="3">
                  <c:v>  </c:v>
                </c:pt>
                <c:pt idx="4">
                  <c:v>Did not graduate high school</c:v>
                </c:pt>
                <c:pt idx="5">
                  <c:v>Graduated high school</c:v>
                </c:pt>
                <c:pt idx="6">
                  <c:v>Had some college or more</c:v>
                </c:pt>
                <c:pt idx="7">
                  <c:v>   </c:v>
                </c:pt>
                <c:pt idx="8">
                  <c:v>Less than 100%</c:v>
                </c:pt>
                <c:pt idx="9">
                  <c:v>100%-199%</c:v>
                </c:pt>
                <c:pt idx="10">
                  <c:v>200% or more</c:v>
                </c:pt>
              </c:strCache>
            </c:strRef>
          </c:cat>
          <c:val>
            <c:numRef>
              <c:f>'Figure 2'!$C$5:$C$15</c:f>
              <c:numCache>
                <c:formatCode>General</c:formatCode>
                <c:ptCount val="11"/>
                <c:pt idx="0">
                  <c:v>63</c:v>
                </c:pt>
                <c:pt idx="1">
                  <c:v>155</c:v>
                </c:pt>
                <c:pt idx="2">
                  <c:v>141</c:v>
                </c:pt>
                <c:pt idx="4">
                  <c:v>197</c:v>
                </c:pt>
                <c:pt idx="5">
                  <c:v>135</c:v>
                </c:pt>
                <c:pt idx="6">
                  <c:v>65</c:v>
                </c:pt>
                <c:pt idx="8">
                  <c:v>183</c:v>
                </c:pt>
                <c:pt idx="9">
                  <c:v>139</c:v>
                </c:pt>
                <c:pt idx="10">
                  <c:v>40</c:v>
                </c:pt>
              </c:numCache>
            </c:numRef>
          </c:val>
        </c:ser>
        <c:dLbls>
          <c:showLegendKey val="0"/>
          <c:showVal val="1"/>
          <c:showCatName val="0"/>
          <c:showSerName val="0"/>
          <c:showPercent val="0"/>
          <c:showBubbleSize val="0"/>
        </c:dLbls>
        <c:gapWidth val="75"/>
        <c:axId val="106631936"/>
        <c:axId val="106633472"/>
      </c:barChart>
      <c:catAx>
        <c:axId val="106631936"/>
        <c:scaling>
          <c:orientation val="minMax"/>
        </c:scaling>
        <c:delete val="0"/>
        <c:axPos val="b"/>
        <c:majorTickMark val="none"/>
        <c:minorTickMark val="none"/>
        <c:tickLblPos val="nextTo"/>
        <c:spPr>
          <a:ln>
            <a:solidFill>
              <a:schemeClr val="bg1">
                <a:lumMod val="50000"/>
              </a:schemeClr>
            </a:solidFill>
          </a:ln>
        </c:spPr>
        <c:txPr>
          <a:bodyPr rot="0" vert="horz"/>
          <a:lstStyle/>
          <a:p>
            <a:pPr>
              <a:defRPr sz="1200" baseline="0"/>
            </a:pPr>
            <a:endParaRPr lang="en-US"/>
          </a:p>
        </c:txPr>
        <c:crossAx val="106633472"/>
        <c:crosses val="autoZero"/>
        <c:auto val="1"/>
        <c:lblAlgn val="ctr"/>
        <c:lblOffset val="100"/>
        <c:noMultiLvlLbl val="0"/>
      </c:catAx>
      <c:valAx>
        <c:axId val="106633472"/>
        <c:scaling>
          <c:orientation val="minMax"/>
        </c:scaling>
        <c:delete val="0"/>
        <c:axPos val="l"/>
        <c:title>
          <c:tx>
            <c:rich>
              <a:bodyPr rot="-5400000" vert="horz"/>
              <a:lstStyle/>
              <a:p>
                <a:pPr>
                  <a:defRPr b="0"/>
                </a:pPr>
                <a:r>
                  <a:rPr lang="en-US" b="0" dirty="0" smtClean="0"/>
                  <a:t>Unintended</a:t>
                </a:r>
                <a:r>
                  <a:rPr lang="en-US" b="0" baseline="0" dirty="0" smtClean="0"/>
                  <a:t> pregnancies per 1000 women</a:t>
                </a:r>
                <a:endParaRPr lang="en-US" b="0" dirty="0"/>
              </a:p>
            </c:rich>
          </c:tx>
          <c:layout/>
          <c:overlay val="0"/>
        </c:title>
        <c:numFmt formatCode="General" sourceLinked="1"/>
        <c:majorTickMark val="none"/>
        <c:minorTickMark val="none"/>
        <c:tickLblPos val="nextTo"/>
        <c:spPr>
          <a:ln>
            <a:solidFill>
              <a:schemeClr val="bg1">
                <a:lumMod val="50000"/>
              </a:schemeClr>
            </a:solidFill>
          </a:ln>
        </c:spPr>
        <c:crossAx val="106631936"/>
        <c:crosses val="autoZero"/>
        <c:crossBetween val="between"/>
      </c:valAx>
    </c:plotArea>
    <c:plotVisOnly val="1"/>
    <c:dispBlanksAs val="gap"/>
    <c:showDLblsOverMax val="0"/>
  </c:chart>
  <c:txPr>
    <a:bodyPr/>
    <a:lstStyle/>
    <a:p>
      <a:pPr>
        <a:defRPr sz="1400">
          <a:latin typeface="Calibri" panose="020F0502020204030204" pitchFamily="34" charset="0"/>
          <a:ea typeface="Kozuka Gothic Pro M" pitchFamily="34" charset="-128"/>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89679526518894"/>
          <c:y val="3.6868377563915623E-2"/>
          <c:w val="0.87593032709587992"/>
          <c:h val="0.78481744469441328"/>
        </c:manualLayout>
      </c:layout>
      <c:lineChart>
        <c:grouping val="standard"/>
        <c:varyColors val="0"/>
        <c:ser>
          <c:idx val="0"/>
          <c:order val="0"/>
          <c:tx>
            <c:strRef>
              <c:f>Sheet1!$B$2</c:f>
              <c:strCache>
                <c:ptCount val="1"/>
                <c:pt idx="0">
                  <c:v>Condom</c:v>
                </c:pt>
              </c:strCache>
            </c:strRef>
          </c:tx>
          <c:spPr>
            <a:ln w="38100"/>
          </c:spPr>
          <c:marker>
            <c:symbol val="none"/>
          </c:marker>
          <c:dLbls>
            <c:dLbl>
              <c:idx val="4"/>
              <c:layout>
                <c:manualLayout>
                  <c:x val="-9.4339622641510003E-3"/>
                  <c:y val="2.20125786163522E-2"/>
                </c:manualLayout>
              </c:layout>
              <c:dLblPos val="r"/>
              <c:showLegendKey val="0"/>
              <c:showVal val="1"/>
              <c:showCatName val="0"/>
              <c:showSerName val="0"/>
              <c:showPercent val="0"/>
              <c:showBubbleSize val="0"/>
            </c:dLbl>
            <c:showLegendKey val="0"/>
            <c:showVal val="0"/>
            <c:showCatName val="0"/>
            <c:showSerName val="0"/>
            <c:showPercent val="0"/>
            <c:showBubbleSize val="0"/>
          </c:dLbls>
          <c:cat>
            <c:numRef>
              <c:f>Sheet1!$C$1:$L$1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Sheet1!$C$2:$L$2</c:f>
              <c:numCache>
                <c:formatCode>0.0%</c:formatCode>
                <c:ptCount val="10"/>
                <c:pt idx="0">
                  <c:v>0.18</c:v>
                </c:pt>
                <c:pt idx="1">
                  <c:v>0.32759999999999989</c:v>
                </c:pt>
                <c:pt idx="2">
                  <c:v>0.44863199999999992</c:v>
                </c:pt>
                <c:pt idx="3">
                  <c:v>0.54787823999999985</c:v>
                </c:pt>
                <c:pt idx="4">
                  <c:v>0.6292601567999998</c:v>
                </c:pt>
                <c:pt idx="5">
                  <c:v>0.69599332857599983</c:v>
                </c:pt>
                <c:pt idx="6">
                  <c:v>0.75071452943231987</c:v>
                </c:pt>
                <c:pt idx="7">
                  <c:v>0.7955859141345023</c:v>
                </c:pt>
                <c:pt idx="8">
                  <c:v>0.83238044959029189</c:v>
                </c:pt>
                <c:pt idx="9">
                  <c:v>0.86255196866403927</c:v>
                </c:pt>
              </c:numCache>
            </c:numRef>
          </c:val>
          <c:smooth val="0"/>
        </c:ser>
        <c:ser>
          <c:idx val="1"/>
          <c:order val="1"/>
          <c:tx>
            <c:strRef>
              <c:f>Sheet1!$B$3</c:f>
              <c:strCache>
                <c:ptCount val="1"/>
                <c:pt idx="0">
                  <c:v>Pill</c:v>
                </c:pt>
              </c:strCache>
            </c:strRef>
          </c:tx>
          <c:spPr>
            <a:ln w="38100"/>
          </c:spPr>
          <c:marker>
            <c:symbol val="none"/>
          </c:marker>
          <c:dLbls>
            <c:dLbl>
              <c:idx val="4"/>
              <c:layout>
                <c:manualLayout>
                  <c:x val="-7.8617590254048426E-3"/>
                  <c:y val="3.1446540880503145E-2"/>
                </c:manualLayout>
              </c:layout>
              <c:dLblPos val="r"/>
              <c:showLegendKey val="0"/>
              <c:showVal val="1"/>
              <c:showCatName val="0"/>
              <c:showSerName val="0"/>
              <c:showPercent val="0"/>
              <c:showBubbleSize val="0"/>
            </c:dLbl>
            <c:showLegendKey val="0"/>
            <c:showVal val="0"/>
            <c:showCatName val="0"/>
            <c:showSerName val="0"/>
            <c:showPercent val="0"/>
            <c:showBubbleSize val="0"/>
          </c:dLbls>
          <c:cat>
            <c:numRef>
              <c:f>Sheet1!$C$1:$L$1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Sheet1!$C$3:$L$3</c:f>
              <c:numCache>
                <c:formatCode>0.0%</c:formatCode>
                <c:ptCount val="10"/>
                <c:pt idx="0">
                  <c:v>0.09</c:v>
                </c:pt>
                <c:pt idx="1">
                  <c:v>0.17189999999999994</c:v>
                </c:pt>
                <c:pt idx="2">
                  <c:v>0.2464289999999999</c:v>
                </c:pt>
                <c:pt idx="3">
                  <c:v>0.31425038999999988</c:v>
                </c:pt>
                <c:pt idx="4">
                  <c:v>0.37596785489999984</c:v>
                </c:pt>
                <c:pt idx="5">
                  <c:v>0.43213074795899986</c:v>
                </c:pt>
                <c:pt idx="6">
                  <c:v>0.48323898064268989</c:v>
                </c:pt>
                <c:pt idx="7">
                  <c:v>0.52974747238484776</c:v>
                </c:pt>
                <c:pt idx="8">
                  <c:v>0.57207019987021146</c:v>
                </c:pt>
                <c:pt idx="9">
                  <c:v>0.61058388188189239</c:v>
                </c:pt>
              </c:numCache>
            </c:numRef>
          </c:val>
          <c:smooth val="0"/>
        </c:ser>
        <c:ser>
          <c:idx val="2"/>
          <c:order val="2"/>
          <c:tx>
            <c:strRef>
              <c:f>Sheet1!$B$5</c:f>
              <c:strCache>
                <c:ptCount val="1"/>
                <c:pt idx="0">
                  <c:v>Copper IUD</c:v>
                </c:pt>
              </c:strCache>
            </c:strRef>
          </c:tx>
          <c:spPr>
            <a:ln w="38100">
              <a:solidFill>
                <a:schemeClr val="accent4"/>
              </a:solidFill>
            </a:ln>
          </c:spPr>
          <c:marker>
            <c:symbol val="none"/>
          </c:marker>
          <c:dLbls>
            <c:dLbl>
              <c:idx val="4"/>
              <c:layout>
                <c:manualLayout>
                  <c:x val="-2.1502500866636951E-3"/>
                  <c:y val="-4.2594215817362453E-2"/>
                </c:manualLayout>
              </c:layout>
              <c:dLblPos val="r"/>
              <c:showLegendKey val="0"/>
              <c:showVal val="1"/>
              <c:showCatName val="0"/>
              <c:showSerName val="0"/>
              <c:showPercent val="0"/>
              <c:showBubbleSize val="0"/>
            </c:dLbl>
            <c:showLegendKey val="0"/>
            <c:showVal val="0"/>
            <c:showCatName val="0"/>
            <c:showSerName val="0"/>
            <c:showPercent val="0"/>
            <c:showBubbleSize val="0"/>
          </c:dLbls>
          <c:cat>
            <c:numRef>
              <c:f>Sheet1!$C$1:$L$1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Sheet1!$C$5:$L$5</c:f>
              <c:numCache>
                <c:formatCode>0.0%</c:formatCode>
                <c:ptCount val="10"/>
                <c:pt idx="0">
                  <c:v>8.0000000000000002E-3</c:v>
                </c:pt>
                <c:pt idx="1">
                  <c:v>1.5936000000000061E-2</c:v>
                </c:pt>
                <c:pt idx="2">
                  <c:v>2.3808512000000115E-2</c:v>
                </c:pt>
                <c:pt idx="3">
                  <c:v>3.1618043904000137E-2</c:v>
                </c:pt>
                <c:pt idx="4">
                  <c:v>3.9365099552768124E-2</c:v>
                </c:pt>
                <c:pt idx="5">
                  <c:v>4.7050178756346095E-2</c:v>
                </c:pt>
                <c:pt idx="6">
                  <c:v>5.4673777326295303E-2</c:v>
                </c:pt>
                <c:pt idx="7">
                  <c:v>6.2236387107684976E-2</c:v>
                </c:pt>
                <c:pt idx="8">
                  <c:v>6.9738496010823492E-2</c:v>
                </c:pt>
                <c:pt idx="9">
                  <c:v>7.7180588042736975E-2</c:v>
                </c:pt>
              </c:numCache>
            </c:numRef>
          </c:val>
          <c:smooth val="0"/>
        </c:ser>
        <c:ser>
          <c:idx val="4"/>
          <c:order val="3"/>
          <c:tx>
            <c:strRef>
              <c:f>Sheet1!$B$6</c:f>
              <c:strCache>
                <c:ptCount val="1"/>
                <c:pt idx="0">
                  <c:v>LNG IUD</c:v>
                </c:pt>
              </c:strCache>
            </c:strRef>
          </c:tx>
          <c:spPr>
            <a:ln w="38100">
              <a:solidFill>
                <a:schemeClr val="accent3"/>
              </a:solidFill>
            </a:ln>
          </c:spPr>
          <c:marker>
            <c:symbol val="none"/>
          </c:marker>
          <c:dLbls>
            <c:dLbl>
              <c:idx val="4"/>
              <c:layout>
                <c:manualLayout>
                  <c:x val="-6.4048804041004312E-2"/>
                  <c:y val="-3.1446540880503146E-3"/>
                </c:manualLayout>
              </c:layout>
              <c:dLblPos val="r"/>
              <c:showLegendKey val="0"/>
              <c:showVal val="1"/>
              <c:showCatName val="0"/>
              <c:showSerName val="0"/>
              <c:showPercent val="0"/>
              <c:showBubbleSize val="0"/>
            </c:dLbl>
            <c:showLegendKey val="0"/>
            <c:showVal val="0"/>
            <c:showCatName val="0"/>
            <c:showSerName val="0"/>
            <c:showPercent val="0"/>
            <c:showBubbleSize val="0"/>
          </c:dLbls>
          <c:val>
            <c:numRef>
              <c:f>Sheet1!$C$6:$L$6</c:f>
              <c:numCache>
                <c:formatCode>0.0%</c:formatCode>
                <c:ptCount val="10"/>
                <c:pt idx="0">
                  <c:v>2E-3</c:v>
                </c:pt>
                <c:pt idx="1">
                  <c:v>3.9959999999999996E-3</c:v>
                </c:pt>
                <c:pt idx="2">
                  <c:v>5.9880079999999891E-3</c:v>
                </c:pt>
                <c:pt idx="3">
                  <c:v>7.9760319839999871E-3</c:v>
                </c:pt>
                <c:pt idx="4">
                  <c:v>9.9600799200320056E-3</c:v>
                </c:pt>
                <c:pt idx="5">
                  <c:v>1.1940159760191915E-2</c:v>
                </c:pt>
                <c:pt idx="6">
                  <c:v>1.3916279440671531E-2</c:v>
                </c:pt>
                <c:pt idx="7">
                  <c:v>1.5888446881790141E-2</c:v>
                </c:pt>
                <c:pt idx="8">
                  <c:v>1.7856669988026597E-2</c:v>
                </c:pt>
                <c:pt idx="9">
                  <c:v>1.9820956648050503E-2</c:v>
                </c:pt>
              </c:numCache>
            </c:numRef>
          </c:val>
          <c:smooth val="0"/>
        </c:ser>
        <c:dLbls>
          <c:showLegendKey val="0"/>
          <c:showVal val="0"/>
          <c:showCatName val="0"/>
          <c:showSerName val="0"/>
          <c:showPercent val="0"/>
          <c:showBubbleSize val="0"/>
        </c:dLbls>
        <c:marker val="1"/>
        <c:smooth val="0"/>
        <c:axId val="108362368"/>
        <c:axId val="108372736"/>
      </c:lineChart>
      <c:catAx>
        <c:axId val="108362368"/>
        <c:scaling>
          <c:orientation val="minMax"/>
        </c:scaling>
        <c:delete val="0"/>
        <c:axPos val="b"/>
        <c:title>
          <c:tx>
            <c:rich>
              <a:bodyPr/>
              <a:lstStyle/>
              <a:p>
                <a:pPr>
                  <a:defRPr b="0"/>
                </a:pPr>
                <a:r>
                  <a:rPr lang="en-US" b="0"/>
                  <a:t>Years sexually active</a:t>
                </a:r>
              </a:p>
            </c:rich>
          </c:tx>
          <c:layout/>
          <c:overlay val="0"/>
        </c:title>
        <c:numFmt formatCode="General" sourceLinked="1"/>
        <c:majorTickMark val="out"/>
        <c:minorTickMark val="none"/>
        <c:tickLblPos val="nextTo"/>
        <c:crossAx val="108372736"/>
        <c:crosses val="autoZero"/>
        <c:auto val="1"/>
        <c:lblAlgn val="ctr"/>
        <c:lblOffset val="100"/>
        <c:noMultiLvlLbl val="0"/>
      </c:catAx>
      <c:valAx>
        <c:axId val="108372736"/>
        <c:scaling>
          <c:orientation val="minMax"/>
        </c:scaling>
        <c:delete val="0"/>
        <c:axPos val="l"/>
        <c:title>
          <c:tx>
            <c:rich>
              <a:bodyPr rot="-5400000" vert="horz"/>
              <a:lstStyle/>
              <a:p>
                <a:pPr>
                  <a:defRPr b="0"/>
                </a:pPr>
                <a:r>
                  <a:rPr lang="en-US" b="0"/>
                  <a:t>Cumulative failure rate for typical user</a:t>
                </a:r>
              </a:p>
            </c:rich>
          </c:tx>
          <c:layout>
            <c:manualLayout>
              <c:xMode val="edge"/>
              <c:yMode val="edge"/>
              <c:x val="1.7134650621502436E-4"/>
              <c:y val="6.1482939632545933E-2"/>
            </c:manualLayout>
          </c:layout>
          <c:overlay val="0"/>
        </c:title>
        <c:numFmt formatCode="0%" sourceLinked="0"/>
        <c:majorTickMark val="out"/>
        <c:minorTickMark val="none"/>
        <c:tickLblPos val="nextTo"/>
        <c:crossAx val="108362368"/>
        <c:crosses val="autoZero"/>
        <c:crossBetween val="between"/>
      </c:valAx>
    </c:plotArea>
    <c:legend>
      <c:legendPos val="t"/>
      <c:layout/>
      <c:overlay val="0"/>
    </c:legend>
    <c:plotVisOnly val="1"/>
    <c:dispBlanksAs val="gap"/>
    <c:showDLblsOverMax val="0"/>
  </c:chart>
  <c:spPr>
    <a:ln>
      <a:noFill/>
    </a:ln>
  </c:spPr>
  <c:txPr>
    <a:bodyPr/>
    <a:lstStyle/>
    <a:p>
      <a:pPr>
        <a:defRPr sz="1400">
          <a:latin typeface="Calibri" panose="020F0502020204030204" pitchFamily="34" charset="0"/>
          <a:ea typeface="Kozuka Gothic Pro M" pitchFamily="34" charset="-128"/>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Year 1</c:v>
                </c:pt>
              </c:strCache>
            </c:strRef>
          </c:tx>
          <c:invertIfNegative val="0"/>
          <c:dLbls>
            <c:dLblPos val="outEnd"/>
            <c:showLegendKey val="0"/>
            <c:showVal val="1"/>
            <c:showCatName val="0"/>
            <c:showSerName val="0"/>
            <c:showPercent val="0"/>
            <c:showBubbleSize val="0"/>
            <c:showLeaderLines val="0"/>
          </c:dLbls>
          <c:cat>
            <c:strRef>
              <c:f>Sheet1!$A$2:$A$3</c:f>
              <c:strCache>
                <c:ptCount val="2"/>
                <c:pt idx="0">
                  <c:v>LARC (IUD and implant)</c:v>
                </c:pt>
                <c:pt idx="1">
                  <c:v>Non-LARC (pill, patch, ring)</c:v>
                </c:pt>
              </c:strCache>
            </c:strRef>
          </c:cat>
          <c:val>
            <c:numRef>
              <c:f>Sheet1!$B$2:$B$3</c:f>
              <c:numCache>
                <c:formatCode>0.0%</c:formatCode>
                <c:ptCount val="2"/>
                <c:pt idx="0">
                  <c:v>3.0000000000000001E-3</c:v>
                </c:pt>
                <c:pt idx="1">
                  <c:v>4.8000000000000001E-2</c:v>
                </c:pt>
              </c:numCache>
            </c:numRef>
          </c:val>
        </c:ser>
        <c:ser>
          <c:idx val="1"/>
          <c:order val="1"/>
          <c:tx>
            <c:strRef>
              <c:f>Sheet1!$C$1</c:f>
              <c:strCache>
                <c:ptCount val="1"/>
                <c:pt idx="0">
                  <c:v>Year 2</c:v>
                </c:pt>
              </c:strCache>
            </c:strRef>
          </c:tx>
          <c:invertIfNegative val="0"/>
          <c:dLbls>
            <c:dLblPos val="outEnd"/>
            <c:showLegendKey val="0"/>
            <c:showVal val="1"/>
            <c:showCatName val="0"/>
            <c:showSerName val="0"/>
            <c:showPercent val="0"/>
            <c:showBubbleSize val="0"/>
            <c:showLeaderLines val="0"/>
          </c:dLbls>
          <c:cat>
            <c:strRef>
              <c:f>Sheet1!$A$2:$A$3</c:f>
              <c:strCache>
                <c:ptCount val="2"/>
                <c:pt idx="0">
                  <c:v>LARC (IUD and implant)</c:v>
                </c:pt>
                <c:pt idx="1">
                  <c:v>Non-LARC (pill, patch, ring)</c:v>
                </c:pt>
              </c:strCache>
            </c:strRef>
          </c:cat>
          <c:val>
            <c:numRef>
              <c:f>Sheet1!$C$2:$C$3</c:f>
              <c:numCache>
                <c:formatCode>0.0%</c:formatCode>
                <c:ptCount val="2"/>
                <c:pt idx="0">
                  <c:v>6.0000000000000001E-3</c:v>
                </c:pt>
                <c:pt idx="1">
                  <c:v>7.8E-2</c:v>
                </c:pt>
              </c:numCache>
            </c:numRef>
          </c:val>
        </c:ser>
        <c:ser>
          <c:idx val="2"/>
          <c:order val="2"/>
          <c:tx>
            <c:strRef>
              <c:f>Sheet1!$D$1</c:f>
              <c:strCache>
                <c:ptCount val="1"/>
                <c:pt idx="0">
                  <c:v>Year 3</c:v>
                </c:pt>
              </c:strCache>
            </c:strRef>
          </c:tx>
          <c:invertIfNegative val="0"/>
          <c:dLbls>
            <c:dLblPos val="outEnd"/>
            <c:showLegendKey val="0"/>
            <c:showVal val="1"/>
            <c:showCatName val="0"/>
            <c:showSerName val="0"/>
            <c:showPercent val="0"/>
            <c:showBubbleSize val="0"/>
            <c:showLeaderLines val="0"/>
          </c:dLbls>
          <c:cat>
            <c:strRef>
              <c:f>Sheet1!$A$2:$A$3</c:f>
              <c:strCache>
                <c:ptCount val="2"/>
                <c:pt idx="0">
                  <c:v>LARC (IUD and implant)</c:v>
                </c:pt>
                <c:pt idx="1">
                  <c:v>Non-LARC (pill, patch, ring)</c:v>
                </c:pt>
              </c:strCache>
            </c:strRef>
          </c:cat>
          <c:val>
            <c:numRef>
              <c:f>Sheet1!$D$2:$D$3</c:f>
              <c:numCache>
                <c:formatCode>0.0%</c:formatCode>
                <c:ptCount val="2"/>
                <c:pt idx="0">
                  <c:v>8.9999999999999993E-3</c:v>
                </c:pt>
                <c:pt idx="1">
                  <c:v>9.4E-2</c:v>
                </c:pt>
              </c:numCache>
            </c:numRef>
          </c:val>
        </c:ser>
        <c:dLbls>
          <c:showLegendKey val="0"/>
          <c:showVal val="0"/>
          <c:showCatName val="0"/>
          <c:showSerName val="0"/>
          <c:showPercent val="0"/>
          <c:showBubbleSize val="0"/>
        </c:dLbls>
        <c:gapWidth val="150"/>
        <c:axId val="137067904"/>
        <c:axId val="137102464"/>
      </c:barChart>
      <c:catAx>
        <c:axId val="137067904"/>
        <c:scaling>
          <c:orientation val="minMax"/>
        </c:scaling>
        <c:delete val="0"/>
        <c:axPos val="b"/>
        <c:majorTickMark val="out"/>
        <c:minorTickMark val="none"/>
        <c:tickLblPos val="nextTo"/>
        <c:crossAx val="137102464"/>
        <c:crosses val="autoZero"/>
        <c:auto val="1"/>
        <c:lblAlgn val="ctr"/>
        <c:lblOffset val="100"/>
        <c:noMultiLvlLbl val="0"/>
      </c:catAx>
      <c:valAx>
        <c:axId val="137102464"/>
        <c:scaling>
          <c:orientation val="minMax"/>
        </c:scaling>
        <c:delete val="0"/>
        <c:axPos val="l"/>
        <c:title>
          <c:tx>
            <c:rich>
              <a:bodyPr rot="-5400000" vert="horz"/>
              <a:lstStyle/>
              <a:p>
                <a:pPr>
                  <a:defRPr/>
                </a:pPr>
                <a:r>
                  <a:rPr lang="en-US" dirty="0" smtClean="0"/>
                  <a:t>Cumulative method failure rates</a:t>
                </a:r>
                <a:endParaRPr lang="en-US" dirty="0"/>
              </a:p>
            </c:rich>
          </c:tx>
          <c:layout/>
          <c:overlay val="0"/>
        </c:title>
        <c:numFmt formatCode="0.0%" sourceLinked="1"/>
        <c:majorTickMark val="out"/>
        <c:minorTickMark val="none"/>
        <c:tickLblPos val="nextTo"/>
        <c:crossAx val="137067904"/>
        <c:crosses val="autoZero"/>
        <c:crossBetween val="between"/>
      </c:valAx>
    </c:plotArea>
    <c:legend>
      <c:legendPos val="r"/>
      <c:layout/>
      <c:overlay val="0"/>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01076927239764"/>
          <c:y val="4.9960875984251966E-2"/>
          <c:w val="0.7837438103742187"/>
          <c:h val="0.8253464566929134"/>
        </c:manualLayout>
      </c:layout>
      <c:barChart>
        <c:barDir val="col"/>
        <c:grouping val="clustered"/>
        <c:varyColors val="0"/>
        <c:ser>
          <c:idx val="0"/>
          <c:order val="0"/>
          <c:tx>
            <c:strRef>
              <c:f>Sheet1!$B$1</c:f>
              <c:strCache>
                <c:ptCount val="1"/>
                <c:pt idx="0">
                  <c:v>St. Louis project</c:v>
                </c:pt>
              </c:strCache>
            </c:strRef>
          </c:tx>
          <c:invertIfNegative val="0"/>
          <c:dLbls>
            <c:dLblPos val="outEnd"/>
            <c:showLegendKey val="0"/>
            <c:showVal val="1"/>
            <c:showCatName val="0"/>
            <c:showSerName val="0"/>
            <c:showPercent val="0"/>
            <c:showBubbleSize val="0"/>
            <c:showLeaderLines val="0"/>
          </c:dLbls>
          <c:cat>
            <c:strRef>
              <c:f>Sheet1!$A$2:$A$4</c:f>
              <c:strCache>
                <c:ptCount val="3"/>
                <c:pt idx="0">
                  <c:v>Teen pregnancy</c:v>
                </c:pt>
                <c:pt idx="1">
                  <c:v>Teen birth</c:v>
                </c:pt>
                <c:pt idx="2">
                  <c:v>Abortion</c:v>
                </c:pt>
              </c:strCache>
            </c:strRef>
          </c:cat>
          <c:val>
            <c:numRef>
              <c:f>Sheet1!$B$2:$B$4</c:f>
              <c:numCache>
                <c:formatCode>General</c:formatCode>
                <c:ptCount val="3"/>
                <c:pt idx="0">
                  <c:v>34</c:v>
                </c:pt>
                <c:pt idx="1">
                  <c:v>19</c:v>
                </c:pt>
                <c:pt idx="2">
                  <c:v>10</c:v>
                </c:pt>
              </c:numCache>
            </c:numRef>
          </c:val>
        </c:ser>
        <c:ser>
          <c:idx val="1"/>
          <c:order val="1"/>
          <c:tx>
            <c:strRef>
              <c:f>Sheet1!$C$1</c:f>
              <c:strCache>
                <c:ptCount val="1"/>
                <c:pt idx="0">
                  <c:v>National</c:v>
                </c:pt>
              </c:strCache>
            </c:strRef>
          </c:tx>
          <c:invertIfNegative val="0"/>
          <c:dLbls>
            <c:dLblPos val="outEnd"/>
            <c:showLegendKey val="0"/>
            <c:showVal val="1"/>
            <c:showCatName val="0"/>
            <c:showSerName val="0"/>
            <c:showPercent val="0"/>
            <c:showBubbleSize val="0"/>
            <c:showLeaderLines val="0"/>
          </c:dLbls>
          <c:cat>
            <c:strRef>
              <c:f>Sheet1!$A$2:$A$4</c:f>
              <c:strCache>
                <c:ptCount val="3"/>
                <c:pt idx="0">
                  <c:v>Teen pregnancy</c:v>
                </c:pt>
                <c:pt idx="1">
                  <c:v>Teen birth</c:v>
                </c:pt>
                <c:pt idx="2">
                  <c:v>Abortion</c:v>
                </c:pt>
              </c:strCache>
            </c:strRef>
          </c:cat>
          <c:val>
            <c:numRef>
              <c:f>Sheet1!$C$2:$C$4</c:f>
              <c:numCache>
                <c:formatCode>General</c:formatCode>
                <c:ptCount val="3"/>
                <c:pt idx="0">
                  <c:v>158</c:v>
                </c:pt>
                <c:pt idx="1">
                  <c:v>94</c:v>
                </c:pt>
                <c:pt idx="2">
                  <c:v>41</c:v>
                </c:pt>
              </c:numCache>
            </c:numRef>
          </c:val>
        </c:ser>
        <c:dLbls>
          <c:showLegendKey val="0"/>
          <c:showVal val="0"/>
          <c:showCatName val="0"/>
          <c:showSerName val="0"/>
          <c:showPercent val="0"/>
          <c:showBubbleSize val="0"/>
        </c:dLbls>
        <c:gapWidth val="150"/>
        <c:axId val="137127424"/>
        <c:axId val="137351168"/>
      </c:barChart>
      <c:catAx>
        <c:axId val="137127424"/>
        <c:scaling>
          <c:orientation val="minMax"/>
        </c:scaling>
        <c:delete val="0"/>
        <c:axPos val="b"/>
        <c:majorTickMark val="out"/>
        <c:minorTickMark val="none"/>
        <c:tickLblPos val="nextTo"/>
        <c:crossAx val="137351168"/>
        <c:crosses val="autoZero"/>
        <c:auto val="1"/>
        <c:lblAlgn val="ctr"/>
        <c:lblOffset val="100"/>
        <c:noMultiLvlLbl val="0"/>
      </c:catAx>
      <c:valAx>
        <c:axId val="137351168"/>
        <c:scaling>
          <c:orientation val="minMax"/>
        </c:scaling>
        <c:delete val="0"/>
        <c:axPos val="l"/>
        <c:title>
          <c:tx>
            <c:rich>
              <a:bodyPr rot="-5400000" vert="horz"/>
              <a:lstStyle/>
              <a:p>
                <a:pPr>
                  <a:defRPr/>
                </a:pPr>
                <a:r>
                  <a:rPr lang="en-US"/>
                  <a:t>Rates per 1,000 sexually experienced women</a:t>
                </a:r>
              </a:p>
            </c:rich>
          </c:tx>
          <c:layout>
            <c:manualLayout>
              <c:xMode val="edge"/>
              <c:yMode val="edge"/>
              <c:x val="6.7222718294233852E-3"/>
              <c:y val="0.17583710629921259"/>
            </c:manualLayout>
          </c:layout>
          <c:overlay val="0"/>
        </c:title>
        <c:numFmt formatCode="General" sourceLinked="1"/>
        <c:majorTickMark val="out"/>
        <c:minorTickMark val="none"/>
        <c:tickLblPos val="nextTo"/>
        <c:crossAx val="137127424"/>
        <c:crosses val="autoZero"/>
        <c:crossBetween val="between"/>
      </c:valAx>
    </c:plotArea>
    <c:legend>
      <c:legendPos val="r"/>
      <c:layout>
        <c:manualLayout>
          <c:xMode val="edge"/>
          <c:yMode val="edge"/>
          <c:x val="0.73034486024298506"/>
          <c:y val="3.8265009842519682E-2"/>
          <c:w val="0.24495318884108558"/>
          <c:h val="0.16231109269236083"/>
        </c:manualLayout>
      </c:layout>
      <c:overlay val="0"/>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Women Contraceptors Using LARCs</c:v>
                </c:pt>
              </c:strCache>
            </c:strRef>
          </c:tx>
          <c:invertIfNegative val="0"/>
          <c:dLbls>
            <c:dLblPos val="outEnd"/>
            <c:showLegendKey val="0"/>
            <c:showVal val="1"/>
            <c:showCatName val="0"/>
            <c:showSerName val="0"/>
            <c:showPercent val="0"/>
            <c:showBubbleSize val="0"/>
            <c:showLeaderLines val="0"/>
          </c:dLbls>
          <c:cat>
            <c:strRef>
              <c:f>Sheet1!$A$2:$A$4</c:f>
              <c:strCache>
                <c:ptCount val="3"/>
                <c:pt idx="0">
                  <c:v>2002</c:v>
                </c:pt>
                <c:pt idx="1">
                  <c:v>2006-2010</c:v>
                </c:pt>
                <c:pt idx="2">
                  <c:v>2011-2013</c:v>
                </c:pt>
              </c:strCache>
            </c:strRef>
          </c:cat>
          <c:val>
            <c:numRef>
              <c:f>Sheet1!$B$2:$B$4</c:f>
              <c:numCache>
                <c:formatCode>0.0%</c:formatCode>
                <c:ptCount val="3"/>
                <c:pt idx="0">
                  <c:v>2.4E-2</c:v>
                </c:pt>
                <c:pt idx="1">
                  <c:v>0.06</c:v>
                </c:pt>
                <c:pt idx="2">
                  <c:v>0.11600000000000001</c:v>
                </c:pt>
              </c:numCache>
            </c:numRef>
          </c:val>
        </c:ser>
        <c:dLbls>
          <c:showLegendKey val="0"/>
          <c:showVal val="0"/>
          <c:showCatName val="0"/>
          <c:showSerName val="0"/>
          <c:showPercent val="0"/>
          <c:showBubbleSize val="0"/>
        </c:dLbls>
        <c:gapWidth val="150"/>
        <c:axId val="137410048"/>
        <c:axId val="137411584"/>
      </c:barChart>
      <c:catAx>
        <c:axId val="137410048"/>
        <c:scaling>
          <c:orientation val="minMax"/>
        </c:scaling>
        <c:delete val="0"/>
        <c:axPos val="b"/>
        <c:majorTickMark val="out"/>
        <c:minorTickMark val="none"/>
        <c:tickLblPos val="nextTo"/>
        <c:crossAx val="137411584"/>
        <c:crosses val="autoZero"/>
        <c:auto val="1"/>
        <c:lblAlgn val="ctr"/>
        <c:lblOffset val="100"/>
        <c:noMultiLvlLbl val="0"/>
      </c:catAx>
      <c:valAx>
        <c:axId val="137411584"/>
        <c:scaling>
          <c:orientation val="minMax"/>
        </c:scaling>
        <c:delete val="0"/>
        <c:axPos val="l"/>
        <c:title>
          <c:tx>
            <c:rich>
              <a:bodyPr rot="-5400000" vert="horz"/>
              <a:lstStyle/>
              <a:p>
                <a:pPr>
                  <a:defRPr/>
                </a:pPr>
                <a:r>
                  <a:rPr lang="en-US" dirty="0" smtClean="0"/>
                  <a:t>Percent of Women </a:t>
                </a:r>
                <a:r>
                  <a:rPr lang="en-US" dirty="0" err="1" smtClean="0"/>
                  <a:t>Contraceptors</a:t>
                </a:r>
                <a:r>
                  <a:rPr lang="en-US" dirty="0" smtClean="0"/>
                  <a:t> Using LARCs</a:t>
                </a:r>
              </a:p>
            </c:rich>
          </c:tx>
          <c:layout>
            <c:manualLayout>
              <c:xMode val="edge"/>
              <c:yMode val="edge"/>
              <c:x val="1.7730496453900709E-3"/>
              <c:y val="7.0487175945112127E-2"/>
            </c:manualLayout>
          </c:layout>
          <c:overlay val="0"/>
        </c:title>
        <c:numFmt formatCode="0%" sourceLinked="0"/>
        <c:majorTickMark val="out"/>
        <c:minorTickMark val="none"/>
        <c:tickLblPos val="nextTo"/>
        <c:crossAx val="137410048"/>
        <c:crosses val="autoZero"/>
        <c:crossBetween val="between"/>
      </c:valAx>
    </c:plotArea>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0.4188</cdr:x>
      <cdr:y>0.90018</cdr:y>
    </cdr:from>
    <cdr:to>
      <cdr:x>0.68074</cdr:x>
      <cdr:y>0.96429</cdr:y>
    </cdr:to>
    <cdr:sp macro="" textlink="">
      <cdr:nvSpPr>
        <cdr:cNvPr id="2" name="TextBox 1"/>
        <cdr:cNvSpPr txBox="1"/>
      </cdr:nvSpPr>
      <cdr:spPr>
        <a:xfrm xmlns:a="http://schemas.openxmlformats.org/drawingml/2006/main">
          <a:off x="3733800" y="4321382"/>
          <a:ext cx="2335299" cy="30776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smtClean="0">
              <a:latin typeface="Calibri" panose="020F0502020204030204" pitchFamily="34" charset="0"/>
              <a:ea typeface="Kozuka Gothic Pro M" pitchFamily="34" charset="-128"/>
            </a:rPr>
            <a:t>Educational Attainment</a:t>
          </a:r>
          <a:endParaRPr lang="en-US" sz="1400" dirty="0">
            <a:latin typeface="Calibri" panose="020F0502020204030204" pitchFamily="34" charset="0"/>
            <a:ea typeface="Kozuka Gothic Pro M" pitchFamily="34"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1"/>
            <a:ext cx="3026833" cy="464185"/>
          </a:xfrm>
          <a:prstGeom prst="rect">
            <a:avLst/>
          </a:prstGeom>
        </p:spPr>
        <p:txBody>
          <a:bodyPr vert="horz" lIns="92958" tIns="46479" rIns="92958" bIns="46479" rtlCol="0"/>
          <a:lstStyle>
            <a:lvl1pPr algn="r">
              <a:defRPr sz="1200"/>
            </a:lvl1pPr>
          </a:lstStyle>
          <a:p>
            <a:fld id="{4879B90C-6E70-41BA-8271-8332DF404F02}" type="datetimeFigureOut">
              <a:rPr lang="en-US" smtClean="0"/>
              <a:t>5/3/2016</a:t>
            </a:fld>
            <a:endParaRPr lang="en-US"/>
          </a:p>
        </p:txBody>
      </p:sp>
      <p:sp>
        <p:nvSpPr>
          <p:cNvPr id="4" name="Footer Placeholder 3"/>
          <p:cNvSpPr>
            <a:spLocks noGrp="1"/>
          </p:cNvSpPr>
          <p:nvPr>
            <p:ph type="ftr" sz="quarter" idx="2"/>
          </p:nvPr>
        </p:nvSpPr>
        <p:spPr>
          <a:xfrm>
            <a:off x="0" y="8817905"/>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8" tIns="46479" rIns="92958" bIns="46479" rtlCol="0" anchor="b"/>
          <a:lstStyle>
            <a:lvl1pPr algn="r">
              <a:defRPr sz="1200"/>
            </a:lvl1pPr>
          </a:lstStyle>
          <a:p>
            <a:fld id="{2FD382C7-BD3B-43EA-A670-DF8C7D82765B}" type="slidenum">
              <a:rPr lang="en-US" smtClean="0"/>
              <a:t>‹#›</a:t>
            </a:fld>
            <a:endParaRPr lang="en-US"/>
          </a:p>
        </p:txBody>
      </p:sp>
    </p:spTree>
    <p:extLst>
      <p:ext uri="{BB962C8B-B14F-4D97-AF65-F5344CB8AC3E}">
        <p14:creationId xmlns:p14="http://schemas.microsoft.com/office/powerpoint/2010/main" val="261261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1"/>
            <a:ext cx="3026833" cy="464185"/>
          </a:xfrm>
          <a:prstGeom prst="rect">
            <a:avLst/>
          </a:prstGeom>
        </p:spPr>
        <p:txBody>
          <a:bodyPr vert="horz" lIns="92958" tIns="46479" rIns="92958" bIns="46479" rtlCol="0"/>
          <a:lstStyle>
            <a:lvl1pPr algn="r">
              <a:defRPr sz="1200"/>
            </a:lvl1pPr>
          </a:lstStyle>
          <a:p>
            <a:fld id="{D09DEBD0-BFAC-4C43-A8BB-A69B519DC7D1}" type="datetimeFigureOut">
              <a:rPr lang="en-US" smtClean="0"/>
              <a:t>5/3/2016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17905"/>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5"/>
            <a:ext cx="3026833" cy="464185"/>
          </a:xfrm>
          <a:prstGeom prst="rect">
            <a:avLst/>
          </a:prstGeom>
        </p:spPr>
        <p:txBody>
          <a:bodyPr vert="horz" lIns="92958" tIns="46479" rIns="92958" bIns="46479" rtlCol="0" anchor="b"/>
          <a:lstStyle>
            <a:lvl1pPr algn="r">
              <a:defRPr sz="1200"/>
            </a:lvl1pPr>
          </a:lstStyle>
          <a:p>
            <a:fld id="{83D044CE-051A-492F-AA36-B549827CC4D8}" type="slidenum">
              <a:rPr lang="en-US" smtClean="0"/>
              <a:t>‹#›</a:t>
            </a:fld>
            <a:endParaRPr lang="en-US"/>
          </a:p>
        </p:txBody>
      </p:sp>
    </p:spTree>
    <p:extLst>
      <p:ext uri="{BB962C8B-B14F-4D97-AF65-F5344CB8AC3E}">
        <p14:creationId xmlns:p14="http://schemas.microsoft.com/office/powerpoint/2010/main" val="56787025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8F7FB09-CC14-4E0C-A059-2DC403B525F3}" type="slidenum">
              <a:rPr lang="en-US" altLang="en-US"/>
              <a:pPr/>
              <a:t>1</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p:cNvSpPr>
          <p:nvPr>
            <p:ph type="body" idx="1"/>
          </p:nvPr>
        </p:nvSpPr>
        <p:spPr/>
        <p:txBody>
          <a:bodyPr/>
          <a:lstStyle/>
          <a:p>
            <a:endParaRPr lang="en-US" alt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Unplanned pregnancy rates are especially high among less advantaged women.</a:t>
            </a:r>
            <a:endParaRPr lang="en-US" dirty="0"/>
          </a:p>
        </p:txBody>
      </p:sp>
      <p:sp>
        <p:nvSpPr>
          <p:cNvPr id="4" name="Slide Number Placeholder 3"/>
          <p:cNvSpPr>
            <a:spLocks noGrp="1"/>
          </p:cNvSpPr>
          <p:nvPr>
            <p:ph type="sldNum" sz="quarter" idx="10"/>
          </p:nvPr>
        </p:nvSpPr>
        <p:spPr/>
        <p:txBody>
          <a:bodyPr/>
          <a:lstStyle/>
          <a:p>
            <a:fld id="{83D044CE-051A-492F-AA36-B549827CC4D8}" type="slidenum">
              <a:rPr lang="en-US" smtClean="0"/>
              <a:t>10</a:t>
            </a:fld>
            <a:endParaRPr lang="en-US"/>
          </a:p>
        </p:txBody>
      </p:sp>
    </p:spTree>
    <p:extLst>
      <p:ext uri="{BB962C8B-B14F-4D97-AF65-F5344CB8AC3E}">
        <p14:creationId xmlns:p14="http://schemas.microsoft.com/office/powerpoint/2010/main" val="25103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3737291"/>
          </a:xfrm>
        </p:spPr>
        <p:txBody>
          <a:bodyPr/>
          <a:lstStyle/>
          <a:p>
            <a:r>
              <a:rPr lang="en-US" sz="1500" dirty="0" smtClean="0"/>
              <a:t>Why so much drifting</a:t>
            </a:r>
          </a:p>
        </p:txBody>
      </p:sp>
      <p:sp>
        <p:nvSpPr>
          <p:cNvPr id="4" name="Slide Number Placeholder 3"/>
          <p:cNvSpPr>
            <a:spLocks noGrp="1"/>
          </p:cNvSpPr>
          <p:nvPr>
            <p:ph type="sldNum" sz="quarter" idx="10"/>
          </p:nvPr>
        </p:nvSpPr>
        <p:spPr/>
        <p:txBody>
          <a:bodyPr/>
          <a:lstStyle/>
          <a:p>
            <a:fld id="{83D044CE-051A-492F-AA36-B549827CC4D8}" type="slidenum">
              <a:rPr lang="en-US" smtClean="0"/>
              <a:t>11</a:t>
            </a:fld>
            <a:endParaRPr lang="en-US"/>
          </a:p>
        </p:txBody>
      </p:sp>
    </p:spTree>
    <p:extLst>
      <p:ext uri="{BB962C8B-B14F-4D97-AF65-F5344CB8AC3E}">
        <p14:creationId xmlns:p14="http://schemas.microsoft.com/office/powerpoint/2010/main" val="242072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IUDs are much more effective than other forms of contraception</a:t>
            </a:r>
            <a:endParaRPr lang="en-US" sz="1600" dirty="0"/>
          </a:p>
        </p:txBody>
      </p:sp>
      <p:sp>
        <p:nvSpPr>
          <p:cNvPr id="4" name="Slide Number Placeholder 3"/>
          <p:cNvSpPr>
            <a:spLocks noGrp="1"/>
          </p:cNvSpPr>
          <p:nvPr>
            <p:ph type="sldNum" sz="quarter" idx="10"/>
          </p:nvPr>
        </p:nvSpPr>
        <p:spPr/>
        <p:txBody>
          <a:bodyPr/>
          <a:lstStyle/>
          <a:p>
            <a:fld id="{83D044CE-051A-492F-AA36-B549827CC4D8}" type="slidenum">
              <a:rPr lang="en-US" smtClean="0"/>
              <a:t>12</a:t>
            </a:fld>
            <a:endParaRPr lang="en-US"/>
          </a:p>
        </p:txBody>
      </p:sp>
    </p:spTree>
    <p:extLst>
      <p:ext uri="{BB962C8B-B14F-4D97-AF65-F5344CB8AC3E}">
        <p14:creationId xmlns:p14="http://schemas.microsoft.com/office/powerpoint/2010/main" val="268482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615950"/>
            <a:ext cx="4646612" cy="3484563"/>
          </a:xfrm>
        </p:spPr>
      </p:sp>
      <p:sp>
        <p:nvSpPr>
          <p:cNvPr id="3" name="Notes Placeholder 2"/>
          <p:cNvSpPr>
            <a:spLocks noGrp="1"/>
          </p:cNvSpPr>
          <p:nvPr>
            <p:ph type="body" idx="1"/>
          </p:nvPr>
        </p:nvSpPr>
        <p:spPr>
          <a:xfrm>
            <a:off x="698500" y="4413990"/>
            <a:ext cx="5588000" cy="4177665"/>
          </a:xfrm>
        </p:spPr>
        <p:txBody>
          <a:bodyPr/>
          <a:lstStyle/>
          <a:p>
            <a:r>
              <a:rPr lang="en-US" sz="1800" dirty="0" smtClean="0"/>
              <a:t>If we provided IUDs at no cost and with good counselling would women use them and would it make a difference? Yes. Choice, CO, Iowa, UCSF project</a:t>
            </a:r>
            <a:endParaRPr lang="en-US" sz="1800" dirty="0"/>
          </a:p>
        </p:txBody>
      </p:sp>
      <p:sp>
        <p:nvSpPr>
          <p:cNvPr id="4" name="Slide Number Placeholder 3"/>
          <p:cNvSpPr>
            <a:spLocks noGrp="1"/>
          </p:cNvSpPr>
          <p:nvPr>
            <p:ph type="sldNum" sz="quarter" idx="10"/>
          </p:nvPr>
        </p:nvSpPr>
        <p:spPr/>
        <p:txBody>
          <a:bodyPr/>
          <a:lstStyle/>
          <a:p>
            <a:fld id="{83D044CE-051A-492F-AA36-B549827CC4D8}" type="slidenum">
              <a:rPr lang="en-US" smtClean="0"/>
              <a:t>13</a:t>
            </a:fld>
            <a:endParaRPr lang="en-US"/>
          </a:p>
        </p:txBody>
      </p:sp>
    </p:spTree>
    <p:extLst>
      <p:ext uri="{BB962C8B-B14F-4D97-AF65-F5344CB8AC3E}">
        <p14:creationId xmlns:p14="http://schemas.microsoft.com/office/powerpoint/2010/main" val="300388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IUDs are much more effective than other forms of contraception</a:t>
            </a:r>
            <a:endParaRPr lang="en-US" sz="1600" dirty="0"/>
          </a:p>
        </p:txBody>
      </p:sp>
      <p:sp>
        <p:nvSpPr>
          <p:cNvPr id="4" name="Slide Number Placeholder 3"/>
          <p:cNvSpPr>
            <a:spLocks noGrp="1"/>
          </p:cNvSpPr>
          <p:nvPr>
            <p:ph type="sldNum" sz="quarter" idx="10"/>
          </p:nvPr>
        </p:nvSpPr>
        <p:spPr/>
        <p:txBody>
          <a:bodyPr/>
          <a:lstStyle/>
          <a:p>
            <a:fld id="{83D044CE-051A-492F-AA36-B549827CC4D8}" type="slidenum">
              <a:rPr lang="en-US" smtClean="0"/>
              <a:t>14</a:t>
            </a:fld>
            <a:endParaRPr lang="en-US"/>
          </a:p>
        </p:txBody>
      </p:sp>
    </p:spTree>
    <p:extLst>
      <p:ext uri="{BB962C8B-B14F-4D97-AF65-F5344CB8AC3E}">
        <p14:creationId xmlns:p14="http://schemas.microsoft.com/office/powerpoint/2010/main" val="268482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LARC use is still very modest in the U.S. but rising</a:t>
            </a:r>
            <a:r>
              <a:rPr lang="en-US" baseline="0" dirty="0" smtClean="0"/>
              <a:t> rapidly thanks to projects like these and a lot of media attention.</a:t>
            </a:r>
            <a:endParaRPr lang="en-US" dirty="0"/>
          </a:p>
        </p:txBody>
      </p:sp>
      <p:sp>
        <p:nvSpPr>
          <p:cNvPr id="4" name="Slide Number Placeholder 3"/>
          <p:cNvSpPr>
            <a:spLocks noGrp="1"/>
          </p:cNvSpPr>
          <p:nvPr>
            <p:ph type="sldNum" sz="quarter" idx="10"/>
          </p:nvPr>
        </p:nvSpPr>
        <p:spPr/>
        <p:txBody>
          <a:bodyPr/>
          <a:lstStyle/>
          <a:p>
            <a:fld id="{83D044CE-051A-492F-AA36-B549827CC4D8}" type="slidenum">
              <a:rPr lang="en-US" smtClean="0"/>
              <a:t>18</a:t>
            </a:fld>
            <a:endParaRPr lang="en-US"/>
          </a:p>
        </p:txBody>
      </p:sp>
    </p:spTree>
    <p:extLst>
      <p:ext uri="{BB962C8B-B14F-4D97-AF65-F5344CB8AC3E}">
        <p14:creationId xmlns:p14="http://schemas.microsoft.com/office/powerpoint/2010/main" val="86863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044CE-051A-492F-AA36-B549827CC4D8}" type="slidenum">
              <a:rPr lang="en-US" smtClean="0"/>
              <a:t>19</a:t>
            </a:fld>
            <a:endParaRPr lang="en-US"/>
          </a:p>
        </p:txBody>
      </p:sp>
    </p:spTree>
    <p:extLst>
      <p:ext uri="{BB962C8B-B14F-4D97-AF65-F5344CB8AC3E}">
        <p14:creationId xmlns:p14="http://schemas.microsoft.com/office/powerpoint/2010/main" val="334770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044CE-051A-492F-AA36-B549827CC4D8}" type="slidenum">
              <a:rPr lang="en-US" smtClean="0"/>
              <a:t>20</a:t>
            </a:fld>
            <a:endParaRPr lang="en-US"/>
          </a:p>
        </p:txBody>
      </p:sp>
    </p:spTree>
    <p:extLst>
      <p:ext uri="{BB962C8B-B14F-4D97-AF65-F5344CB8AC3E}">
        <p14:creationId xmlns:p14="http://schemas.microsoft.com/office/powerpoint/2010/main" val="334770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t>Let’s begin with</a:t>
            </a:r>
            <a:r>
              <a:rPr lang="en-US" altLang="en-US" sz="1100" baseline="0" dirty="0" smtClean="0"/>
              <a:t> a couple of key facts. Marriage is disappearing and more and more babies are born outside of marriage. Right now, the proportion born outside of marriage is about 40 percent. It’s higher than that among African Americans and lower than that among the well-educated. But it’s no longer an issue that just affects the poor or minority groups. Half of younger Americans are having children outside marriage and they are not all poor and they are definitely not all from communities of color.</a:t>
            </a:r>
            <a:endParaRPr lang="en-US" altLang="en-US" sz="1100" dirty="0" smtClean="0"/>
          </a:p>
        </p:txBody>
      </p:sp>
      <p:sp>
        <p:nvSpPr>
          <p:cNvPr id="4" name="Slide Number Placeholder 3"/>
          <p:cNvSpPr>
            <a:spLocks noGrp="1"/>
          </p:cNvSpPr>
          <p:nvPr>
            <p:ph type="sldNum" sz="quarter" idx="10"/>
          </p:nvPr>
        </p:nvSpPr>
        <p:spPr/>
        <p:txBody>
          <a:bodyPr/>
          <a:lstStyle/>
          <a:p>
            <a:fld id="{83D044CE-051A-492F-AA36-B549827CC4D8}" type="slidenum">
              <a:rPr lang="en-US" smtClean="0"/>
              <a:t>2</a:t>
            </a:fld>
            <a:endParaRPr lang="en-US"/>
          </a:p>
        </p:txBody>
      </p:sp>
    </p:spTree>
    <p:extLst>
      <p:ext uri="{BB962C8B-B14F-4D97-AF65-F5344CB8AC3E}">
        <p14:creationId xmlns:p14="http://schemas.microsoft.com/office/powerpoint/2010/main" val="385181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 what’s going on;</a:t>
            </a:r>
            <a:r>
              <a:rPr lang="en-US" sz="1400" baseline="0" dirty="0" smtClean="0"/>
              <a:t> why is this happening? I think there are three reasons. (see slide) Of these three, I think improving opportunities for women is the most fundamental because it is transforming marriage from an institution that supported economically dependent women and children to an institution that is undertaken for other reasons such as raising children or sharing life’s experiences. But because its economic rationale has shrunk, it’s now a choice and not a necessity.</a:t>
            </a:r>
          </a:p>
          <a:p>
            <a:endParaRPr lang="en-US" sz="1400" baseline="0" dirty="0" smtClean="0"/>
          </a:p>
          <a:p>
            <a:r>
              <a:rPr lang="en-US" sz="1400" baseline="0" dirty="0" smtClean="0"/>
              <a:t>Although people are marrying less (or marrying much later) they are still having sex, and sex produces children although as I will show you in a moment, most of these births are unplanned. And even if the young couple is romantically involved, and perhaps cohabiting at the time the baby is born, these relationships are short-lived and we now have not only a growing number of single parent families, but lots of young adults with multiple partners and very complicated and unstable living arrangements for children.</a:t>
            </a:r>
            <a:endParaRPr lang="en-US" sz="1400" dirty="0"/>
          </a:p>
        </p:txBody>
      </p:sp>
      <p:sp>
        <p:nvSpPr>
          <p:cNvPr id="4" name="Slide Number Placeholder 3"/>
          <p:cNvSpPr>
            <a:spLocks noGrp="1"/>
          </p:cNvSpPr>
          <p:nvPr>
            <p:ph type="sldNum" sz="quarter" idx="10"/>
          </p:nvPr>
        </p:nvSpPr>
        <p:spPr/>
        <p:txBody>
          <a:bodyPr/>
          <a:lstStyle/>
          <a:p>
            <a:fld id="{83D044CE-051A-492F-AA36-B549827CC4D8}" type="slidenum">
              <a:rPr lang="en-US" smtClean="0"/>
              <a:t>3</a:t>
            </a:fld>
            <a:endParaRPr lang="en-US"/>
          </a:p>
        </p:txBody>
      </p:sp>
    </p:spTree>
    <p:extLst>
      <p:ext uri="{BB962C8B-B14F-4D97-AF65-F5344CB8AC3E}">
        <p14:creationId xmlns:p14="http://schemas.microsoft.com/office/powerpoint/2010/main" val="117913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3737291"/>
          </a:xfrm>
        </p:spPr>
        <p:txBody>
          <a:bodyPr/>
          <a:lstStyle/>
          <a:p>
            <a:r>
              <a:rPr lang="en-US" sz="1500" dirty="0" smtClean="0"/>
              <a:t>Does all of this matter?</a:t>
            </a:r>
            <a:r>
              <a:rPr lang="en-US" sz="1500" baseline="0" dirty="0" smtClean="0"/>
              <a:t> I think it does. And here’s why: (see slide)</a:t>
            </a:r>
          </a:p>
          <a:p>
            <a:pPr marL="285750" indent="-285750">
              <a:buFont typeface="Arial" panose="020B0604020202020204" pitchFamily="34" charset="0"/>
              <a:buChar char="•"/>
            </a:pPr>
            <a:r>
              <a:rPr lang="en-US" sz="1500" baseline="0" dirty="0" smtClean="0"/>
              <a:t>Children fare better in two parent homes</a:t>
            </a:r>
          </a:p>
          <a:p>
            <a:pPr marL="285750" indent="-285750">
              <a:buFont typeface="Arial" panose="020B0604020202020204" pitchFamily="34" charset="0"/>
              <a:buChar char="•"/>
            </a:pPr>
            <a:r>
              <a:rPr lang="en-US" sz="1500" baseline="0" dirty="0" smtClean="0"/>
              <a:t>Child poverty rates 5x higher</a:t>
            </a:r>
          </a:p>
          <a:p>
            <a:pPr marL="285750" indent="-285750">
              <a:buFont typeface="Arial" panose="020B0604020202020204" pitchFamily="34" charset="0"/>
              <a:buChar char="•"/>
            </a:pPr>
            <a:r>
              <a:rPr lang="en-US" sz="1500" baseline="0" dirty="0" smtClean="0"/>
              <a:t>Family breakdown leads to more inequality, poverty, and less social mobility</a:t>
            </a:r>
          </a:p>
          <a:p>
            <a:pPr marL="285750" indent="-285750">
              <a:buFont typeface="Arial" panose="020B0604020202020204" pitchFamily="34" charset="0"/>
              <a:buChar char="•"/>
            </a:pPr>
            <a:r>
              <a:rPr lang="en-US" sz="1500" baseline="0" dirty="0" smtClean="0"/>
              <a:t>My estimate is that the child poverty rates have increased by about 5 p.p. or by about 25 percent since 1970 because of changes in family structure</a:t>
            </a:r>
            <a:endParaRPr lang="en-US" sz="1500" dirty="0" smtClean="0"/>
          </a:p>
        </p:txBody>
      </p:sp>
      <p:sp>
        <p:nvSpPr>
          <p:cNvPr id="4" name="Slide Number Placeholder 3"/>
          <p:cNvSpPr>
            <a:spLocks noGrp="1"/>
          </p:cNvSpPr>
          <p:nvPr>
            <p:ph type="sldNum" sz="quarter" idx="10"/>
          </p:nvPr>
        </p:nvSpPr>
        <p:spPr/>
        <p:txBody>
          <a:bodyPr/>
          <a:lstStyle/>
          <a:p>
            <a:fld id="{83D044CE-051A-492F-AA36-B549827CC4D8}" type="slidenum">
              <a:rPr lang="en-US" smtClean="0"/>
              <a:t>4</a:t>
            </a:fld>
            <a:endParaRPr lang="en-US"/>
          </a:p>
        </p:txBody>
      </p:sp>
    </p:spTree>
    <p:extLst>
      <p:ext uri="{BB962C8B-B14F-4D97-AF65-F5344CB8AC3E}">
        <p14:creationId xmlns:p14="http://schemas.microsoft.com/office/powerpoint/2010/main" val="242072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337050"/>
            <a:ext cx="5588000" cy="4250373"/>
          </a:xfrm>
        </p:spPr>
        <p:txBody>
          <a:bodyPr/>
          <a:lstStyle/>
          <a:p>
            <a:r>
              <a:rPr lang="en-US" sz="1600" baseline="0" dirty="0" smtClean="0"/>
              <a:t>That 5 p.p. figure is adjusted for what we often call selection effects. That is, the breakdown of the family leads to more poverty but poverty also is one cause of the breakdown. We have here a classic chicken and egg problem.</a:t>
            </a:r>
          </a:p>
        </p:txBody>
      </p:sp>
      <p:sp>
        <p:nvSpPr>
          <p:cNvPr id="4" name="Slide Number Placeholder 3"/>
          <p:cNvSpPr>
            <a:spLocks noGrp="1"/>
          </p:cNvSpPr>
          <p:nvPr>
            <p:ph type="sldNum" sz="quarter" idx="10"/>
          </p:nvPr>
        </p:nvSpPr>
        <p:spPr/>
        <p:txBody>
          <a:bodyPr/>
          <a:lstStyle/>
          <a:p>
            <a:fld id="{83D044CE-051A-492F-AA36-B549827CC4D8}" type="slidenum">
              <a:rPr lang="en-US" smtClean="0"/>
              <a:t>5</a:t>
            </a:fld>
            <a:endParaRPr lang="en-US"/>
          </a:p>
        </p:txBody>
      </p:sp>
    </p:spTree>
    <p:extLst>
      <p:ext uri="{BB962C8B-B14F-4D97-AF65-F5344CB8AC3E}">
        <p14:creationId xmlns:p14="http://schemas.microsoft.com/office/powerpoint/2010/main" val="377699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831850"/>
            <a:ext cx="4641850" cy="3481388"/>
          </a:xfrm>
        </p:spPr>
      </p:sp>
      <p:sp>
        <p:nvSpPr>
          <p:cNvPr id="3" name="Notes Placeholder 2"/>
          <p:cNvSpPr>
            <a:spLocks noGrp="1"/>
          </p:cNvSpPr>
          <p:nvPr>
            <p:ph type="body" idx="1"/>
          </p:nvPr>
        </p:nvSpPr>
        <p:spPr>
          <a:xfrm>
            <a:off x="698500" y="4409758"/>
            <a:ext cx="5588000" cy="4423092"/>
          </a:xfrm>
        </p:spPr>
        <p:txBody>
          <a:bodyPr/>
          <a:lstStyle/>
          <a:p>
            <a:r>
              <a:rPr lang="en-US" sz="1400" dirty="0" smtClean="0"/>
              <a:t>So what should we do?</a:t>
            </a:r>
          </a:p>
          <a:p>
            <a:endParaRPr lang="en-US" sz="1400" dirty="0" smtClean="0"/>
          </a:p>
          <a:p>
            <a:r>
              <a:rPr lang="en-US" sz="1400" dirty="0" smtClean="0"/>
              <a:t>Conservatives say bring back marriage. The problem with this solution is that we don’t know how to do it. Nothing we’ve tried so far has moved the needle very much.</a:t>
            </a:r>
          </a:p>
          <a:p>
            <a:endParaRPr lang="en-US" sz="1400" dirty="0" smtClean="0"/>
          </a:p>
          <a:p>
            <a:r>
              <a:rPr lang="en-US" sz="1400" dirty="0" smtClean="0"/>
              <a:t>Liberals say the problem</a:t>
            </a:r>
            <a:r>
              <a:rPr lang="en-US" sz="1400" baseline="0" dirty="0" smtClean="0"/>
              <a:t> is poverty and we need to provide more assistance to the most disadvantaged. The problem with this solution is that – whatever its merits for all kinds of other reasons – one has to wonder if it can keep pace with the need. Take the two largest safety net programs. One is FS. The growth of the program which has cost about $44 billion since 1970 has reduced child poverty by 3 p.p. The EITC which has cost about $90 billion has reduced child poverty by 7 p.p. So together they have done more to reduce poverty than changes in family structure have done to increase it. But its still a tug of war and an expensive one to boot.</a:t>
            </a:r>
          </a:p>
        </p:txBody>
      </p:sp>
      <p:sp>
        <p:nvSpPr>
          <p:cNvPr id="4" name="Slide Number Placeholder 3"/>
          <p:cNvSpPr>
            <a:spLocks noGrp="1"/>
          </p:cNvSpPr>
          <p:nvPr>
            <p:ph type="sldNum" sz="quarter" idx="10"/>
          </p:nvPr>
        </p:nvSpPr>
        <p:spPr/>
        <p:txBody>
          <a:bodyPr/>
          <a:lstStyle/>
          <a:p>
            <a:fld id="{83D044CE-051A-492F-AA36-B549827CC4D8}" type="slidenum">
              <a:rPr lang="en-US" smtClean="0"/>
              <a:t>6</a:t>
            </a:fld>
            <a:endParaRPr lang="en-US"/>
          </a:p>
        </p:txBody>
      </p:sp>
    </p:spTree>
    <p:extLst>
      <p:ext uri="{BB962C8B-B14F-4D97-AF65-F5344CB8AC3E}">
        <p14:creationId xmlns:p14="http://schemas.microsoft.com/office/powerpoint/2010/main" val="69022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Some of you may know the apocryphal story of the guy who was standing by a river…</a:t>
            </a:r>
            <a:endParaRPr lang="en-US" sz="1600" dirty="0"/>
          </a:p>
        </p:txBody>
      </p:sp>
      <p:sp>
        <p:nvSpPr>
          <p:cNvPr id="4" name="Slide Number Placeholder 3"/>
          <p:cNvSpPr>
            <a:spLocks noGrp="1"/>
          </p:cNvSpPr>
          <p:nvPr>
            <p:ph type="sldNum" sz="quarter" idx="10"/>
          </p:nvPr>
        </p:nvSpPr>
        <p:spPr/>
        <p:txBody>
          <a:bodyPr/>
          <a:lstStyle/>
          <a:p>
            <a:fld id="{83D044CE-051A-492F-AA36-B549827CC4D8}" type="slidenum">
              <a:rPr lang="en-US" smtClean="0"/>
              <a:t>7</a:t>
            </a:fld>
            <a:endParaRPr lang="en-US"/>
          </a:p>
        </p:txBody>
      </p:sp>
    </p:spTree>
    <p:extLst>
      <p:ext uri="{BB962C8B-B14F-4D97-AF65-F5344CB8AC3E}">
        <p14:creationId xmlns:p14="http://schemas.microsoft.com/office/powerpoint/2010/main" val="406573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755650"/>
            <a:ext cx="4641850" cy="3481388"/>
          </a:xfrm>
        </p:spPr>
      </p:sp>
      <p:sp>
        <p:nvSpPr>
          <p:cNvPr id="3" name="Notes Placeholder 2"/>
          <p:cNvSpPr>
            <a:spLocks noGrp="1"/>
          </p:cNvSpPr>
          <p:nvPr>
            <p:ph type="body" idx="1"/>
          </p:nvPr>
        </p:nvSpPr>
        <p:spPr/>
        <p:txBody>
          <a:bodyPr/>
          <a:lstStyle/>
          <a:p>
            <a:r>
              <a:rPr lang="en-US" baseline="0" dirty="0" smtClean="0"/>
              <a:t>Now I want to suggest a third alternative that doesn’t involve bringing back marriage and doesn’t involve providing more assistance to low-income families, although it is in no way inconsistent with either. In fact, if it works it will greatly enhance the success of the other two approaches.</a:t>
            </a:r>
          </a:p>
          <a:p>
            <a:endParaRPr lang="en-US" baseline="0" dirty="0" smtClean="0"/>
          </a:p>
          <a:p>
            <a:r>
              <a:rPr lang="en-US" baseline="0" dirty="0" smtClean="0"/>
              <a:t>I call it changing drifters into planners. Too many people are drifting into sex and parenthood outside of marriage.</a:t>
            </a:r>
          </a:p>
        </p:txBody>
      </p:sp>
      <p:sp>
        <p:nvSpPr>
          <p:cNvPr id="4" name="Slide Number Placeholder 3"/>
          <p:cNvSpPr>
            <a:spLocks noGrp="1"/>
          </p:cNvSpPr>
          <p:nvPr>
            <p:ph type="sldNum" sz="quarter" idx="10"/>
          </p:nvPr>
        </p:nvSpPr>
        <p:spPr/>
        <p:txBody>
          <a:bodyPr/>
          <a:lstStyle/>
          <a:p>
            <a:fld id="{83D044CE-051A-492F-AA36-B549827CC4D8}" type="slidenum">
              <a:rPr lang="en-US" smtClean="0"/>
              <a:t>8</a:t>
            </a:fld>
            <a:endParaRPr lang="en-US"/>
          </a:p>
        </p:txBody>
      </p:sp>
    </p:spTree>
    <p:extLst>
      <p:ext uri="{BB962C8B-B14F-4D97-AF65-F5344CB8AC3E}">
        <p14:creationId xmlns:p14="http://schemas.microsoft.com/office/powerpoint/2010/main" val="377699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3990"/>
            <a:ext cx="5588000" cy="4177665"/>
          </a:xfrm>
        </p:spPr>
        <p:txBody>
          <a:bodyPr/>
          <a:lstStyle/>
          <a:p>
            <a:r>
              <a:rPr lang="en-US" sz="1600" dirty="0" smtClean="0"/>
              <a:t>To understand why I</a:t>
            </a:r>
            <a:r>
              <a:rPr lang="en-US" sz="1600" baseline="0" dirty="0" smtClean="0"/>
              <a:t> use the word “drifting” you need to know one crucial, and to many people surprising, fact. Drifting among young single adults is very common. A majority of unmarried women under 30 drift into parenthood. Most of their pregnancies are unplanned, and although some will have abortions, 60 percent of the births to this group are unplanned – according to the women themselves.</a:t>
            </a:r>
            <a:endParaRPr lang="en-US" sz="1600" dirty="0"/>
          </a:p>
        </p:txBody>
      </p:sp>
      <p:sp>
        <p:nvSpPr>
          <p:cNvPr id="4" name="Slide Number Placeholder 3"/>
          <p:cNvSpPr>
            <a:spLocks noGrp="1"/>
          </p:cNvSpPr>
          <p:nvPr>
            <p:ph type="sldNum" sz="quarter" idx="10"/>
          </p:nvPr>
        </p:nvSpPr>
        <p:spPr/>
        <p:txBody>
          <a:bodyPr/>
          <a:lstStyle/>
          <a:p>
            <a:fld id="{83D044CE-051A-492F-AA36-B549827CC4D8}" type="slidenum">
              <a:rPr lang="en-US" smtClean="0"/>
              <a:t>9</a:t>
            </a:fld>
            <a:endParaRPr lang="en-US"/>
          </a:p>
        </p:txBody>
      </p:sp>
    </p:spTree>
    <p:extLst>
      <p:ext uri="{BB962C8B-B14F-4D97-AF65-F5344CB8AC3E}">
        <p14:creationId xmlns:p14="http://schemas.microsoft.com/office/powerpoint/2010/main" val="189850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216CEE03-C44C-4BE9-AF41-8AFA5BBC35FE}" type="slidenum">
              <a:rPr lang="en-US" smtClean="0"/>
              <a:t>‹#›</a:t>
            </a:fld>
            <a:endParaRPr lang="en-US"/>
          </a:p>
        </p:txBody>
      </p:sp>
      <p:sp>
        <p:nvSpPr>
          <p:cNvPr id="8"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147821669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216CEE03-C44C-4BE9-AF41-8AFA5BBC35FE}" type="slidenum">
              <a:rPr lang="en-US" smtClean="0"/>
              <a:t>‹#›</a:t>
            </a:fld>
            <a:endParaRPr lang="en-US"/>
          </a:p>
        </p:txBody>
      </p:sp>
      <p:sp>
        <p:nvSpPr>
          <p:cNvPr id="7"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2930888780"/>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652588"/>
            <a:ext cx="1838325" cy="384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1652588"/>
            <a:ext cx="5367337" cy="384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216CEE03-C44C-4BE9-AF41-8AFA5BBC35FE}" type="slidenum">
              <a:rPr lang="en-US" smtClean="0"/>
              <a:t>‹#›</a:t>
            </a:fld>
            <a:endParaRPr lang="en-US"/>
          </a:p>
        </p:txBody>
      </p:sp>
      <p:sp>
        <p:nvSpPr>
          <p:cNvPr id="7"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333215825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Calibri" panose="020F0502020204030204" pitchFamily="34" charset="0"/>
              </a:defRPr>
            </a:lvl1pPr>
          </a:lstStyle>
          <a:p>
            <a:fld id="{216CEE03-C44C-4BE9-AF41-8AFA5BBC35FE}" type="slidenum">
              <a:rPr lang="en-US" smtClean="0"/>
              <a:pPr/>
              <a:t>‹#›</a:t>
            </a:fld>
            <a:endParaRPr lang="en-US"/>
          </a:p>
        </p:txBody>
      </p:sp>
      <p:sp>
        <p:nvSpPr>
          <p:cNvPr id="7"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Calibri" panose="020F0502020204030204" pitchFamily="34" charset="0"/>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84478586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216CEE03-C44C-4BE9-AF41-8AFA5BBC35FE}" type="slidenum">
              <a:rPr lang="en-US" smtClean="0"/>
              <a:t>‹#›</a:t>
            </a:fld>
            <a:endParaRPr lang="en-US"/>
          </a:p>
        </p:txBody>
      </p:sp>
      <p:sp>
        <p:nvSpPr>
          <p:cNvPr id="7"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62264944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4037013"/>
            <a:ext cx="3602037" cy="146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4037013"/>
            <a:ext cx="3603625" cy="146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216CEE03-C44C-4BE9-AF41-8AFA5BBC35FE}" type="slidenum">
              <a:rPr lang="en-US" smtClean="0"/>
              <a:t>‹#›</a:t>
            </a:fld>
            <a:endParaRPr lang="en-US"/>
          </a:p>
        </p:txBody>
      </p:sp>
      <p:sp>
        <p:nvSpPr>
          <p:cNvPr id="8"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297986335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16CEE03-C44C-4BE9-AF41-8AFA5BBC35FE}" type="slidenum">
              <a:rPr lang="en-US" smtClean="0"/>
              <a:t>‹#›</a:t>
            </a:fld>
            <a:endParaRPr lang="en-US"/>
          </a:p>
        </p:txBody>
      </p:sp>
      <p:sp>
        <p:nvSpPr>
          <p:cNvPr id="10" name="Footer Placeholder 2"/>
          <p:cNvSpPr>
            <a:spLocks noGrp="1"/>
          </p:cNvSpPr>
          <p:nvPr>
            <p:ph type="ftr" sz="quarter" idx="11"/>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144502928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216CEE03-C44C-4BE9-AF41-8AFA5BBC35FE}" type="slidenum">
              <a:rPr lang="en-US" smtClean="0"/>
              <a:t>‹#›</a:t>
            </a:fld>
            <a:endParaRPr lang="en-US"/>
          </a:p>
        </p:txBody>
      </p:sp>
      <p:sp>
        <p:nvSpPr>
          <p:cNvPr id="6"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413487236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16CEE03-C44C-4BE9-AF41-8AFA5BBC35FE}" type="slidenum">
              <a:rPr lang="en-US" smtClean="0"/>
              <a:t>‹#›</a:t>
            </a:fld>
            <a:endParaRPr lang="en-US"/>
          </a:p>
        </p:txBody>
      </p:sp>
      <p:sp>
        <p:nvSpPr>
          <p:cNvPr id="5"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212494292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216CEE03-C44C-4BE9-AF41-8AFA5BBC35FE}" type="slidenum">
              <a:rPr lang="en-US" smtClean="0"/>
              <a:t>‹#›</a:t>
            </a:fld>
            <a:endParaRPr lang="en-US"/>
          </a:p>
        </p:txBody>
      </p:sp>
      <p:sp>
        <p:nvSpPr>
          <p:cNvPr id="8"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116767141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216CEE03-C44C-4BE9-AF41-8AFA5BBC35FE}" type="slidenum">
              <a:rPr lang="en-US" smtClean="0"/>
              <a:t>‹#›</a:t>
            </a:fld>
            <a:endParaRPr lang="en-US"/>
          </a:p>
        </p:txBody>
      </p:sp>
      <p:sp>
        <p:nvSpPr>
          <p:cNvPr id="8" name="Footer Placeholder 2"/>
          <p:cNvSpPr>
            <a:spLocks noGrp="1"/>
          </p:cNvSpPr>
          <p:nvPr>
            <p:ph type="ftr" sz="quarter" idx="3"/>
          </p:nvPr>
        </p:nvSpPr>
        <p:spPr>
          <a:xfrm>
            <a:off x="685800" y="6508751"/>
            <a:ext cx="7772400"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122459766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3CA"/>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3763" y="1652588"/>
            <a:ext cx="7358062" cy="232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p>
            <a:pPr lvl="0"/>
            <a:r>
              <a:rPr lang="en-US" altLang="en-US" dirty="0" smtClean="0">
                <a:sym typeface="Georgia" pitchFamily="18" charset="0"/>
              </a:rPr>
              <a:t>Click to edit Master title style</a:t>
            </a:r>
          </a:p>
        </p:txBody>
      </p:sp>
      <p:sp>
        <p:nvSpPr>
          <p:cNvPr id="1026" name="Rectangle 2"/>
          <p:cNvSpPr>
            <a:spLocks noGrp="1" noChangeArrowheads="1"/>
          </p:cNvSpPr>
          <p:nvPr>
            <p:ph type="body" idx="1"/>
          </p:nvPr>
        </p:nvSpPr>
        <p:spPr bwMode="auto">
          <a:xfrm>
            <a:off x="893763" y="4037013"/>
            <a:ext cx="7358062"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t" anchorCtr="0" compatLnSpc="1">
            <a:prstTxWarp prst="textNoShape">
              <a:avLst/>
            </a:prstTxWarp>
          </a:bodyPr>
          <a:lstStyle/>
          <a:p>
            <a:pPr lvl="0"/>
            <a:r>
              <a:rPr lang="en-US" altLang="en-US" dirty="0" smtClean="0">
                <a:sym typeface="Arial" charset="0"/>
              </a:rPr>
              <a:t>Click to edit Master text styles</a:t>
            </a:r>
          </a:p>
          <a:p>
            <a:pPr lvl="1"/>
            <a:r>
              <a:rPr lang="en-US" altLang="en-US" dirty="0" smtClean="0">
                <a:sym typeface="Arial" charset="0"/>
              </a:rPr>
              <a:t>Second level</a:t>
            </a:r>
          </a:p>
          <a:p>
            <a:pPr lvl="2"/>
            <a:r>
              <a:rPr lang="en-US" altLang="en-US" dirty="0" smtClean="0">
                <a:sym typeface="Arial" charset="0"/>
              </a:rPr>
              <a:t>Third level</a:t>
            </a:r>
          </a:p>
          <a:p>
            <a:pPr lvl="3"/>
            <a:r>
              <a:rPr lang="en-US" altLang="en-US" dirty="0" smtClean="0">
                <a:sym typeface="Arial" charset="0"/>
              </a:rPr>
              <a:t>Fourth level</a:t>
            </a:r>
          </a:p>
          <a:p>
            <a:pPr lvl="4"/>
            <a:r>
              <a:rPr lang="en-US" altLang="en-US" dirty="0" smtClean="0">
                <a:sym typeface="Arial" charset="0"/>
              </a:rPr>
              <a:t>Fifth level</a:t>
            </a:r>
          </a:p>
        </p:txBody>
      </p:sp>
      <p:sp>
        <p:nvSpPr>
          <p:cNvPr id="1027" name="Line 3"/>
          <p:cNvSpPr>
            <a:spLocks noChangeShapeType="1"/>
          </p:cNvSpPr>
          <p:nvPr/>
        </p:nvSpPr>
        <p:spPr bwMode="auto">
          <a:xfrm>
            <a:off x="874713" y="3929063"/>
            <a:ext cx="7394575" cy="0"/>
          </a:xfrm>
          <a:prstGeom prst="line">
            <a:avLst/>
          </a:prstGeom>
          <a:noFill/>
          <a:ln w="9525">
            <a:solidFill>
              <a:srgbClr val="FFFFFF">
                <a:alpha val="50000"/>
              </a:srgbClr>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3000">
              <a:solidFill>
                <a:srgbClr val="000000"/>
              </a:solidFill>
              <a:latin typeface="Gill Sans" pitchFamily="96" charset="0"/>
              <a:sym typeface="Gill Sans" pitchFamily="96" charset="0"/>
            </a:endParaRPr>
          </a:p>
        </p:txBody>
      </p:sp>
      <p:pic>
        <p:nvPicPr>
          <p:cNvPr id="1034" name="Picture 10" descr="BROOKINGS_qi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8688" y="857250"/>
            <a:ext cx="3830637" cy="3794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6781800" y="304800"/>
            <a:ext cx="2133600" cy="365125"/>
          </a:xfrm>
          <a:prstGeom prst="rect">
            <a:avLst/>
          </a:prstGeom>
        </p:spPr>
        <p:txBody>
          <a:bodyPr vert="horz" lIns="91440" tIns="45720" rIns="91440" bIns="45720" rtlCol="0" anchor="ctr"/>
          <a:lstStyle>
            <a:lvl1pPr algn="r">
              <a:defRPr sz="2000">
                <a:solidFill>
                  <a:schemeClr val="tx1"/>
                </a:solidFill>
                <a:latin typeface="Kozuka Gothic Pro M" pitchFamily="34" charset="-128"/>
                <a:ea typeface="Kozuka Gothic Pro M" pitchFamily="34" charset="-128"/>
              </a:defRPr>
            </a:lvl1pPr>
          </a:lstStyle>
          <a:p>
            <a:fld id="{216CEE03-C44C-4BE9-AF41-8AFA5BBC35FE}" type="slidenum">
              <a:rPr lang="en-US" smtClean="0"/>
              <a:pPr/>
              <a:t>‹#›</a:t>
            </a:fld>
            <a:endParaRPr lang="en-US" dirty="0"/>
          </a:p>
        </p:txBody>
      </p:sp>
      <p:sp>
        <p:nvSpPr>
          <p:cNvPr id="3" name="Footer Placeholder 2"/>
          <p:cNvSpPr>
            <a:spLocks noGrp="1"/>
          </p:cNvSpPr>
          <p:nvPr>
            <p:ph type="ftr" sz="quarter" idx="3"/>
          </p:nvPr>
        </p:nvSpPr>
        <p:spPr>
          <a:xfrm>
            <a:off x="874713" y="6356351"/>
            <a:ext cx="7507287" cy="273049"/>
          </a:xfrm>
          <a:prstGeom prst="rect">
            <a:avLst/>
          </a:prstGeom>
        </p:spPr>
        <p:txBody>
          <a:bodyPr vert="horz" lIns="91440" tIns="45720" rIns="91440" bIns="45720" rtlCol="0" anchor="ctr"/>
          <a:lstStyle>
            <a:lvl1pPr algn="ctr">
              <a:defRPr sz="1000">
                <a:solidFill>
                  <a:schemeClr val="tx1"/>
                </a:solidFill>
                <a:latin typeface="Kozuka Gothic Pro M" pitchFamily="34" charset="-128"/>
                <a:ea typeface="Kozuka Gothic Pro M" pitchFamily="34" charset="-128"/>
              </a:defRPr>
            </a:lvl1pPr>
          </a:lstStyle>
          <a:p>
            <a:r>
              <a:rPr lang="en-US" smtClean="0"/>
              <a:t>Isabel Sawhill                                                                                                                                                                                                  May 12, 2016</a:t>
            </a:r>
            <a:endParaRPr lang="en-US" dirty="0"/>
          </a:p>
        </p:txBody>
      </p:sp>
    </p:spTree>
    <p:extLst>
      <p:ext uri="{BB962C8B-B14F-4D97-AF65-F5344CB8AC3E}">
        <p14:creationId xmlns:p14="http://schemas.microsoft.com/office/powerpoint/2010/main" val="278120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dt="0"/>
  <p:txStyles>
    <p:title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p:titleStyle>
    <p:bodyStyle>
      <a:lvl1pPr algn="l" defTabSz="642938" rtl="0" eaLnBrk="1" fontAlgn="base" hangingPunct="1">
        <a:lnSpc>
          <a:spcPct val="120000"/>
        </a:lnSpc>
        <a:spcBef>
          <a:spcPct val="0"/>
        </a:spcBef>
        <a:spcAft>
          <a:spcPct val="0"/>
        </a:spcAft>
        <a:defRPr sz="1300">
          <a:solidFill>
            <a:srgbClr val="FFFFFF"/>
          </a:solidFill>
          <a:latin typeface="Kozuka Gothic Pro M" pitchFamily="34" charset="-128"/>
          <a:ea typeface="Kozuka Gothic Pro M" pitchFamily="34" charset="-128"/>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Kozuka Gothic Pro M" pitchFamily="34" charset="-128"/>
          <a:ea typeface="Kozuka Gothic Pro M" pitchFamily="34" charset="-128"/>
          <a:sym typeface="Arial" charset="0"/>
        </a:defRPr>
      </a:lvl2pPr>
      <a:lvl3pPr algn="l" defTabSz="642938" rtl="0" eaLnBrk="1" fontAlgn="base" hangingPunct="1">
        <a:lnSpc>
          <a:spcPct val="120000"/>
        </a:lnSpc>
        <a:spcBef>
          <a:spcPct val="0"/>
        </a:spcBef>
        <a:spcAft>
          <a:spcPct val="0"/>
        </a:spcAft>
        <a:defRPr sz="1300">
          <a:solidFill>
            <a:srgbClr val="FFFFFF"/>
          </a:solidFill>
          <a:latin typeface="Kozuka Gothic Pro M" pitchFamily="34" charset="-128"/>
          <a:ea typeface="Kozuka Gothic Pro M" pitchFamily="34" charset="-128"/>
          <a:sym typeface="Arial" charset="0"/>
        </a:defRPr>
      </a:lvl3pPr>
      <a:lvl4pPr algn="l" defTabSz="642938" rtl="0" eaLnBrk="1" fontAlgn="base" hangingPunct="1">
        <a:lnSpc>
          <a:spcPct val="120000"/>
        </a:lnSpc>
        <a:spcBef>
          <a:spcPct val="0"/>
        </a:spcBef>
        <a:spcAft>
          <a:spcPct val="0"/>
        </a:spcAft>
        <a:defRPr sz="1300">
          <a:solidFill>
            <a:srgbClr val="FFFFFF"/>
          </a:solidFill>
          <a:latin typeface="Kozuka Gothic Pro M" pitchFamily="34" charset="-128"/>
          <a:ea typeface="Kozuka Gothic Pro M" pitchFamily="34" charset="-128"/>
          <a:sym typeface="Arial" charset="0"/>
        </a:defRPr>
      </a:lvl4pPr>
      <a:lvl5pPr algn="l" defTabSz="642938" rtl="0" eaLnBrk="1" fontAlgn="base" hangingPunct="1">
        <a:lnSpc>
          <a:spcPct val="120000"/>
        </a:lnSpc>
        <a:spcBef>
          <a:spcPct val="0"/>
        </a:spcBef>
        <a:spcAft>
          <a:spcPct val="0"/>
        </a:spcAft>
        <a:defRPr sz="1300">
          <a:solidFill>
            <a:srgbClr val="FFFFFF"/>
          </a:solidFill>
          <a:latin typeface="Kozuka Gothic Pro M" pitchFamily="34" charset="-128"/>
          <a:ea typeface="Kozuka Gothic Pro M" pitchFamily="34" charset="-128"/>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1219200"/>
            <a:ext cx="7924800" cy="1154113"/>
          </a:xfrm>
        </p:spPr>
        <p:txBody>
          <a:bodyPr/>
          <a:lstStyle/>
          <a:p>
            <a:r>
              <a:rPr lang="en-US" sz="6000" b="1" dirty="0" smtClean="0">
                <a:solidFill>
                  <a:srgbClr val="C5253D"/>
                </a:solidFill>
                <a:latin typeface="Calibri" panose="020F0502020204030204" pitchFamily="34" charset="0"/>
                <a:ea typeface="Kozuka Gothic Pr6N B" pitchFamily="34" charset="-128"/>
              </a:rPr>
              <a:t>GENERATION UNBOUND</a:t>
            </a:r>
            <a:endParaRPr lang="en-US" altLang="en-US" sz="6000" dirty="0">
              <a:solidFill>
                <a:srgbClr val="C5253D"/>
              </a:solidFill>
              <a:latin typeface="Calibri" panose="020F0502020204030204" pitchFamily="34" charset="0"/>
              <a:ea typeface="Kozuka Gothic Pr6N B" pitchFamily="34" charset="-128"/>
            </a:endParaRPr>
          </a:p>
        </p:txBody>
      </p:sp>
      <p:pic>
        <p:nvPicPr>
          <p:cNvPr id="121858" name="Picture 2" descr="C:\Users\JPavone\Desktop\Generation-Unbound\generation unbound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54514" b="15278"/>
          <a:stretch/>
        </p:blipFill>
        <p:spPr bwMode="auto">
          <a:xfrm>
            <a:off x="0" y="3962400"/>
            <a:ext cx="25146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1859" name="Picture 3" descr="C:\Users\JPavone\Desktop\Generation-Unbound\generation unbound cov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486" t="57176" r="5556" b="17824"/>
          <a:stretch/>
        </p:blipFill>
        <p:spPr bwMode="auto">
          <a:xfrm>
            <a:off x="6172200" y="4648200"/>
            <a:ext cx="2686050"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838200" y="2239962"/>
            <a:ext cx="754380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t" anchorCtr="0" compatLnSpc="1">
            <a:prstTxWarp prst="textNoShape">
              <a:avLst/>
            </a:prstTxWarp>
          </a:bodyPr>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r>
              <a:rPr lang="en-US" altLang="en-US" sz="2700" b="1" kern="0" dirty="0" smtClean="0">
                <a:solidFill>
                  <a:srgbClr val="386D77"/>
                </a:solidFill>
                <a:latin typeface="Calibri" panose="020F0502020204030204" pitchFamily="34" charset="0"/>
                <a:ea typeface="Kozuka Gothic Pr6N B" pitchFamily="34" charset="-128"/>
              </a:rPr>
              <a:t>Drifting into Sex and Parenthood without Marriage</a:t>
            </a:r>
            <a:endParaRPr lang="en-US" altLang="en-US" sz="2700" b="1" kern="0" dirty="0" smtClean="0">
              <a:solidFill>
                <a:srgbClr val="695A47"/>
              </a:solidFill>
              <a:latin typeface="Calibri" panose="020F0502020204030204" pitchFamily="34" charset="0"/>
              <a:ea typeface="Kozuka Gothic Pr6N B" pitchFamily="34" charset="-128"/>
            </a:endParaRPr>
          </a:p>
          <a:p>
            <a:endParaRPr lang="en-US" altLang="en-US" sz="2500" b="1" kern="0" dirty="0">
              <a:latin typeface="Calibri" panose="020F0502020204030204" pitchFamily="34" charset="0"/>
              <a:ea typeface="Kozuka Gothic Pr6N B" pitchFamily="34" charset="-128"/>
            </a:endParaRPr>
          </a:p>
        </p:txBody>
      </p:sp>
      <p:sp>
        <p:nvSpPr>
          <p:cNvPr id="53251" name="Rectangle 3"/>
          <p:cNvSpPr>
            <a:spLocks noGrp="1" noChangeArrowheads="1"/>
          </p:cNvSpPr>
          <p:nvPr>
            <p:ph type="body" idx="1"/>
          </p:nvPr>
        </p:nvSpPr>
        <p:spPr>
          <a:xfrm>
            <a:off x="914400" y="3565525"/>
            <a:ext cx="7358062" cy="1311275"/>
          </a:xfrm>
        </p:spPr>
        <p:txBody>
          <a:bodyPr/>
          <a:lstStyle/>
          <a:p>
            <a:r>
              <a:rPr lang="en-US" altLang="en-US" sz="2500" b="1" dirty="0" smtClean="0">
                <a:solidFill>
                  <a:srgbClr val="386D77"/>
                </a:solidFill>
                <a:latin typeface="Calibri" panose="020F0502020204030204" pitchFamily="34" charset="0"/>
                <a:ea typeface="Kozuka Gothic Pr6N B" pitchFamily="34" charset="-128"/>
              </a:rPr>
              <a:t>Isabel</a:t>
            </a:r>
            <a:r>
              <a:rPr lang="en-US" altLang="en-US" sz="2500" dirty="0" smtClean="0">
                <a:solidFill>
                  <a:srgbClr val="386D77"/>
                </a:solidFill>
                <a:latin typeface="Calibri" panose="020F0502020204030204" pitchFamily="34" charset="0"/>
                <a:ea typeface="Kozuka Gothic Pr6N B" pitchFamily="34" charset="-128"/>
              </a:rPr>
              <a:t> </a:t>
            </a:r>
            <a:r>
              <a:rPr lang="en-US" altLang="en-US" sz="2500" b="1" dirty="0" smtClean="0">
                <a:solidFill>
                  <a:srgbClr val="386D77"/>
                </a:solidFill>
                <a:latin typeface="Calibri" panose="020F0502020204030204" pitchFamily="34" charset="0"/>
                <a:ea typeface="Kozuka Gothic Pr6N B" pitchFamily="34" charset="-128"/>
              </a:rPr>
              <a:t>Sawhill</a:t>
            </a:r>
          </a:p>
          <a:p>
            <a:r>
              <a:rPr lang="en-US" altLang="en-US" sz="1800" b="1" dirty="0" smtClean="0">
                <a:solidFill>
                  <a:srgbClr val="695A47"/>
                </a:solidFill>
                <a:latin typeface="Calibri" panose="020F0502020204030204" pitchFamily="34" charset="0"/>
                <a:ea typeface="Kozuka Gothic Pr6N B" pitchFamily="34" charset="-128"/>
              </a:rPr>
              <a:t>Senior Fellow, Brookings Institution</a:t>
            </a:r>
          </a:p>
          <a:p>
            <a:r>
              <a:rPr lang="en-US" altLang="en-US" sz="1800" b="1" smtClean="0">
                <a:solidFill>
                  <a:srgbClr val="695A47"/>
                </a:solidFill>
                <a:latin typeface="Calibri" panose="020F0502020204030204" pitchFamily="34" charset="0"/>
                <a:ea typeface="Kozuka Gothic Pr6N B" pitchFamily="34" charset="-128"/>
              </a:rPr>
              <a:t>May 12, 2016</a:t>
            </a:r>
            <a:endParaRPr lang="en-US" altLang="en-US" sz="1800" b="1" dirty="0" smtClean="0">
              <a:solidFill>
                <a:srgbClr val="695A47"/>
              </a:solidFill>
              <a:latin typeface="Calibri" panose="020F0502020204030204" pitchFamily="34" charset="0"/>
              <a:ea typeface="Kozuka Gothic Pr6N B" pitchFamily="34" charset="-128"/>
            </a:endParaRPr>
          </a:p>
          <a:p>
            <a:endParaRPr lang="en-US" altLang="en-US" dirty="0">
              <a:latin typeface="Calibri" panose="020F0502020204030204" pitchFamily="34" charset="0"/>
              <a:ea typeface="Kozuka Gothic Pr6N B" pitchFamily="34" charset="-128"/>
            </a:endParaRPr>
          </a:p>
        </p:txBody>
      </p:sp>
      <p:sp>
        <p:nvSpPr>
          <p:cNvPr id="2" name="Slide Number Placeholder 1"/>
          <p:cNvSpPr>
            <a:spLocks noGrp="1"/>
          </p:cNvSpPr>
          <p:nvPr>
            <p:ph type="sldNum" sz="quarter" idx="10"/>
          </p:nvPr>
        </p:nvSpPr>
        <p:spPr/>
        <p:txBody>
          <a:bodyPr/>
          <a:lstStyle/>
          <a:p>
            <a:fld id="{216CEE03-C44C-4BE9-AF41-8AFA5BBC35FE}" type="slidenum">
              <a:rPr lang="en-US" smtClean="0"/>
              <a:t>1</a:t>
            </a:fld>
            <a:endParaRPr lang="en-US"/>
          </a:p>
        </p:txBody>
      </p:sp>
      <p:sp>
        <p:nvSpPr>
          <p:cNvPr id="3" name="Footer Placeholder 2"/>
          <p:cNvSpPr>
            <a:spLocks noGrp="1"/>
          </p:cNvSpPr>
          <p:nvPr>
            <p:ph type="ftr" sz="quarter" idx="3"/>
          </p:nvPr>
        </p:nvSpPr>
        <p:spPr/>
        <p:txBody>
          <a:bodyPr/>
          <a:lstStyle/>
          <a:p>
            <a:r>
              <a:rPr lang="en-US" smtClean="0"/>
              <a:t>Isabel Sawhill                                                                                                                                                                                                  May 12, 2016</a:t>
            </a:r>
            <a:endParaRPr lang="en-US" dirty="0"/>
          </a:p>
        </p:txBody>
      </p:sp>
    </p:spTree>
    <p:extLst>
      <p:ext uri="{BB962C8B-B14F-4D97-AF65-F5344CB8AC3E}">
        <p14:creationId xmlns:p14="http://schemas.microsoft.com/office/powerpoint/2010/main" val="41005773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36985" y="304800"/>
            <a:ext cx="7870031" cy="1219200"/>
          </a:xfrm>
        </p:spPr>
        <p:txBody>
          <a:bodyPr/>
          <a:lstStyle/>
          <a:p>
            <a:pPr algn="ctr"/>
            <a:r>
              <a:rPr lang="en-US" sz="4000" b="1" dirty="0" smtClean="0">
                <a:solidFill>
                  <a:srgbClr val="B260B4"/>
                </a:solidFill>
                <a:latin typeface="Calibri" panose="020F0502020204030204" pitchFamily="34" charset="0"/>
                <a:ea typeface="Kozuka Gothic Pr6N B" pitchFamily="34" charset="-128"/>
              </a:rPr>
              <a:t>Less Advantaged Women Have Highest Rates of Drifting</a:t>
            </a:r>
            <a:endParaRPr lang="en-US" altLang="en-US" sz="4000" b="1" dirty="0">
              <a:solidFill>
                <a:srgbClr val="B260B4"/>
              </a:solidFill>
              <a:latin typeface="Calibri" panose="020F0502020204030204" pitchFamily="34" charset="0"/>
              <a:ea typeface="Kozuka Gothic Pr6N B" pitchFamily="34" charset="-128"/>
            </a:endParaRPr>
          </a:p>
        </p:txBody>
      </p:sp>
      <p:sp>
        <p:nvSpPr>
          <p:cNvPr id="6" name="TextBox 5"/>
          <p:cNvSpPr txBox="1"/>
          <p:nvPr/>
        </p:nvSpPr>
        <p:spPr>
          <a:xfrm>
            <a:off x="519113" y="6172200"/>
            <a:ext cx="8105775" cy="400110"/>
          </a:xfrm>
          <a:prstGeom prst="rect">
            <a:avLst/>
          </a:prstGeom>
          <a:noFill/>
        </p:spPr>
        <p:txBody>
          <a:bodyPr wrap="square" rtlCol="0">
            <a:spAutoFit/>
          </a:bodyPr>
          <a:lstStyle/>
          <a:p>
            <a:r>
              <a:rPr lang="en-US" altLang="en-US" sz="1000" dirty="0">
                <a:latin typeface="Calibri" panose="020F0502020204030204" pitchFamily="34" charset="0"/>
                <a:ea typeface="Kozuka Gothic Pro M" pitchFamily="34" charset="-128"/>
                <a:cs typeface="Arial" charset="0"/>
              </a:rPr>
              <a:t>Source: </a:t>
            </a:r>
            <a:r>
              <a:rPr lang="en-US" altLang="en-US" sz="1000" dirty="0" err="1" smtClean="0">
                <a:latin typeface="Calibri" panose="020F0502020204030204" pitchFamily="34" charset="0"/>
                <a:ea typeface="Kozuka Gothic Pro M" pitchFamily="34" charset="-128"/>
              </a:rPr>
              <a:t>Karpilow</a:t>
            </a:r>
            <a:r>
              <a:rPr lang="en-US" altLang="en-US" sz="1000" dirty="0" smtClean="0">
                <a:latin typeface="Calibri" panose="020F0502020204030204" pitchFamily="34" charset="0"/>
                <a:ea typeface="Kozuka Gothic Pro M" pitchFamily="34" charset="-128"/>
              </a:rPr>
              <a:t>, Quentin, Jennifer </a:t>
            </a:r>
            <a:r>
              <a:rPr lang="en-US" altLang="en-US" sz="1000" dirty="0" err="1">
                <a:latin typeface="Calibri" panose="020F0502020204030204" pitchFamily="34" charset="0"/>
                <a:ea typeface="Kozuka Gothic Pro M" pitchFamily="34" charset="-128"/>
              </a:rPr>
              <a:t>Manlove</a:t>
            </a:r>
            <a:r>
              <a:rPr lang="en-US" altLang="en-US" sz="1000" dirty="0">
                <a:latin typeface="Calibri" panose="020F0502020204030204" pitchFamily="34" charset="0"/>
                <a:ea typeface="Kozuka Gothic Pro M" pitchFamily="34" charset="-128"/>
              </a:rPr>
              <a:t>, Isabel Sawhill, and Adam Thomas. “The Role of Contraception in Preventing Abortion, </a:t>
            </a:r>
            <a:r>
              <a:rPr lang="en-US" altLang="en-US" sz="1000" dirty="0" err="1">
                <a:latin typeface="Calibri" panose="020F0502020204030204" pitchFamily="34" charset="0"/>
                <a:ea typeface="Kozuka Gothic Pro M" pitchFamily="34" charset="-128"/>
              </a:rPr>
              <a:t>Nonmarital</a:t>
            </a:r>
            <a:r>
              <a:rPr lang="en-US" altLang="en-US" sz="1000" dirty="0">
                <a:latin typeface="Calibri" panose="020F0502020204030204" pitchFamily="34" charset="0"/>
                <a:ea typeface="Kozuka Gothic Pro M" pitchFamily="34" charset="-128"/>
              </a:rPr>
              <a:t> Childbearing, and Child Poverty.” Paper presented at APPAM, November 2013</a:t>
            </a:r>
            <a:r>
              <a:rPr lang="en-US" altLang="en-US" sz="1000" dirty="0" smtClean="0">
                <a:latin typeface="Calibri" panose="020F0502020204030204" pitchFamily="34" charset="0"/>
                <a:ea typeface="Kozuka Gothic Pro M" pitchFamily="34" charset="-128"/>
              </a:rPr>
              <a:t>.</a:t>
            </a:r>
            <a:endParaRPr lang="en-US" altLang="en-US" sz="1000" dirty="0">
              <a:latin typeface="Calibri" panose="020F0502020204030204" pitchFamily="34" charset="0"/>
              <a:ea typeface="Kozuka Gothic Pro M" pitchFamily="34" charset="-128"/>
            </a:endParaRPr>
          </a:p>
        </p:txBody>
      </p:sp>
      <p:graphicFrame>
        <p:nvGraphicFramePr>
          <p:cNvPr id="7" name="Chart 6"/>
          <p:cNvGraphicFramePr>
            <a:graphicFrameLocks/>
          </p:cNvGraphicFramePr>
          <p:nvPr>
            <p:extLst>
              <p:ext uri="{D42A27DB-BD31-4B8C-83A1-F6EECF244321}">
                <p14:modId xmlns:p14="http://schemas.microsoft.com/office/powerpoint/2010/main" val="1542512943"/>
              </p:ext>
            </p:extLst>
          </p:nvPr>
        </p:nvGraphicFramePr>
        <p:xfrm>
          <a:off x="0" y="1524000"/>
          <a:ext cx="891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47800" y="5791199"/>
            <a:ext cx="1295400" cy="307777"/>
          </a:xfrm>
          <a:prstGeom prst="rect">
            <a:avLst/>
          </a:prstGeom>
          <a:noFill/>
        </p:spPr>
        <p:txBody>
          <a:bodyPr wrap="square" rtlCol="0">
            <a:spAutoFit/>
          </a:bodyPr>
          <a:lstStyle/>
          <a:p>
            <a:pPr algn="ctr"/>
            <a:r>
              <a:rPr lang="en-US" sz="1400" dirty="0" smtClean="0">
                <a:latin typeface="Calibri" panose="020F0502020204030204" pitchFamily="34" charset="0"/>
                <a:ea typeface="Kozuka Gothic Pro M" pitchFamily="34" charset="-128"/>
              </a:rPr>
              <a:t>Race/Ethnicity</a:t>
            </a:r>
            <a:endParaRPr lang="en-US" sz="1400" dirty="0">
              <a:latin typeface="Calibri" panose="020F0502020204030204" pitchFamily="34" charset="0"/>
              <a:ea typeface="Kozuka Gothic Pro M" pitchFamily="34" charset="-128"/>
            </a:endParaRPr>
          </a:p>
        </p:txBody>
      </p:sp>
      <p:sp>
        <p:nvSpPr>
          <p:cNvPr id="8" name="TextBox 7"/>
          <p:cNvSpPr txBox="1"/>
          <p:nvPr/>
        </p:nvSpPr>
        <p:spPr>
          <a:xfrm>
            <a:off x="7315200" y="5791198"/>
            <a:ext cx="1118301" cy="307777"/>
          </a:xfrm>
          <a:prstGeom prst="rect">
            <a:avLst/>
          </a:prstGeom>
          <a:noFill/>
        </p:spPr>
        <p:txBody>
          <a:bodyPr wrap="square" rtlCol="0">
            <a:spAutoFit/>
          </a:bodyPr>
          <a:lstStyle/>
          <a:p>
            <a:pPr algn="ctr"/>
            <a:r>
              <a:rPr lang="en-US" sz="1400" dirty="0" smtClean="0">
                <a:latin typeface="Calibri" panose="020F0502020204030204" pitchFamily="34" charset="0"/>
                <a:ea typeface="Kozuka Gothic Pro M" pitchFamily="34" charset="-128"/>
              </a:rPr>
              <a:t>Poverty Line</a:t>
            </a:r>
            <a:endParaRPr lang="en-US" sz="1400" dirty="0">
              <a:latin typeface="Calibri" panose="020F0502020204030204" pitchFamily="34" charset="0"/>
              <a:ea typeface="Kozuka Gothic Pro M" pitchFamily="34" charset="-128"/>
            </a:endParaRPr>
          </a:p>
        </p:txBody>
      </p:sp>
      <p:sp>
        <p:nvSpPr>
          <p:cNvPr id="4" name="Slide Number Placeholder 3"/>
          <p:cNvSpPr>
            <a:spLocks noGrp="1"/>
          </p:cNvSpPr>
          <p:nvPr>
            <p:ph type="sldNum" sz="quarter" idx="10"/>
          </p:nvPr>
        </p:nvSpPr>
        <p:spPr/>
        <p:txBody>
          <a:bodyPr/>
          <a:lstStyle/>
          <a:p>
            <a:fld id="{216CEE03-C44C-4BE9-AF41-8AFA5BBC35FE}" type="slidenum">
              <a:rPr lang="en-US" smtClean="0"/>
              <a:t>10</a:t>
            </a:fld>
            <a:endParaRPr lang="en-US"/>
          </a:p>
        </p:txBody>
      </p:sp>
      <p:sp>
        <p:nvSpPr>
          <p:cNvPr id="10" name="Footer Placeholder 4"/>
          <p:cNvSpPr>
            <a:spLocks noGrp="1"/>
          </p:cNvSpPr>
          <p:nvPr>
            <p:ph type="ftr" sz="quarter" idx="3"/>
          </p:nvPr>
        </p:nvSpPr>
        <p:spPr>
          <a:xfrm>
            <a:off x="685800" y="6508751"/>
            <a:ext cx="7772400" cy="273049"/>
          </a:xfrm>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Tree>
    <p:extLst>
      <p:ext uri="{BB962C8B-B14F-4D97-AF65-F5344CB8AC3E}">
        <p14:creationId xmlns:p14="http://schemas.microsoft.com/office/powerpoint/2010/main" val="22261947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90538" y="533400"/>
            <a:ext cx="8162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5500" b="1" kern="0" dirty="0" smtClean="0">
                <a:solidFill>
                  <a:srgbClr val="386D77"/>
                </a:solidFill>
                <a:latin typeface="Calibri" panose="020F0502020204030204" pitchFamily="34" charset="0"/>
                <a:ea typeface="Kozuka Gothic Pr6N B" pitchFamily="34" charset="-128"/>
              </a:rPr>
              <a:t>Why So Much Drifting?</a:t>
            </a:r>
            <a:endParaRPr lang="en-US" altLang="en-US" sz="5500" b="1" kern="0" dirty="0">
              <a:solidFill>
                <a:srgbClr val="386D77"/>
              </a:solidFill>
              <a:latin typeface="Calibri" panose="020F0502020204030204" pitchFamily="34" charset="0"/>
              <a:ea typeface="Kozuka Gothic Pr6N B" pitchFamily="34" charset="-128"/>
            </a:endParaRPr>
          </a:p>
        </p:txBody>
      </p:sp>
      <p:sp>
        <p:nvSpPr>
          <p:cNvPr id="2" name="TextBox 1"/>
          <p:cNvSpPr txBox="1"/>
          <p:nvPr/>
        </p:nvSpPr>
        <p:spPr>
          <a:xfrm>
            <a:off x="664369" y="1678900"/>
            <a:ext cx="7815263" cy="289310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Young adults not using birth control or using inconsistently</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Not using most effective methods</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Long-acting reversible contraceptives (IUDs, implants) change the default from getting pregnant to not getting pregnant</a:t>
            </a:r>
          </a:p>
        </p:txBody>
      </p:sp>
      <p:sp>
        <p:nvSpPr>
          <p:cNvPr id="3" name="Slide Number Placeholder 2"/>
          <p:cNvSpPr>
            <a:spLocks noGrp="1"/>
          </p:cNvSpPr>
          <p:nvPr>
            <p:ph type="sldNum" sz="quarter" idx="10"/>
          </p:nvPr>
        </p:nvSpPr>
        <p:spPr/>
        <p:txBody>
          <a:bodyPr/>
          <a:lstStyle/>
          <a:p>
            <a:fld id="{216CEE03-C44C-4BE9-AF41-8AFA5BBC35FE}" type="slidenum">
              <a:rPr lang="en-US" smtClean="0"/>
              <a:t>11</a:t>
            </a:fld>
            <a:endParaRPr lang="en-US"/>
          </a:p>
        </p:txBody>
      </p:sp>
      <p:sp>
        <p:nvSpPr>
          <p:cNvPr id="4" name="Footer Placeholder 3"/>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Tree>
    <p:extLst>
      <p:ext uri="{BB962C8B-B14F-4D97-AF65-F5344CB8AC3E}">
        <p14:creationId xmlns:p14="http://schemas.microsoft.com/office/powerpoint/2010/main" val="39081486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t>12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9363277"/>
              </p:ext>
            </p:extLst>
          </p:nvPr>
        </p:nvGraphicFramePr>
        <p:xfrm>
          <a:off x="533400" y="1524000"/>
          <a:ext cx="8077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516636" y="5624625"/>
            <a:ext cx="8110728" cy="852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Kozuka Gothic Pro M" pitchFamily="34" charset="-128"/>
              </a:rPr>
              <a:t>How we got</a:t>
            </a:r>
            <a:r>
              <a:rPr lang="en-US" sz="1000" baseline="0" dirty="0">
                <a:effectLst/>
                <a:latin typeface="Calibri" panose="020F0502020204030204" pitchFamily="34" charset="0"/>
                <a:ea typeface="Kozuka Gothic Pro M" pitchFamily="34" charset="-128"/>
              </a:rPr>
              <a:t> these numbers</a:t>
            </a:r>
            <a:r>
              <a:rPr lang="en-US" sz="1000" baseline="0" dirty="0" smtClean="0">
                <a:effectLst/>
                <a:latin typeface="Calibri" panose="020F0502020204030204" pitchFamily="34" charset="0"/>
                <a:ea typeface="Kozuka Gothic Pro M" pitchFamily="34" charset="-128"/>
              </a:rPr>
              <a:t>: Data is from </a:t>
            </a:r>
            <a:r>
              <a:rPr lang="en-US" sz="1000" baseline="0" dirty="0" err="1" smtClean="0">
                <a:effectLst/>
                <a:latin typeface="Calibri" panose="020F0502020204030204" pitchFamily="34" charset="0"/>
                <a:ea typeface="Kozuka Gothic Pro M" pitchFamily="34" charset="-128"/>
              </a:rPr>
              <a:t>Trussell</a:t>
            </a:r>
            <a:r>
              <a:rPr lang="en-US" sz="1000" baseline="0" dirty="0" smtClean="0">
                <a:effectLst/>
                <a:latin typeface="Calibri" panose="020F0502020204030204" pitchFamily="34" charset="0"/>
                <a:ea typeface="Kozuka Gothic Pro M" pitchFamily="34" charset="-128"/>
              </a:rPr>
              <a:t> (2011). </a:t>
            </a:r>
            <a:r>
              <a:rPr lang="en-US" sz="1000" dirty="0" smtClean="0">
                <a:effectLst/>
                <a:latin typeface="Calibri" panose="020F0502020204030204" pitchFamily="34" charset="0"/>
                <a:ea typeface="Kozuka Gothic Pro M" pitchFamily="34" charset="-128"/>
              </a:rPr>
              <a:t>The </a:t>
            </a:r>
            <a:r>
              <a:rPr lang="en-US" sz="1000" dirty="0">
                <a:effectLst/>
                <a:latin typeface="Calibri" panose="020F0502020204030204" pitchFamily="34" charset="0"/>
                <a:ea typeface="Kozuka Gothic Pro M" pitchFamily="34" charset="-128"/>
              </a:rPr>
              <a:t>probability that a person doesn't pregnant</a:t>
            </a:r>
            <a:r>
              <a:rPr lang="en-US" sz="1000" baseline="0" dirty="0">
                <a:effectLst/>
                <a:latin typeface="Calibri" panose="020F0502020204030204" pitchFamily="34" charset="0"/>
                <a:ea typeface="Kozuka Gothic Pro M" pitchFamily="34" charset="-128"/>
              </a:rPr>
              <a:t> at all over a given period of time is equal to the success rate of her contraceptive method raised to the power of the number of years she is using that method.  We then subtract this multi year "success rate" from 100% to get the failure rate (graphed above</a:t>
            </a:r>
            <a:r>
              <a:rPr lang="en-US" sz="1000" baseline="0" dirty="0" smtClean="0">
                <a:effectLst/>
                <a:latin typeface="Calibri" panose="020F0502020204030204" pitchFamily="34" charset="0"/>
                <a:ea typeface="Kozuka Gothic Pro M" pitchFamily="34" charset="-128"/>
              </a:rPr>
              <a:t>). </a:t>
            </a:r>
            <a:r>
              <a:rPr lang="en-US" sz="1000" dirty="0" smtClean="0">
                <a:effectLst/>
                <a:latin typeface="Calibri" panose="020F0502020204030204" pitchFamily="34" charset="0"/>
                <a:ea typeface="Kozuka Gothic Pro M" pitchFamily="34" charset="-128"/>
              </a:rPr>
              <a:t>This </a:t>
            </a:r>
            <a:r>
              <a:rPr lang="en-US" sz="1000" dirty="0">
                <a:effectLst/>
                <a:latin typeface="Calibri" panose="020F0502020204030204" pitchFamily="34" charset="0"/>
                <a:ea typeface="Kozuka Gothic Pro M" pitchFamily="34" charset="-128"/>
              </a:rPr>
              <a:t>assumes that there is an equal chance of not getting pregnant in every year of condom use and that successful users and failed users (where success is not getting pregnant during a year using birth control) have the same rate. The assumption is reasonable given that figures we use are the figure for a “typical” user of some type of contraceptive</a:t>
            </a:r>
            <a:r>
              <a:rPr lang="en-US" sz="1000" dirty="0" smtClean="0">
                <a:effectLst/>
                <a:latin typeface="Calibri" panose="020F0502020204030204" pitchFamily="34" charset="0"/>
                <a:ea typeface="Kozuka Gothic Pro M" pitchFamily="34" charset="-128"/>
              </a:rPr>
              <a:t>.</a:t>
            </a:r>
            <a:endParaRPr lang="en-US" sz="1000" dirty="0">
              <a:latin typeface="Calibri" panose="020F0502020204030204" pitchFamily="34" charset="0"/>
              <a:ea typeface="Kozuka Gothic Pro M" pitchFamily="34" charset="-128"/>
            </a:endParaRPr>
          </a:p>
        </p:txBody>
      </p:sp>
      <p:sp>
        <p:nvSpPr>
          <p:cNvPr id="8" name="Rectangle 2"/>
          <p:cNvSpPr>
            <a:spLocks noGrp="1" noChangeArrowheads="1"/>
          </p:cNvSpPr>
          <p:nvPr>
            <p:ph type="title"/>
          </p:nvPr>
        </p:nvSpPr>
        <p:spPr>
          <a:xfrm>
            <a:off x="636985" y="228600"/>
            <a:ext cx="7870031" cy="1219200"/>
          </a:xfrm>
        </p:spPr>
        <p:txBody>
          <a:bodyPr/>
          <a:lstStyle/>
          <a:p>
            <a:pPr algn="ctr"/>
            <a:r>
              <a:rPr lang="en-US" sz="3500" b="1" dirty="0" smtClean="0">
                <a:solidFill>
                  <a:srgbClr val="B260B4"/>
                </a:solidFill>
                <a:latin typeface="Calibri" panose="020F0502020204030204" pitchFamily="34" charset="0"/>
                <a:ea typeface="Kozuka Gothic Pr6N B" pitchFamily="34" charset="-128"/>
              </a:rPr>
              <a:t>IUDs Are Much More Effective Than Other Forms of Birth Control</a:t>
            </a:r>
            <a:endParaRPr lang="en-US" altLang="en-US" sz="3500" b="1" dirty="0">
              <a:solidFill>
                <a:srgbClr val="B260B4"/>
              </a:solidFill>
              <a:latin typeface="Calibri" panose="020F0502020204030204" pitchFamily="34" charset="0"/>
              <a:ea typeface="Kozuka Gothic Pr6N B" pitchFamily="34" charset="-128"/>
            </a:endParaRPr>
          </a:p>
        </p:txBody>
      </p:sp>
      <p:sp>
        <p:nvSpPr>
          <p:cNvPr id="2" name="Footer Placeholder 1"/>
          <p:cNvSpPr>
            <a:spLocks noGrp="1"/>
          </p:cNvSpPr>
          <p:nvPr>
            <p:ph type="ftr" sz="quarter" idx="3"/>
          </p:nvPr>
        </p:nvSpPr>
        <p:spPr/>
        <p:txBody>
          <a:bodyPr/>
          <a:lstStyle/>
          <a:p>
            <a:r>
              <a:rPr lang="en-US" smtClean="0"/>
              <a:t>Isabel Sawhill                                                                                                                                                                                                  May 12, 2016</a:t>
            </a:r>
            <a:endParaRPr lang="en-US" dirty="0"/>
          </a:p>
        </p:txBody>
      </p:sp>
      <p:cxnSp>
        <p:nvCxnSpPr>
          <p:cNvPr id="7" name="Straight Connector 6"/>
          <p:cNvCxnSpPr/>
          <p:nvPr/>
        </p:nvCxnSpPr>
        <p:spPr bwMode="auto">
          <a:xfrm flipV="1">
            <a:off x="4648200" y="2057400"/>
            <a:ext cx="0" cy="274320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02697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09600" y="381000"/>
            <a:ext cx="7924800" cy="914400"/>
          </a:xfrm>
        </p:spPr>
        <p:txBody>
          <a:bodyPr/>
          <a:lstStyle/>
          <a:p>
            <a:pPr algn="ctr"/>
            <a:r>
              <a:rPr lang="en-US" b="1" dirty="0" smtClean="0">
                <a:solidFill>
                  <a:srgbClr val="386D77"/>
                </a:solidFill>
                <a:latin typeface="Calibri" panose="020F0502020204030204" pitchFamily="34" charset="0"/>
                <a:ea typeface="Kozuka Gothic Pr6N B" pitchFamily="34" charset="-128"/>
              </a:rPr>
              <a:t>Changing the Default: Evidence</a:t>
            </a:r>
            <a:endParaRPr lang="en-US" altLang="en-US" b="1" dirty="0">
              <a:solidFill>
                <a:srgbClr val="386D77"/>
              </a:solidFill>
              <a:latin typeface="Calibri" panose="020F0502020204030204" pitchFamily="34" charset="0"/>
              <a:ea typeface="Kozuka Gothic Pr6N B" pitchFamily="34" charset="-128"/>
            </a:endParaRPr>
          </a:p>
        </p:txBody>
      </p:sp>
      <p:sp>
        <p:nvSpPr>
          <p:cNvPr id="4" name="Content Placeholder 2"/>
          <p:cNvSpPr txBox="1">
            <a:spLocks/>
          </p:cNvSpPr>
          <p:nvPr/>
        </p:nvSpPr>
        <p:spPr>
          <a:xfrm>
            <a:off x="982980" y="2362200"/>
            <a:ext cx="7178040" cy="704088"/>
          </a:xfrm>
          <a:prstGeom prst="rect">
            <a:avLst/>
          </a:prstGeom>
          <a:solidFill>
            <a:schemeClr val="bg1"/>
          </a:solidFill>
          <a:ln>
            <a:solidFill>
              <a:schemeClr val="accent2">
                <a:lumMod val="75000"/>
              </a:schemeClr>
            </a:solidFill>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smtClean="0">
                <a:solidFill>
                  <a:schemeClr val="tx1"/>
                </a:solidFill>
                <a:latin typeface="Calibri" panose="020F0502020204030204" pitchFamily="34" charset="0"/>
                <a:ea typeface="Kozuka Gothic Pr6N M" pitchFamily="34" charset="-128"/>
                <a:cs typeface="Helvetica" panose="020B0604020202020204" pitchFamily="34" charset="0"/>
              </a:rPr>
              <a:t>St. Louis: The CHOICE Project</a:t>
            </a:r>
          </a:p>
        </p:txBody>
      </p:sp>
      <p:sp>
        <p:nvSpPr>
          <p:cNvPr id="5" name="Content Placeholder 2"/>
          <p:cNvSpPr txBox="1">
            <a:spLocks/>
          </p:cNvSpPr>
          <p:nvPr/>
        </p:nvSpPr>
        <p:spPr>
          <a:xfrm>
            <a:off x="982980" y="1508174"/>
            <a:ext cx="7178040" cy="701626"/>
          </a:xfrm>
          <a:prstGeom prst="rect">
            <a:avLst/>
          </a:prstGeom>
          <a:solidFill>
            <a:schemeClr val="bg1"/>
          </a:solidFill>
          <a:ln>
            <a:solidFill>
              <a:schemeClr val="accent2">
                <a:lumMod val="75000"/>
              </a:schemeClr>
            </a:solidFill>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a:solidFill>
                  <a:schemeClr val="tx1"/>
                </a:solidFill>
                <a:latin typeface="Calibri" panose="020F0502020204030204" pitchFamily="34" charset="0"/>
                <a:ea typeface="Kozuka Gothic Pr6N M" pitchFamily="34" charset="-128"/>
                <a:cs typeface="Helvetica" panose="020B0604020202020204" pitchFamily="34" charset="0"/>
              </a:rPr>
              <a:t>Colorado Family Planning Initiative</a:t>
            </a:r>
          </a:p>
        </p:txBody>
      </p:sp>
      <p:sp>
        <p:nvSpPr>
          <p:cNvPr id="6" name="Content Placeholder 2"/>
          <p:cNvSpPr txBox="1">
            <a:spLocks/>
          </p:cNvSpPr>
          <p:nvPr/>
        </p:nvSpPr>
        <p:spPr>
          <a:xfrm>
            <a:off x="982980" y="3215054"/>
            <a:ext cx="7178040" cy="1188720"/>
          </a:xfrm>
          <a:prstGeom prst="rect">
            <a:avLst/>
          </a:prstGeom>
          <a:solidFill>
            <a:schemeClr val="bg1"/>
          </a:solidFill>
          <a:ln>
            <a:solidFill>
              <a:schemeClr val="accent2">
                <a:lumMod val="75000"/>
              </a:schemeClr>
            </a:solidFill>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a:solidFill>
                  <a:schemeClr val="tx1"/>
                </a:solidFill>
                <a:latin typeface="Calibri" panose="020F0502020204030204" pitchFamily="34" charset="0"/>
                <a:ea typeface="Kozuka Gothic Pr6N M" pitchFamily="34" charset="-128"/>
                <a:cs typeface="Helvetica" panose="020B0604020202020204" pitchFamily="34" charset="0"/>
              </a:rPr>
              <a:t>Iowa Initiative to Reduce Unintended Pregnancies</a:t>
            </a:r>
          </a:p>
        </p:txBody>
      </p:sp>
      <p:sp>
        <p:nvSpPr>
          <p:cNvPr id="2" name="Slide Number Placeholder 1"/>
          <p:cNvSpPr>
            <a:spLocks noGrp="1"/>
          </p:cNvSpPr>
          <p:nvPr>
            <p:ph type="sldNum" sz="quarter" idx="10"/>
          </p:nvPr>
        </p:nvSpPr>
        <p:spPr/>
        <p:txBody>
          <a:bodyPr/>
          <a:lstStyle/>
          <a:p>
            <a:fld id="{216CEE03-C44C-4BE9-AF41-8AFA5BBC35FE}" type="slidenum">
              <a:rPr lang="en-US" smtClean="0"/>
              <a:t>13</a:t>
            </a:fld>
            <a:endParaRPr lang="en-US"/>
          </a:p>
        </p:txBody>
      </p:sp>
      <p:sp>
        <p:nvSpPr>
          <p:cNvPr id="7" name="Footer Placeholder 6"/>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
        <p:nvSpPr>
          <p:cNvPr id="8" name="Content Placeholder 2"/>
          <p:cNvSpPr txBox="1">
            <a:spLocks/>
          </p:cNvSpPr>
          <p:nvPr/>
        </p:nvSpPr>
        <p:spPr>
          <a:xfrm>
            <a:off x="982980" y="4556174"/>
            <a:ext cx="7178040" cy="701626"/>
          </a:xfrm>
          <a:prstGeom prst="rect">
            <a:avLst/>
          </a:prstGeom>
          <a:solidFill>
            <a:schemeClr val="bg1"/>
          </a:solidFill>
          <a:ln>
            <a:solidFill>
              <a:schemeClr val="accent2">
                <a:lumMod val="75000"/>
              </a:schemeClr>
            </a:solidFill>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smtClean="0">
                <a:solidFill>
                  <a:schemeClr val="tx1"/>
                </a:solidFill>
                <a:latin typeface="Calibri" panose="020F0502020204030204" pitchFamily="34" charset="0"/>
                <a:ea typeface="Kozuka Gothic Pr6N M" pitchFamily="34" charset="-128"/>
                <a:cs typeface="Helvetica" panose="020B0604020202020204" pitchFamily="34" charset="0"/>
              </a:rPr>
              <a:t>UCSF Bixby Center Initiative</a:t>
            </a:r>
            <a:endParaRPr lang="en-US" sz="3000" kern="0" dirty="0">
              <a:solidFill>
                <a:schemeClr val="tx1"/>
              </a:solidFill>
              <a:latin typeface="Calibri" panose="020F0502020204030204" pitchFamily="34" charset="0"/>
              <a:ea typeface="Kozuka Gothic Pr6N M" pitchFamily="34" charset="-128"/>
              <a:cs typeface="Helvetica" panose="020B0604020202020204" pitchFamily="34" charset="0"/>
            </a:endParaRPr>
          </a:p>
        </p:txBody>
      </p:sp>
      <p:sp>
        <p:nvSpPr>
          <p:cNvPr id="9" name="Content Placeholder 2"/>
          <p:cNvSpPr txBox="1">
            <a:spLocks/>
          </p:cNvSpPr>
          <p:nvPr/>
        </p:nvSpPr>
        <p:spPr>
          <a:xfrm>
            <a:off x="982980" y="5410200"/>
            <a:ext cx="7178040" cy="701626"/>
          </a:xfrm>
          <a:prstGeom prst="rect">
            <a:avLst/>
          </a:prstGeom>
          <a:solidFill>
            <a:schemeClr val="bg1"/>
          </a:solidFill>
          <a:ln>
            <a:solidFill>
              <a:schemeClr val="accent2">
                <a:lumMod val="75000"/>
              </a:schemeClr>
            </a:solidFill>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smtClean="0">
                <a:solidFill>
                  <a:schemeClr val="tx1"/>
                </a:solidFill>
                <a:latin typeface="Calibri" panose="020F0502020204030204" pitchFamily="34" charset="0"/>
                <a:ea typeface="Kozuka Gothic Pr6N M" pitchFamily="34" charset="-128"/>
                <a:cs typeface="Helvetica" panose="020B0604020202020204" pitchFamily="34" charset="0"/>
              </a:rPr>
              <a:t>Delaware (no results yet)</a:t>
            </a:r>
            <a:endParaRPr lang="en-US" sz="3000" kern="0" dirty="0">
              <a:solidFill>
                <a:schemeClr val="tx1"/>
              </a:solidFill>
              <a:latin typeface="Calibri" panose="020F0502020204030204" pitchFamily="34" charset="0"/>
              <a:ea typeface="Kozuka Gothic Pr6N M" pitchFamily="34" charset="-128"/>
              <a:cs typeface="Helvetica" panose="020B0604020202020204" pitchFamily="34" charset="0"/>
            </a:endParaRPr>
          </a:p>
        </p:txBody>
      </p:sp>
    </p:spTree>
    <p:extLst>
      <p:ext uri="{BB962C8B-B14F-4D97-AF65-F5344CB8AC3E}">
        <p14:creationId xmlns:p14="http://schemas.microsoft.com/office/powerpoint/2010/main" val="12328775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0"/>
          </p:nvPr>
        </p:nvSpPr>
        <p:spPr/>
        <p:txBody>
          <a:bodyPr/>
          <a:lstStyle/>
          <a:p>
            <a:fld id="{216CEE03-C44C-4BE9-AF41-8AFA5BBC35FE}" type="slidenum">
              <a:rPr lang="en-US" smtClean="0"/>
              <a:t>14</a:t>
            </a:fld>
            <a:endParaRPr lang="en-US"/>
          </a:p>
        </p:txBody>
      </p:sp>
      <p:sp>
        <p:nvSpPr>
          <p:cNvPr id="8" name="Rectangle 2"/>
          <p:cNvSpPr>
            <a:spLocks noGrp="1" noChangeArrowheads="1"/>
          </p:cNvSpPr>
          <p:nvPr>
            <p:ph type="title"/>
          </p:nvPr>
        </p:nvSpPr>
        <p:spPr>
          <a:xfrm>
            <a:off x="636985" y="533400"/>
            <a:ext cx="7870031" cy="685800"/>
          </a:xfrm>
        </p:spPr>
        <p:txBody>
          <a:bodyPr/>
          <a:lstStyle/>
          <a:p>
            <a:pPr algn="ctr"/>
            <a:r>
              <a:rPr lang="en-US" sz="3100" b="1" dirty="0" smtClean="0">
                <a:solidFill>
                  <a:srgbClr val="B260B4"/>
                </a:solidFill>
                <a:latin typeface="Calibri" panose="020F0502020204030204" pitchFamily="34" charset="0"/>
                <a:ea typeface="Kozuka Gothic Pr6N B" pitchFamily="34" charset="-128"/>
              </a:rPr>
              <a:t>Colorado Family Planning </a:t>
            </a:r>
            <a:r>
              <a:rPr lang="en-US" sz="3100" b="1" dirty="0" smtClean="0">
                <a:solidFill>
                  <a:srgbClr val="B260B4"/>
                </a:solidFill>
                <a:latin typeface="Calibri" panose="020F0502020204030204" pitchFamily="34" charset="0"/>
                <a:ea typeface="Kozuka Gothic Pr6N B" pitchFamily="34" charset="-128"/>
              </a:rPr>
              <a:t>Initiative, </a:t>
            </a:r>
            <a:r>
              <a:rPr lang="en-US" sz="3100" b="1" dirty="0" smtClean="0">
                <a:solidFill>
                  <a:srgbClr val="B260B4"/>
                </a:solidFill>
                <a:latin typeface="Calibri" panose="020F0502020204030204" pitchFamily="34" charset="0"/>
                <a:ea typeface="Kozuka Gothic Pr6N B" pitchFamily="34" charset="-128"/>
              </a:rPr>
              <a:t>2009-2014</a:t>
            </a:r>
            <a:endParaRPr lang="en-US" altLang="en-US" sz="3100" b="1" dirty="0">
              <a:solidFill>
                <a:srgbClr val="B260B4"/>
              </a:solidFill>
              <a:latin typeface="Calibri" panose="020F0502020204030204" pitchFamily="34" charset="0"/>
              <a:ea typeface="Kozuka Gothic Pr6N B" pitchFamily="34" charset="-128"/>
            </a:endParaRPr>
          </a:p>
        </p:txBody>
      </p:sp>
      <p:sp>
        <p:nvSpPr>
          <p:cNvPr id="2" name="Footer Placeholder 1"/>
          <p:cNvSpPr>
            <a:spLocks noGrp="1"/>
          </p:cNvSpPr>
          <p:nvPr>
            <p:ph type="ftr" sz="quarter" idx="3"/>
          </p:nvPr>
        </p:nvSpPr>
        <p:spPr/>
        <p:txBody>
          <a:bodyPr/>
          <a:lstStyle/>
          <a:p>
            <a:r>
              <a:rPr lang="en-US" smtClean="0"/>
              <a:t>Isabel Sawhill                                                                                                                                                                                                  May 12, 2016</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214736395"/>
              </p:ext>
            </p:extLst>
          </p:nvPr>
        </p:nvGraphicFramePr>
        <p:xfrm>
          <a:off x="723900" y="1676400"/>
          <a:ext cx="7696200" cy="4081645"/>
        </p:xfrm>
        <a:graphic>
          <a:graphicData uri="http://schemas.openxmlformats.org/drawingml/2006/table">
            <a:tbl>
              <a:tblPr firstRow="1" bandRow="1">
                <a:tableStyleId>{5C22544A-7EE6-4342-B048-85BDC9FD1C3A}</a:tableStyleId>
              </a:tblPr>
              <a:tblGrid>
                <a:gridCol w="3848100"/>
                <a:gridCol w="3848100"/>
              </a:tblGrid>
              <a:tr h="791555">
                <a:tc>
                  <a:txBody>
                    <a:bodyPr/>
                    <a:lstStyle/>
                    <a:p>
                      <a:r>
                        <a:rPr lang="en-US" sz="2000" b="0" dirty="0" smtClean="0">
                          <a:solidFill>
                            <a:schemeClr val="tx1"/>
                          </a:solidFill>
                          <a:latin typeface="Calibri" panose="020F0502020204030204" pitchFamily="34" charset="0"/>
                        </a:rPr>
                        <a:t>Use of LARCs</a:t>
                      </a:r>
                      <a:endParaRPr lang="en-US" sz="2000" b="0" dirty="0">
                        <a:solidFill>
                          <a:schemeClr val="tx1"/>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smtClean="0">
                          <a:solidFill>
                            <a:schemeClr val="tx1"/>
                          </a:solidFill>
                          <a:latin typeface="Calibri" panose="020F0502020204030204" pitchFamily="34" charset="0"/>
                        </a:rPr>
                        <a:t>Increased six-fold from 4% to 30% of clients in Title X clinics</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2400">
                <a:tc>
                  <a:txBody>
                    <a:bodyPr/>
                    <a:lstStyle/>
                    <a:p>
                      <a:r>
                        <a:rPr lang="en-US" sz="2000" b="0" dirty="0" smtClean="0">
                          <a:solidFill>
                            <a:schemeClr val="tx1"/>
                          </a:solidFill>
                          <a:latin typeface="Calibri" panose="020F0502020204030204" pitchFamily="34" charset="0"/>
                        </a:rPr>
                        <a:t>Teen birth</a:t>
                      </a:r>
                      <a:r>
                        <a:rPr lang="en-US" sz="2000" b="0" baseline="0" dirty="0" smtClean="0">
                          <a:solidFill>
                            <a:schemeClr val="tx1"/>
                          </a:solidFill>
                          <a:latin typeface="Calibri" panose="020F0502020204030204" pitchFamily="34" charset="0"/>
                        </a:rPr>
                        <a:t> ra</a:t>
                      </a:r>
                      <a:r>
                        <a:rPr lang="en-US" sz="2000" b="0" dirty="0" smtClean="0">
                          <a:solidFill>
                            <a:schemeClr val="tx1"/>
                          </a:solidFill>
                          <a:latin typeface="Calibri" panose="020F0502020204030204" pitchFamily="34" charset="0"/>
                        </a:rPr>
                        <a:t>te</a:t>
                      </a:r>
                      <a:endParaRPr lang="en-US" sz="2000" b="0" dirty="0">
                        <a:solidFill>
                          <a:schemeClr val="tx1"/>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smtClean="0">
                          <a:solidFill>
                            <a:schemeClr val="tx1"/>
                          </a:solidFill>
                          <a:latin typeface="Calibri" panose="020F0502020204030204" pitchFamily="34" charset="0"/>
                        </a:rPr>
                        <a:t>Decreased by 48%</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2400">
                <a:tc>
                  <a:txBody>
                    <a:bodyPr/>
                    <a:lstStyle/>
                    <a:p>
                      <a:r>
                        <a:rPr lang="en-US" sz="2000" b="0" dirty="0" smtClean="0">
                          <a:solidFill>
                            <a:schemeClr val="tx1"/>
                          </a:solidFill>
                          <a:latin typeface="Calibri" panose="020F0502020204030204" pitchFamily="34" charset="0"/>
                        </a:rPr>
                        <a:t>Young adult</a:t>
                      </a:r>
                      <a:r>
                        <a:rPr lang="en-US" sz="2000" b="0" baseline="0" dirty="0" smtClean="0">
                          <a:solidFill>
                            <a:schemeClr val="tx1"/>
                          </a:solidFill>
                          <a:latin typeface="Calibri" panose="020F0502020204030204" pitchFamily="34" charset="0"/>
                        </a:rPr>
                        <a:t> (20-24) birth rate</a:t>
                      </a:r>
                      <a:endParaRPr lang="en-US" sz="2000" b="0" dirty="0">
                        <a:solidFill>
                          <a:schemeClr val="tx1"/>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smtClean="0">
                          <a:solidFill>
                            <a:schemeClr val="tx1"/>
                          </a:solidFill>
                          <a:latin typeface="Calibri" panose="020F0502020204030204" pitchFamily="34" charset="0"/>
                        </a:rPr>
                        <a:t>Decreased by 20%</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2645">
                <a:tc>
                  <a:txBody>
                    <a:bodyPr/>
                    <a:lstStyle/>
                    <a:p>
                      <a:r>
                        <a:rPr lang="en-US" sz="2000" b="0" dirty="0" smtClean="0">
                          <a:solidFill>
                            <a:schemeClr val="tx1"/>
                          </a:solidFill>
                          <a:latin typeface="Calibri" panose="020F0502020204030204" pitchFamily="34" charset="0"/>
                        </a:rPr>
                        <a:t>Abortion rate for each group</a:t>
                      </a:r>
                      <a:endParaRPr lang="en-US" sz="2000" b="0" dirty="0">
                        <a:solidFill>
                          <a:schemeClr val="tx1"/>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smtClean="0">
                          <a:solidFill>
                            <a:schemeClr val="tx1"/>
                          </a:solidFill>
                          <a:latin typeface="Calibri" panose="020F0502020204030204" pitchFamily="34" charset="0"/>
                        </a:rPr>
                        <a:t>Decreased by roughly the same amount</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2645">
                <a:tc>
                  <a:txBody>
                    <a:bodyPr/>
                    <a:lstStyle/>
                    <a:p>
                      <a:r>
                        <a:rPr lang="en-US" sz="2000" b="0" dirty="0" smtClean="0">
                          <a:solidFill>
                            <a:schemeClr val="tx1"/>
                          </a:solidFill>
                          <a:latin typeface="Calibri" panose="020F0502020204030204" pitchFamily="34" charset="0"/>
                        </a:rPr>
                        <a:t>Return on investment (state savings for every dollar spent)</a:t>
                      </a:r>
                      <a:endParaRPr lang="en-US" sz="2000" b="0" dirty="0">
                        <a:solidFill>
                          <a:schemeClr val="tx1"/>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b="0" dirty="0" smtClean="0">
                          <a:solidFill>
                            <a:schemeClr val="tx1"/>
                          </a:solidFill>
                          <a:latin typeface="Calibri" panose="020F0502020204030204" pitchFamily="34" charset="0"/>
                        </a:rPr>
                        <a:t>$5.85</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233371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pPr/>
              <a:t>15</a:t>
            </a:fld>
            <a:endParaRPr lang="en-US"/>
          </a:p>
        </p:txBody>
      </p:sp>
      <p:sp>
        <p:nvSpPr>
          <p:cNvPr id="5" name="Footer Placeholder 4"/>
          <p:cNvSpPr>
            <a:spLocks noGrp="1"/>
          </p:cNvSpPr>
          <p:nvPr>
            <p:ph type="ftr" sz="quarter" idx="3"/>
          </p:nvPr>
        </p:nvSpPr>
        <p:spPr/>
        <p:txBody>
          <a:bodyPr/>
          <a:lstStyle/>
          <a:p>
            <a:r>
              <a:rPr lang="en-US" smtClean="0"/>
              <a:t>Isabel Sawhill                                                                                                                                                                                                  May 12, 2016</a:t>
            </a:r>
            <a:endParaRPr lang="en-US" dirty="0"/>
          </a:p>
        </p:txBody>
      </p:sp>
      <p:sp>
        <p:nvSpPr>
          <p:cNvPr id="7" name="Rectangle 2"/>
          <p:cNvSpPr>
            <a:spLocks noGrp="1" noChangeArrowheads="1"/>
          </p:cNvSpPr>
          <p:nvPr>
            <p:ph type="title"/>
          </p:nvPr>
        </p:nvSpPr>
        <p:spPr>
          <a:xfrm>
            <a:off x="636984" y="457200"/>
            <a:ext cx="7870031" cy="685800"/>
          </a:xfrm>
        </p:spPr>
        <p:txBody>
          <a:bodyPr/>
          <a:lstStyle/>
          <a:p>
            <a:pPr algn="ctr"/>
            <a:r>
              <a:rPr lang="en-US" altLang="en-US" sz="4000" b="1" dirty="0" smtClean="0">
                <a:solidFill>
                  <a:srgbClr val="B260B4"/>
                </a:solidFill>
                <a:latin typeface="Calibri" panose="020F0502020204030204" pitchFamily="34" charset="0"/>
                <a:ea typeface="Kozuka Gothic Pr6N B" pitchFamily="34" charset="-128"/>
              </a:rPr>
              <a:t>CHOICE Project, St. Louis, 2006-2010</a:t>
            </a:r>
            <a:endParaRPr lang="en-US" altLang="en-US" sz="2000" b="1" dirty="0">
              <a:solidFill>
                <a:srgbClr val="B260B4"/>
              </a:solidFill>
              <a:latin typeface="Calibri" panose="020F0502020204030204" pitchFamily="34" charset="0"/>
              <a:ea typeface="Kozuka Gothic Pr6N B" pitchFamily="34" charset="-128"/>
            </a:endParaRPr>
          </a:p>
        </p:txBody>
      </p:sp>
      <p:sp>
        <p:nvSpPr>
          <p:cNvPr id="8" name="TextBox 1"/>
          <p:cNvSpPr txBox="1"/>
          <p:nvPr/>
        </p:nvSpPr>
        <p:spPr>
          <a:xfrm>
            <a:off x="516636" y="6019800"/>
            <a:ext cx="8110728"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ea typeface="Kozuka Gothic Pro M" pitchFamily="34" charset="-128"/>
              </a:rPr>
              <a:t>Source: </a:t>
            </a:r>
            <a:r>
              <a:rPr lang="en-US" sz="1000" dirty="0" err="1" smtClean="0">
                <a:latin typeface="Calibri" panose="020F0502020204030204" pitchFamily="34" charset="0"/>
                <a:ea typeface="Kozuka Gothic Pro M" pitchFamily="34" charset="-128"/>
              </a:rPr>
              <a:t>Birgisson</a:t>
            </a:r>
            <a:r>
              <a:rPr lang="en-US" sz="1000" dirty="0" smtClean="0">
                <a:latin typeface="Calibri" panose="020F0502020204030204" pitchFamily="34" charset="0"/>
                <a:ea typeface="Kozuka Gothic Pro M" pitchFamily="34" charset="-128"/>
              </a:rPr>
              <a:t>, Natalia E., et al. “Preventing Unintended Pregnancy: The Contraceptive CHOICE Project in Review.” </a:t>
            </a:r>
            <a:r>
              <a:rPr lang="en-US" sz="1000" i="1" dirty="0" smtClean="0">
                <a:latin typeface="Calibri" panose="020F0502020204030204" pitchFamily="34" charset="0"/>
                <a:ea typeface="Kozuka Gothic Pro M" pitchFamily="34" charset="-128"/>
              </a:rPr>
              <a:t>Journal of Women’s Health </a:t>
            </a:r>
            <a:r>
              <a:rPr lang="en-US" sz="1000" dirty="0" smtClean="0">
                <a:latin typeface="Calibri" panose="020F0502020204030204" pitchFamily="34" charset="0"/>
                <a:ea typeface="Kozuka Gothic Pro M" pitchFamily="34" charset="-128"/>
              </a:rPr>
              <a:t> 24(2015): 349-353.</a:t>
            </a:r>
            <a:endParaRPr lang="en-US" sz="1000" dirty="0">
              <a:latin typeface="Calibri" panose="020F0502020204030204" pitchFamily="34" charset="0"/>
              <a:ea typeface="Kozuka Gothic Pro M" pitchFamily="34" charset="-128"/>
            </a:endParaRPr>
          </a:p>
        </p:txBody>
      </p:sp>
      <p:graphicFrame>
        <p:nvGraphicFramePr>
          <p:cNvPr id="3" name="Chart 2"/>
          <p:cNvGraphicFramePr/>
          <p:nvPr>
            <p:extLst>
              <p:ext uri="{D42A27DB-BD31-4B8C-83A1-F6EECF244321}">
                <p14:modId xmlns:p14="http://schemas.microsoft.com/office/powerpoint/2010/main" val="1017491076"/>
              </p:ext>
            </p:extLst>
          </p:nvPr>
        </p:nvGraphicFramePr>
        <p:xfrm>
          <a:off x="685800" y="1295400"/>
          <a:ext cx="7772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49171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pPr/>
              <a:t>16</a:t>
            </a:fld>
            <a:endParaRPr lang="en-US"/>
          </a:p>
        </p:txBody>
      </p:sp>
      <p:sp>
        <p:nvSpPr>
          <p:cNvPr id="5" name="Footer Placeholder 4"/>
          <p:cNvSpPr>
            <a:spLocks noGrp="1"/>
          </p:cNvSpPr>
          <p:nvPr>
            <p:ph type="ftr" sz="quarter" idx="3"/>
          </p:nvPr>
        </p:nvSpPr>
        <p:spPr/>
        <p:txBody>
          <a:bodyPr/>
          <a:lstStyle/>
          <a:p>
            <a:r>
              <a:rPr lang="en-US" smtClean="0"/>
              <a:t>Isabel Sawhill                                                                                                                                                                                                  May 12, 2016</a:t>
            </a:r>
            <a:endParaRPr lang="en-US" dirty="0"/>
          </a:p>
        </p:txBody>
      </p:sp>
      <p:sp>
        <p:nvSpPr>
          <p:cNvPr id="7" name="Rectangle 2"/>
          <p:cNvSpPr>
            <a:spLocks noGrp="1" noChangeArrowheads="1"/>
          </p:cNvSpPr>
          <p:nvPr>
            <p:ph type="title"/>
          </p:nvPr>
        </p:nvSpPr>
        <p:spPr>
          <a:xfrm>
            <a:off x="636984" y="457200"/>
            <a:ext cx="7870031" cy="685800"/>
          </a:xfrm>
        </p:spPr>
        <p:txBody>
          <a:bodyPr/>
          <a:lstStyle/>
          <a:p>
            <a:pPr algn="ctr"/>
            <a:r>
              <a:rPr lang="en-US" altLang="en-US" sz="4000" b="1" dirty="0" smtClean="0">
                <a:solidFill>
                  <a:srgbClr val="B260B4"/>
                </a:solidFill>
                <a:latin typeface="Calibri" panose="020F0502020204030204" pitchFamily="34" charset="0"/>
                <a:ea typeface="Kozuka Gothic Pr6N B" pitchFamily="34" charset="-128"/>
              </a:rPr>
              <a:t>CHOICE Project, St. Louis, 2006-2010</a:t>
            </a:r>
            <a:endParaRPr lang="en-US" altLang="en-US" sz="2000" b="1" dirty="0">
              <a:solidFill>
                <a:srgbClr val="B260B4"/>
              </a:solidFill>
              <a:latin typeface="Calibri" panose="020F0502020204030204" pitchFamily="34" charset="0"/>
              <a:ea typeface="Kozuka Gothic Pr6N B" pitchFamily="34" charset="-128"/>
            </a:endParaRPr>
          </a:p>
        </p:txBody>
      </p:sp>
      <p:sp>
        <p:nvSpPr>
          <p:cNvPr id="8" name="TextBox 1"/>
          <p:cNvSpPr txBox="1"/>
          <p:nvPr/>
        </p:nvSpPr>
        <p:spPr>
          <a:xfrm>
            <a:off x="516636" y="5791200"/>
            <a:ext cx="8110728"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ea typeface="Kozuka Gothic Pro M" pitchFamily="34" charset="-128"/>
              </a:rPr>
              <a:t>Note: N = 9,256.</a:t>
            </a:r>
          </a:p>
          <a:p>
            <a:pPr marL="0" marR="0" indent="0" defTabSz="91440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a typeface="Kozuka Gothic Pro M" pitchFamily="34" charset="-128"/>
            </a:endParaRPr>
          </a:p>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ea typeface="Kozuka Gothic Pro M" pitchFamily="34" charset="-128"/>
              </a:rPr>
              <a:t>Source: </a:t>
            </a:r>
            <a:r>
              <a:rPr lang="en-US" sz="1000" dirty="0" err="1" smtClean="0">
                <a:latin typeface="Calibri" panose="020F0502020204030204" pitchFamily="34" charset="0"/>
                <a:ea typeface="Kozuka Gothic Pro M" pitchFamily="34" charset="-128"/>
              </a:rPr>
              <a:t>Birgisson</a:t>
            </a:r>
            <a:r>
              <a:rPr lang="en-US" sz="1000" dirty="0" smtClean="0">
                <a:latin typeface="Calibri" panose="020F0502020204030204" pitchFamily="34" charset="0"/>
                <a:ea typeface="Kozuka Gothic Pro M" pitchFamily="34" charset="-128"/>
              </a:rPr>
              <a:t>, Natalia E., et al. “Preventing Unintended Pregnancy: The Contraceptive CHOICE Project in Review.” </a:t>
            </a:r>
            <a:r>
              <a:rPr lang="en-US" sz="1000" i="1" dirty="0" smtClean="0">
                <a:latin typeface="Calibri" panose="020F0502020204030204" pitchFamily="34" charset="0"/>
                <a:ea typeface="Kozuka Gothic Pro M" pitchFamily="34" charset="-128"/>
              </a:rPr>
              <a:t>Journal of Women’s Health </a:t>
            </a:r>
            <a:r>
              <a:rPr lang="en-US" sz="1000" dirty="0" smtClean="0">
                <a:latin typeface="Calibri" panose="020F0502020204030204" pitchFamily="34" charset="0"/>
                <a:ea typeface="Kozuka Gothic Pro M" pitchFamily="34" charset="-128"/>
              </a:rPr>
              <a:t> 24(2015): 349-353.</a:t>
            </a:r>
            <a:endParaRPr lang="en-US" sz="1000" dirty="0">
              <a:latin typeface="Calibri" panose="020F0502020204030204" pitchFamily="34" charset="0"/>
              <a:ea typeface="Kozuka Gothic Pro M" pitchFamily="34" charset="-128"/>
            </a:endParaRPr>
          </a:p>
        </p:txBody>
      </p:sp>
      <p:graphicFrame>
        <p:nvGraphicFramePr>
          <p:cNvPr id="2" name="Chart 1"/>
          <p:cNvGraphicFramePr/>
          <p:nvPr>
            <p:extLst>
              <p:ext uri="{D42A27DB-BD31-4B8C-83A1-F6EECF244321}">
                <p14:modId xmlns:p14="http://schemas.microsoft.com/office/powerpoint/2010/main" val="1439989988"/>
              </p:ext>
            </p:extLst>
          </p:nvPr>
        </p:nvGraphicFramePr>
        <p:xfrm>
          <a:off x="876300" y="1295400"/>
          <a:ext cx="73914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3785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pPr/>
              <a:t>17</a:t>
            </a:fld>
            <a:endParaRPr lang="en-US"/>
          </a:p>
        </p:txBody>
      </p:sp>
      <p:sp>
        <p:nvSpPr>
          <p:cNvPr id="5" name="Footer Placeholder 4"/>
          <p:cNvSpPr>
            <a:spLocks noGrp="1"/>
          </p:cNvSpPr>
          <p:nvPr>
            <p:ph type="ftr" sz="quarter" idx="3"/>
          </p:nvPr>
        </p:nvSpPr>
        <p:spPr/>
        <p:txBody>
          <a:bodyPr/>
          <a:lstStyle/>
          <a:p>
            <a:r>
              <a:rPr lang="en-US" smtClean="0"/>
              <a:t>Isabel Sawhill                                                                                                                                                                                                  May 12, 2016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37680113"/>
              </p:ext>
            </p:extLst>
          </p:nvPr>
        </p:nvGraphicFramePr>
        <p:xfrm>
          <a:off x="762000" y="1804000"/>
          <a:ext cx="7696200" cy="3149000"/>
        </p:xfrm>
        <a:graphic>
          <a:graphicData uri="http://schemas.openxmlformats.org/drawingml/2006/table">
            <a:tbl>
              <a:tblPr firstRow="1" bandRow="1">
                <a:tableStyleId>{5C22544A-7EE6-4342-B048-85BDC9FD1C3A}</a:tableStyleId>
              </a:tblPr>
              <a:tblGrid>
                <a:gridCol w="2565400"/>
                <a:gridCol w="2565400"/>
                <a:gridCol w="2565400"/>
              </a:tblGrid>
              <a:tr h="791555">
                <a:tc>
                  <a:txBody>
                    <a:bodyPr/>
                    <a:lstStyle/>
                    <a:p>
                      <a:endParaRPr lang="en-US" sz="2000" b="0" dirty="0">
                        <a:solidFill>
                          <a:schemeClr val="tx1"/>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latin typeface="Calibri" panose="020F0502020204030204" pitchFamily="34" charset="0"/>
                        </a:rPr>
                        <a:t>Treatment Clinics</a:t>
                      </a:r>
                      <a:endParaRPr lang="en-US" sz="2000" b="1"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latin typeface="Calibri" panose="020F0502020204030204" pitchFamily="34" charset="0"/>
                        </a:rPr>
                        <a:t>Control Clinics</a:t>
                      </a:r>
                      <a:endParaRPr lang="en-US" sz="2000" b="1"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2400">
                <a:tc>
                  <a:txBody>
                    <a:bodyPr/>
                    <a:lstStyle/>
                    <a:p>
                      <a:r>
                        <a:rPr lang="en-US" sz="2000" b="0" dirty="0" smtClean="0">
                          <a:solidFill>
                            <a:schemeClr val="tx1"/>
                          </a:solidFill>
                          <a:latin typeface="Calibri" panose="020F0502020204030204" pitchFamily="34" charset="0"/>
                        </a:rPr>
                        <a:t>Received counselling</a:t>
                      </a:r>
                      <a:endParaRPr lang="en-US" sz="2000" b="0" dirty="0">
                        <a:solidFill>
                          <a:schemeClr val="tx1"/>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alibri" panose="020F0502020204030204" pitchFamily="34" charset="0"/>
                        </a:rPr>
                        <a:t>71%</a:t>
                      </a:r>
                      <a:endParaRPr lang="en-US" sz="2000" b="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alibri" panose="020F0502020204030204" pitchFamily="34" charset="0"/>
                        </a:rPr>
                        <a:t>39%</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2400">
                <a:tc>
                  <a:txBody>
                    <a:bodyPr/>
                    <a:lstStyle/>
                    <a:p>
                      <a:r>
                        <a:rPr lang="en-US" sz="2000" b="0" dirty="0" smtClean="0">
                          <a:solidFill>
                            <a:schemeClr val="tx1"/>
                          </a:solidFill>
                          <a:latin typeface="Calibri" panose="020F0502020204030204" pitchFamily="34" charset="0"/>
                        </a:rPr>
                        <a:t>Chose a LARC</a:t>
                      </a:r>
                      <a:endParaRPr lang="en-US" sz="2000" b="0" dirty="0">
                        <a:solidFill>
                          <a:schemeClr val="tx1"/>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alibri" panose="020F0502020204030204" pitchFamily="34" charset="0"/>
                        </a:rPr>
                        <a:t>28%</a:t>
                      </a:r>
                      <a:endParaRPr lang="en-US" sz="2000" b="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alibri" panose="020F0502020204030204" pitchFamily="34" charset="0"/>
                        </a:rPr>
                        <a:t>17%</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2645">
                <a:tc>
                  <a:txBody>
                    <a:bodyPr/>
                    <a:lstStyle/>
                    <a:p>
                      <a:r>
                        <a:rPr lang="en-US" sz="2000" b="0" dirty="0" smtClean="0">
                          <a:solidFill>
                            <a:schemeClr val="tx1"/>
                          </a:solidFill>
                          <a:latin typeface="Calibri" panose="020F0502020204030204" pitchFamily="34" charset="0"/>
                        </a:rPr>
                        <a:t>Pregnancy rate</a:t>
                      </a:r>
                      <a:r>
                        <a:rPr lang="en-US" sz="2000" b="0" baseline="0" dirty="0" smtClean="0">
                          <a:solidFill>
                            <a:schemeClr val="tx1"/>
                          </a:solidFill>
                          <a:latin typeface="Calibri" panose="020F0502020204030204" pitchFamily="34" charset="0"/>
                        </a:rPr>
                        <a:t> (within 12 months)</a:t>
                      </a:r>
                      <a:endParaRPr lang="en-US" sz="2000" b="0" dirty="0">
                        <a:solidFill>
                          <a:schemeClr val="tx1"/>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alibri" panose="020F0502020204030204" pitchFamily="34" charset="0"/>
                        </a:rPr>
                        <a:t>8%</a:t>
                      </a:r>
                      <a:endParaRPr lang="en-US" sz="2000" b="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alibri" panose="020F0502020204030204" pitchFamily="34" charset="0"/>
                        </a:rPr>
                        <a:t>15%</a:t>
                      </a:r>
                      <a:endParaRPr lang="en-US" sz="2000" b="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2"/>
          <p:cNvSpPr>
            <a:spLocks noGrp="1" noChangeArrowheads="1"/>
          </p:cNvSpPr>
          <p:nvPr>
            <p:ph type="title"/>
          </p:nvPr>
        </p:nvSpPr>
        <p:spPr>
          <a:xfrm>
            <a:off x="636985" y="762000"/>
            <a:ext cx="7870031" cy="685800"/>
          </a:xfrm>
        </p:spPr>
        <p:txBody>
          <a:bodyPr/>
          <a:lstStyle/>
          <a:p>
            <a:pPr algn="ctr"/>
            <a:r>
              <a:rPr lang="en-US" sz="4000" b="1" dirty="0" smtClean="0">
                <a:solidFill>
                  <a:srgbClr val="B260B4"/>
                </a:solidFill>
                <a:latin typeface="Calibri" panose="020F0502020204030204" pitchFamily="34" charset="0"/>
                <a:ea typeface="Kozuka Gothic Pr6N B" pitchFamily="34" charset="-128"/>
              </a:rPr>
              <a:t>UCSF Bixby Center Initiative</a:t>
            </a:r>
            <a:br>
              <a:rPr lang="en-US" sz="4000" b="1" dirty="0" smtClean="0">
                <a:solidFill>
                  <a:srgbClr val="B260B4"/>
                </a:solidFill>
                <a:latin typeface="Calibri" panose="020F0502020204030204" pitchFamily="34" charset="0"/>
                <a:ea typeface="Kozuka Gothic Pr6N B" pitchFamily="34" charset="-128"/>
              </a:rPr>
            </a:br>
            <a:r>
              <a:rPr lang="en-US" sz="2000" b="1" dirty="0" smtClean="0">
                <a:solidFill>
                  <a:srgbClr val="B260B4"/>
                </a:solidFill>
                <a:latin typeface="Calibri" panose="020F0502020204030204" pitchFamily="34" charset="0"/>
                <a:ea typeface="Kozuka Gothic Pr6N B" pitchFamily="34" charset="-128"/>
              </a:rPr>
              <a:t>(provider training only)</a:t>
            </a:r>
            <a:endParaRPr lang="en-US" altLang="en-US" sz="2000" b="1" dirty="0">
              <a:solidFill>
                <a:srgbClr val="B260B4"/>
              </a:solidFill>
              <a:latin typeface="Calibri" panose="020F0502020204030204" pitchFamily="34" charset="0"/>
              <a:ea typeface="Kozuka Gothic Pr6N B" pitchFamily="34" charset="-128"/>
            </a:endParaRPr>
          </a:p>
        </p:txBody>
      </p:sp>
      <p:sp>
        <p:nvSpPr>
          <p:cNvPr id="8" name="TextBox 1"/>
          <p:cNvSpPr txBox="1"/>
          <p:nvPr/>
        </p:nvSpPr>
        <p:spPr>
          <a:xfrm>
            <a:off x="516636" y="5624625"/>
            <a:ext cx="8110728" cy="852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effectLst/>
                <a:latin typeface="Calibri" panose="020F0502020204030204" pitchFamily="34" charset="0"/>
                <a:ea typeface="Kozuka Gothic Pro M" pitchFamily="34" charset="-128"/>
              </a:rPr>
              <a:t>Note: Cluster randomized trial, 40 clinics in 15 states. Results for women seeking family planning services only. No significant difference if woman was offered a LARC after an abortion.</a:t>
            </a:r>
          </a:p>
          <a:p>
            <a:pPr marL="0" marR="0" indent="0" defTabSz="91440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ea typeface="Kozuka Gothic Pro M" pitchFamily="34" charset="-128"/>
            </a:endParaRPr>
          </a:p>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ea typeface="Kozuka Gothic Pro M" pitchFamily="34" charset="-128"/>
              </a:rPr>
              <a:t>Source: Harper, Cynthia C. et al. “Reductions in pregnancy rates in the USA with long-acting reversible contraception: a cluster randomized trial.” </a:t>
            </a:r>
            <a:r>
              <a:rPr lang="en-US" sz="1000" i="1" dirty="0" smtClean="0">
                <a:latin typeface="Calibri" panose="020F0502020204030204" pitchFamily="34" charset="0"/>
                <a:ea typeface="Kozuka Gothic Pro M" pitchFamily="34" charset="-128"/>
              </a:rPr>
              <a:t>The Lancet</a:t>
            </a:r>
            <a:r>
              <a:rPr lang="en-US" sz="1000" dirty="0" smtClean="0">
                <a:latin typeface="Calibri" panose="020F0502020204030204" pitchFamily="34" charset="0"/>
                <a:ea typeface="Kozuka Gothic Pro M" pitchFamily="34" charset="-128"/>
              </a:rPr>
              <a:t> 386(2015): 562-568.</a:t>
            </a:r>
            <a:endParaRPr lang="en-US" sz="1000" dirty="0">
              <a:latin typeface="Calibri" panose="020F0502020204030204" pitchFamily="34" charset="0"/>
              <a:ea typeface="Kozuka Gothic Pro M" pitchFamily="34" charset="-128"/>
            </a:endParaRPr>
          </a:p>
        </p:txBody>
      </p:sp>
    </p:spTree>
    <p:extLst>
      <p:ext uri="{BB962C8B-B14F-4D97-AF65-F5344CB8AC3E}">
        <p14:creationId xmlns:p14="http://schemas.microsoft.com/office/powerpoint/2010/main" val="40196183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pPr/>
              <a:t>18</a:t>
            </a:fld>
            <a:endParaRPr lang="en-US"/>
          </a:p>
        </p:txBody>
      </p:sp>
      <p:sp>
        <p:nvSpPr>
          <p:cNvPr id="5" name="Footer Placeholder 4"/>
          <p:cNvSpPr>
            <a:spLocks noGrp="1"/>
          </p:cNvSpPr>
          <p:nvPr>
            <p:ph type="ftr" sz="quarter" idx="3"/>
          </p:nvPr>
        </p:nvSpPr>
        <p:spPr/>
        <p:txBody>
          <a:bodyPr/>
          <a:lstStyle/>
          <a:p>
            <a:r>
              <a:rPr lang="en-US" dirty="0" smtClean="0"/>
              <a:t>Isabel Sawhill                                                                                                                                                                                                  May 12, 2016</a:t>
            </a:r>
            <a:endParaRPr lang="en-US" dirty="0"/>
          </a:p>
        </p:txBody>
      </p:sp>
      <p:sp>
        <p:nvSpPr>
          <p:cNvPr id="6" name="Rectangle 2"/>
          <p:cNvSpPr txBox="1">
            <a:spLocks noChangeArrowheads="1"/>
          </p:cNvSpPr>
          <p:nvPr/>
        </p:nvSpPr>
        <p:spPr bwMode="auto">
          <a:xfrm>
            <a:off x="490538" y="533400"/>
            <a:ext cx="81629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b="1" kern="0" dirty="0" smtClean="0">
                <a:solidFill>
                  <a:srgbClr val="386D77"/>
                </a:solidFill>
                <a:latin typeface="Calibri" panose="020F0502020204030204" pitchFamily="34" charset="0"/>
                <a:ea typeface="Kozuka Gothic Pr6N B" pitchFamily="34" charset="-128"/>
              </a:rPr>
              <a:t>LARC Use: Low but Rising Rapidly</a:t>
            </a:r>
            <a:endParaRPr lang="en-US" altLang="en-US" b="1" kern="0" dirty="0">
              <a:solidFill>
                <a:srgbClr val="386D77"/>
              </a:solidFill>
              <a:latin typeface="Calibri" panose="020F0502020204030204" pitchFamily="34" charset="0"/>
              <a:ea typeface="Kozuka Gothic Pr6N B" pitchFamily="34" charset="-128"/>
            </a:endParaRPr>
          </a:p>
        </p:txBody>
      </p:sp>
      <p:graphicFrame>
        <p:nvGraphicFramePr>
          <p:cNvPr id="7" name="Chart 6"/>
          <p:cNvGraphicFramePr/>
          <p:nvPr>
            <p:extLst>
              <p:ext uri="{D42A27DB-BD31-4B8C-83A1-F6EECF244321}">
                <p14:modId xmlns:p14="http://schemas.microsoft.com/office/powerpoint/2010/main" val="1573725358"/>
              </p:ext>
            </p:extLst>
          </p:nvPr>
        </p:nvGraphicFramePr>
        <p:xfrm>
          <a:off x="990600" y="1524000"/>
          <a:ext cx="7162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19113" y="6266021"/>
            <a:ext cx="8105775" cy="246221"/>
          </a:xfrm>
          <a:prstGeom prst="rect">
            <a:avLst/>
          </a:prstGeom>
          <a:noFill/>
        </p:spPr>
        <p:txBody>
          <a:bodyPr wrap="square" rtlCol="0">
            <a:spAutoFit/>
          </a:bodyPr>
          <a:lstStyle/>
          <a:p>
            <a:r>
              <a:rPr lang="en-US" altLang="en-US" sz="1000" dirty="0">
                <a:latin typeface="Calibri" panose="020F0502020204030204" pitchFamily="34" charset="0"/>
                <a:ea typeface="Kozuka Gothic Pro M" pitchFamily="34" charset="-128"/>
                <a:cs typeface="Arial" charset="0"/>
              </a:rPr>
              <a:t>Source: </a:t>
            </a:r>
            <a:r>
              <a:rPr lang="en-US" altLang="en-US" sz="1000" dirty="0" smtClean="0">
                <a:latin typeface="Calibri" panose="020F0502020204030204" pitchFamily="34" charset="0"/>
                <a:ea typeface="Kozuka Gothic Pro M" pitchFamily="34" charset="-128"/>
                <a:cs typeface="Arial" charset="0"/>
              </a:rPr>
              <a:t>Centers for Disease  Control and Prevention, National Health Statistics Reports, No. 86, November 10, 2015, Table 2.</a:t>
            </a:r>
            <a:endParaRPr lang="en-US" altLang="en-US" sz="1000" dirty="0">
              <a:latin typeface="Calibri" panose="020F0502020204030204" pitchFamily="34" charset="0"/>
              <a:ea typeface="Kozuka Gothic Pro M" pitchFamily="34" charset="-128"/>
            </a:endParaRPr>
          </a:p>
        </p:txBody>
      </p:sp>
    </p:spTree>
    <p:extLst>
      <p:ext uri="{BB962C8B-B14F-4D97-AF65-F5344CB8AC3E}">
        <p14:creationId xmlns:p14="http://schemas.microsoft.com/office/powerpoint/2010/main" val="29944401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pPr/>
              <a:t>19</a:t>
            </a:fld>
            <a:endParaRPr lang="en-US"/>
          </a:p>
        </p:txBody>
      </p:sp>
      <p:sp>
        <p:nvSpPr>
          <p:cNvPr id="5" name="Footer Placeholder 4"/>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
        <p:nvSpPr>
          <p:cNvPr id="6" name="Rectangle 2"/>
          <p:cNvSpPr txBox="1">
            <a:spLocks noChangeArrowheads="1"/>
          </p:cNvSpPr>
          <p:nvPr/>
        </p:nvSpPr>
        <p:spPr bwMode="auto">
          <a:xfrm>
            <a:off x="490538" y="533400"/>
            <a:ext cx="8162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5500" b="1" kern="0" dirty="0" smtClean="0">
                <a:solidFill>
                  <a:srgbClr val="386D77"/>
                </a:solidFill>
                <a:latin typeface="Calibri" panose="020F0502020204030204" pitchFamily="34" charset="0"/>
                <a:ea typeface="Kozuka Gothic Pr6N B" pitchFamily="34" charset="-128"/>
              </a:rPr>
              <a:t>Why Not More Utilization?</a:t>
            </a:r>
            <a:endParaRPr lang="en-US" altLang="en-US" sz="5500" b="1" kern="0" dirty="0">
              <a:solidFill>
                <a:srgbClr val="386D77"/>
              </a:solidFill>
              <a:latin typeface="Calibri" panose="020F0502020204030204" pitchFamily="34" charset="0"/>
              <a:ea typeface="Kozuka Gothic Pr6N B" pitchFamily="34" charset="-128"/>
            </a:endParaRPr>
          </a:p>
        </p:txBody>
      </p:sp>
      <p:sp>
        <p:nvSpPr>
          <p:cNvPr id="7" name="TextBox 6"/>
          <p:cNvSpPr txBox="1"/>
          <p:nvPr/>
        </p:nvSpPr>
        <p:spPr>
          <a:xfrm>
            <a:off x="664369" y="1829812"/>
            <a:ext cx="4441031" cy="304698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Women don’t know about </a:t>
            </a:r>
            <a:r>
              <a:rPr lang="en-US" sz="2700" dirty="0" smtClean="0">
                <a:latin typeface="Calibri" panose="020F0502020204030204" pitchFamily="34" charset="0"/>
                <a:ea typeface="Kozuka Gothic Pro M" pitchFamily="34" charset="-128"/>
              </a:rPr>
              <a:t>LARCs </a:t>
            </a:r>
            <a:r>
              <a:rPr lang="en-US" sz="2700" dirty="0" smtClean="0">
                <a:latin typeface="Calibri" panose="020F0502020204030204" pitchFamily="34" charset="0"/>
                <a:ea typeface="Kozuka Gothic Pro M" pitchFamily="34" charset="-128"/>
              </a:rPr>
              <a:t>or think they are unsafe</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Providers aren’t trained</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High </a:t>
            </a:r>
            <a:r>
              <a:rPr lang="en-US" sz="2700" dirty="0" smtClean="0">
                <a:latin typeface="Calibri" panose="020F0502020204030204" pitchFamily="34" charset="0"/>
                <a:ea typeface="Kozuka Gothic Pro M" pitchFamily="34" charset="-128"/>
              </a:rPr>
              <a:t>upfront cost</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Political </a:t>
            </a:r>
            <a:r>
              <a:rPr lang="en-US" sz="2700" dirty="0" smtClean="0">
                <a:latin typeface="Calibri" panose="020F0502020204030204" pitchFamily="34" charset="0"/>
                <a:ea typeface="Kozuka Gothic Pro M" pitchFamily="34" charset="-128"/>
              </a:rPr>
              <a:t>opposition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776" y="1828800"/>
            <a:ext cx="3136738" cy="3312586"/>
          </a:xfrm>
          <a:prstGeom prst="rect">
            <a:avLst/>
          </a:prstGeom>
        </p:spPr>
      </p:pic>
    </p:spTree>
    <p:extLst>
      <p:ext uri="{BB962C8B-B14F-4D97-AF65-F5344CB8AC3E}">
        <p14:creationId xmlns:p14="http://schemas.microsoft.com/office/powerpoint/2010/main" val="4580606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76275" y="762000"/>
            <a:ext cx="779145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5000" b="1" kern="0" dirty="0" smtClean="0">
                <a:solidFill>
                  <a:srgbClr val="386D77"/>
                </a:solidFill>
                <a:latin typeface="Calibri" panose="020F0502020204030204" pitchFamily="34" charset="0"/>
                <a:ea typeface="Kozuka Gothic Pr6N B" pitchFamily="34" charset="-128"/>
              </a:rPr>
              <a:t>A Large Proportion of Births Occur Outside of Marriage</a:t>
            </a:r>
            <a:endParaRPr lang="en-US" altLang="en-US" sz="5000" b="1" kern="0" dirty="0">
              <a:solidFill>
                <a:srgbClr val="386D77"/>
              </a:solidFill>
              <a:latin typeface="Calibri" panose="020F0502020204030204" pitchFamily="34" charset="0"/>
              <a:ea typeface="Kozuka Gothic Pr6N B" pitchFamily="34" charset="-128"/>
            </a:endParaRPr>
          </a:p>
        </p:txBody>
      </p:sp>
      <p:sp>
        <p:nvSpPr>
          <p:cNvPr id="6" name="TextBox 5"/>
          <p:cNvSpPr txBox="1"/>
          <p:nvPr/>
        </p:nvSpPr>
        <p:spPr>
          <a:xfrm>
            <a:off x="493776" y="6230779"/>
            <a:ext cx="8156448" cy="246221"/>
          </a:xfrm>
          <a:prstGeom prst="rect">
            <a:avLst/>
          </a:prstGeom>
          <a:noFill/>
        </p:spPr>
        <p:txBody>
          <a:bodyPr wrap="square" rtlCol="0">
            <a:spAutoFit/>
          </a:bodyPr>
          <a:lstStyle/>
          <a:p>
            <a:r>
              <a:rPr lang="en-US" sz="1000" dirty="0">
                <a:latin typeface="Calibri" panose="020F0502020204030204" pitchFamily="34" charset="0"/>
                <a:ea typeface="Kozuka Gothic Pro M" pitchFamily="34" charset="-128"/>
              </a:rPr>
              <a:t>Source</a:t>
            </a:r>
            <a:r>
              <a:rPr lang="en-US" sz="1000" dirty="0" smtClean="0">
                <a:latin typeface="Calibri" panose="020F0502020204030204" pitchFamily="34" charset="0"/>
                <a:ea typeface="Kozuka Gothic Pro M" pitchFamily="34" charset="-128"/>
              </a:rPr>
              <a:t>: “Births to Unmarred Women” </a:t>
            </a:r>
            <a:r>
              <a:rPr lang="en-US" sz="1000" dirty="0">
                <a:latin typeface="Calibri" panose="020F0502020204030204" pitchFamily="34" charset="0"/>
                <a:ea typeface="Kozuka Gothic Pro M" pitchFamily="34" charset="-128"/>
              </a:rPr>
              <a:t>Child </a:t>
            </a:r>
            <a:r>
              <a:rPr lang="en-US" sz="1000" dirty="0" smtClean="0">
                <a:latin typeface="Calibri" panose="020F0502020204030204" pitchFamily="34" charset="0"/>
                <a:ea typeface="Kozuka Gothic Pro M" pitchFamily="34" charset="-128"/>
              </a:rPr>
              <a:t>Trends Data Bank. (July 2014).</a:t>
            </a:r>
            <a:endParaRPr lang="en-US" sz="1000" dirty="0">
              <a:latin typeface="Calibri" panose="020F0502020204030204" pitchFamily="34" charset="0"/>
              <a:ea typeface="Kozuka Gothic Pro M" pitchFamily="34" charset="-128"/>
            </a:endParaRPr>
          </a:p>
        </p:txBody>
      </p:sp>
      <p:sp>
        <p:nvSpPr>
          <p:cNvPr id="2" name="Slide Number Placeholder 1"/>
          <p:cNvSpPr>
            <a:spLocks noGrp="1"/>
          </p:cNvSpPr>
          <p:nvPr>
            <p:ph type="sldNum" sz="quarter" idx="10"/>
          </p:nvPr>
        </p:nvSpPr>
        <p:spPr/>
        <p:txBody>
          <a:bodyPr/>
          <a:lstStyle/>
          <a:p>
            <a:fld id="{216CEE03-C44C-4BE9-AF41-8AFA5BBC35FE}" type="slidenum">
              <a:rPr lang="en-US" smtClean="0"/>
              <a:t>2</a:t>
            </a:fld>
            <a:endParaRPr lang="en-US"/>
          </a:p>
        </p:txBody>
      </p:sp>
      <p:sp>
        <p:nvSpPr>
          <p:cNvPr id="3" name="Footer Placeholder 2"/>
          <p:cNvSpPr>
            <a:spLocks noGrp="1"/>
          </p:cNvSpPr>
          <p:nvPr>
            <p:ph type="ftr" sz="quarter" idx="3"/>
          </p:nvPr>
        </p:nvSpPr>
        <p:spPr/>
        <p:txBody>
          <a:bodyPr/>
          <a:lstStyle/>
          <a:p>
            <a:r>
              <a:rPr lang="en-US" smtClean="0"/>
              <a:t>Isabel Sawhill                                                                                                                                                                                                  May 12, 2016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209800"/>
            <a:ext cx="7391400" cy="3695700"/>
          </a:xfrm>
          <a:prstGeom prst="rect">
            <a:avLst/>
          </a:prstGeom>
        </p:spPr>
      </p:pic>
    </p:spTree>
    <p:extLst>
      <p:ext uri="{BB962C8B-B14F-4D97-AF65-F5344CB8AC3E}">
        <p14:creationId xmlns:p14="http://schemas.microsoft.com/office/powerpoint/2010/main" val="29316325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6CEE03-C44C-4BE9-AF41-8AFA5BBC35FE}" type="slidenum">
              <a:rPr lang="en-US" smtClean="0"/>
              <a:pPr/>
              <a:t>20</a:t>
            </a:fld>
            <a:endParaRPr lang="en-US"/>
          </a:p>
        </p:txBody>
      </p:sp>
      <p:sp>
        <p:nvSpPr>
          <p:cNvPr id="5" name="Footer Placeholder 4"/>
          <p:cNvSpPr>
            <a:spLocks noGrp="1"/>
          </p:cNvSpPr>
          <p:nvPr>
            <p:ph type="ftr" sz="quarter" idx="3"/>
          </p:nvPr>
        </p:nvSpPr>
        <p:spPr/>
        <p:txBody>
          <a:bodyPr/>
          <a:lstStyle/>
          <a:p>
            <a:r>
              <a:rPr lang="en-US" smtClean="0"/>
              <a:t>Isabel Sawhill                                                                                                                                                                                                  May 12, 2016</a:t>
            </a:r>
            <a:endParaRPr lang="en-US" dirty="0"/>
          </a:p>
        </p:txBody>
      </p:sp>
      <p:sp>
        <p:nvSpPr>
          <p:cNvPr id="6" name="Rectangle 2"/>
          <p:cNvSpPr txBox="1">
            <a:spLocks noChangeArrowheads="1"/>
          </p:cNvSpPr>
          <p:nvPr/>
        </p:nvSpPr>
        <p:spPr bwMode="auto">
          <a:xfrm>
            <a:off x="490538" y="381000"/>
            <a:ext cx="8162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5500" b="1" kern="0" dirty="0" smtClean="0">
                <a:solidFill>
                  <a:srgbClr val="386D77"/>
                </a:solidFill>
                <a:latin typeface="Calibri" panose="020F0502020204030204" pitchFamily="34" charset="0"/>
                <a:ea typeface="Kozuka Gothic Pr6N B" pitchFamily="34" charset="-128"/>
              </a:rPr>
              <a:t>The Way Forward</a:t>
            </a:r>
            <a:endParaRPr lang="en-US" altLang="en-US" sz="5500" b="1" kern="0" dirty="0">
              <a:solidFill>
                <a:srgbClr val="386D77"/>
              </a:solidFill>
              <a:latin typeface="Calibri" panose="020F0502020204030204" pitchFamily="34" charset="0"/>
              <a:ea typeface="Kozuka Gothic Pr6N B" pitchFamily="34" charset="-128"/>
            </a:endParaRPr>
          </a:p>
        </p:txBody>
      </p:sp>
      <p:sp>
        <p:nvSpPr>
          <p:cNvPr id="7" name="TextBox 6"/>
          <p:cNvSpPr txBox="1"/>
          <p:nvPr/>
        </p:nvSpPr>
        <p:spPr>
          <a:xfrm>
            <a:off x="664369" y="1371600"/>
            <a:ext cx="7815263" cy="48628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A change in social norms</a:t>
            </a:r>
          </a:p>
          <a:p>
            <a:pPr marL="742950" lvl="1"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Old norm: don’t have a child outside of marriage</a:t>
            </a:r>
          </a:p>
          <a:p>
            <a:pPr marL="742950" lvl="1"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New Norm: don’t have a child until you want to be a parent</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Empower young adults to achieve this new norm via education and access to contraception, especially the most effective forms</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Combine with effective social programs that create greater opportunity and motivation to avoid an unplanned birth</a:t>
            </a:r>
          </a:p>
        </p:txBody>
      </p:sp>
    </p:spTree>
    <p:extLst>
      <p:ext uri="{BB962C8B-B14F-4D97-AF65-F5344CB8AC3E}">
        <p14:creationId xmlns:p14="http://schemas.microsoft.com/office/powerpoint/2010/main" val="9088953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09600" y="381000"/>
            <a:ext cx="8162925" cy="1828800"/>
          </a:xfrm>
        </p:spPr>
        <p:txBody>
          <a:bodyPr/>
          <a:lstStyle/>
          <a:p>
            <a:pPr algn="ctr"/>
            <a:r>
              <a:rPr lang="en-US" sz="5500" b="1" dirty="0" smtClean="0">
                <a:solidFill>
                  <a:schemeClr val="accent3">
                    <a:lumMod val="75000"/>
                  </a:schemeClr>
                </a:solidFill>
                <a:latin typeface="Calibri" panose="020F0502020204030204" pitchFamily="34" charset="0"/>
                <a:ea typeface="Kozuka Gothic Pr6N B" pitchFamily="34" charset="-128"/>
              </a:rPr>
              <a:t>What is Driving the Change in Family </a:t>
            </a:r>
            <a:r>
              <a:rPr lang="en-US" sz="5500" b="1" dirty="0">
                <a:solidFill>
                  <a:schemeClr val="accent3">
                    <a:lumMod val="75000"/>
                  </a:schemeClr>
                </a:solidFill>
                <a:latin typeface="Calibri" panose="020F0502020204030204" pitchFamily="34" charset="0"/>
                <a:ea typeface="Kozuka Gothic Pr6N B" pitchFamily="34" charset="-128"/>
              </a:rPr>
              <a:t>S</a:t>
            </a:r>
            <a:r>
              <a:rPr lang="en-US" sz="5500" b="1" dirty="0" smtClean="0">
                <a:solidFill>
                  <a:schemeClr val="accent3">
                    <a:lumMod val="75000"/>
                  </a:schemeClr>
                </a:solidFill>
                <a:latin typeface="Calibri" panose="020F0502020204030204" pitchFamily="34" charset="0"/>
                <a:ea typeface="Kozuka Gothic Pr6N B" pitchFamily="34" charset="-128"/>
              </a:rPr>
              <a:t>tructure?</a:t>
            </a:r>
            <a:endParaRPr lang="en-US" altLang="en-US" sz="5500" b="1" dirty="0">
              <a:solidFill>
                <a:schemeClr val="accent3">
                  <a:lumMod val="75000"/>
                </a:schemeClr>
              </a:solidFill>
              <a:latin typeface="Calibri" panose="020F0502020204030204" pitchFamily="34" charset="0"/>
              <a:ea typeface="Kozuka Gothic Pr6N B" pitchFamily="34" charset="-128"/>
            </a:endParaRPr>
          </a:p>
        </p:txBody>
      </p:sp>
      <p:sp>
        <p:nvSpPr>
          <p:cNvPr id="4" name="Content Placeholder 2"/>
          <p:cNvSpPr txBox="1">
            <a:spLocks/>
          </p:cNvSpPr>
          <p:nvPr/>
        </p:nvSpPr>
        <p:spPr>
          <a:xfrm>
            <a:off x="871538" y="2819400"/>
            <a:ext cx="7358062" cy="609600"/>
          </a:xfrm>
          <a:prstGeom prst="rect">
            <a:avLst/>
          </a:prstGeom>
          <a:solidFill>
            <a:schemeClr val="bg1"/>
          </a:solidFill>
          <a:ln>
            <a:solidFill>
              <a:schemeClr val="accent3">
                <a:lumMod val="75000"/>
              </a:schemeClr>
            </a:solidFill>
          </a:ln>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smtClean="0">
                <a:solidFill>
                  <a:schemeClr val="tx1"/>
                </a:solidFill>
                <a:latin typeface="Calibri" panose="020F0502020204030204" pitchFamily="34" charset="0"/>
                <a:ea typeface="Kozuka Gothic Pr6N M" pitchFamily="34" charset="-128"/>
                <a:cs typeface="Helvetica" panose="020B0604020202020204" pitchFamily="34" charset="0"/>
              </a:rPr>
              <a:t>Improving Opportunities for Women</a:t>
            </a:r>
          </a:p>
        </p:txBody>
      </p:sp>
      <p:sp>
        <p:nvSpPr>
          <p:cNvPr id="5" name="Content Placeholder 2"/>
          <p:cNvSpPr txBox="1">
            <a:spLocks/>
          </p:cNvSpPr>
          <p:nvPr/>
        </p:nvSpPr>
        <p:spPr>
          <a:xfrm>
            <a:off x="871538" y="3733800"/>
            <a:ext cx="7358062" cy="609600"/>
          </a:xfrm>
          <a:prstGeom prst="rect">
            <a:avLst/>
          </a:prstGeom>
          <a:solidFill>
            <a:schemeClr val="bg1"/>
          </a:solidFill>
          <a:ln>
            <a:solidFill>
              <a:schemeClr val="accent3">
                <a:lumMod val="75000"/>
              </a:schemeClr>
            </a:solidFill>
          </a:ln>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a:solidFill>
                  <a:schemeClr val="tx1"/>
                </a:solidFill>
                <a:latin typeface="Calibri" panose="020F0502020204030204" pitchFamily="34" charset="0"/>
                <a:ea typeface="Kozuka Gothic Pr6N M" pitchFamily="34" charset="-128"/>
                <a:cs typeface="Helvetica" panose="020B0604020202020204" pitchFamily="34" charset="0"/>
              </a:rPr>
              <a:t>Declining Economic Prospects for Men</a:t>
            </a:r>
          </a:p>
        </p:txBody>
      </p:sp>
      <p:sp>
        <p:nvSpPr>
          <p:cNvPr id="7" name="Content Placeholder 2"/>
          <p:cNvSpPr txBox="1">
            <a:spLocks/>
          </p:cNvSpPr>
          <p:nvPr/>
        </p:nvSpPr>
        <p:spPr>
          <a:xfrm>
            <a:off x="871538" y="4648200"/>
            <a:ext cx="7358062" cy="609600"/>
          </a:xfrm>
          <a:prstGeom prst="rect">
            <a:avLst/>
          </a:prstGeom>
          <a:solidFill>
            <a:schemeClr val="bg1"/>
          </a:solidFill>
          <a:ln>
            <a:solidFill>
              <a:schemeClr val="accent3">
                <a:lumMod val="75000"/>
              </a:schemeClr>
            </a:solidFill>
          </a:ln>
          <a:effectLst/>
        </p:spPr>
        <p:style>
          <a:lnRef idx="2">
            <a:schemeClr val="accent2"/>
          </a:lnRef>
          <a:fillRef idx="1">
            <a:schemeClr val="lt1"/>
          </a:fillRef>
          <a:effectRef idx="0">
            <a:schemeClr val="accent2"/>
          </a:effectRef>
          <a:fontRef idx="minor">
            <a:schemeClr val="dk1"/>
          </a:fontRef>
        </p:style>
        <p:txBody>
          <a:bodyPr anchor="ctr" anchorCtr="0"/>
          <a:lstStyle>
            <a:lvl1pPr algn="l" defTabSz="642938" rtl="0" eaLnBrk="1" fontAlgn="base" hangingPunct="1">
              <a:lnSpc>
                <a:spcPct val="120000"/>
              </a:lnSpc>
              <a:spcBef>
                <a:spcPct val="0"/>
              </a:spcBef>
              <a:spcAft>
                <a:spcPct val="0"/>
              </a:spcAft>
              <a:defRPr sz="1300">
                <a:solidFill>
                  <a:srgbClr val="FFFFFF"/>
                </a:solidFill>
                <a:latin typeface="+mn-lt"/>
                <a:ea typeface="+mn-ea"/>
                <a:cs typeface="+mn-cs"/>
                <a:sym typeface="Arial" charset="0"/>
              </a:defRPr>
            </a:lvl1pPr>
            <a:lvl2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2pPr>
            <a:lvl3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3pPr>
            <a:lvl4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4pPr>
            <a:lvl5pPr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5pPr>
            <a:lvl6pPr marL="4572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6pPr>
            <a:lvl7pPr marL="9144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7pPr>
            <a:lvl8pPr marL="13716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8pPr>
            <a:lvl9pPr marL="1828800" algn="l" defTabSz="642938" rtl="0" eaLnBrk="1" fontAlgn="base" hangingPunct="1">
              <a:lnSpc>
                <a:spcPct val="120000"/>
              </a:lnSpc>
              <a:spcBef>
                <a:spcPct val="0"/>
              </a:spcBef>
              <a:spcAft>
                <a:spcPct val="0"/>
              </a:spcAft>
              <a:defRPr sz="1300">
                <a:solidFill>
                  <a:srgbClr val="FFFFFF"/>
                </a:solidFill>
                <a:latin typeface="+mn-lt"/>
                <a:ea typeface="+mn-ea"/>
                <a:sym typeface="Arial" charset="0"/>
              </a:defRPr>
            </a:lvl9pPr>
          </a:lstStyle>
          <a:p>
            <a:pPr algn="ctr"/>
            <a:r>
              <a:rPr lang="en-US" sz="3000" kern="0" dirty="0">
                <a:solidFill>
                  <a:schemeClr val="tx1"/>
                </a:solidFill>
                <a:latin typeface="Calibri" panose="020F0502020204030204" pitchFamily="34" charset="0"/>
                <a:ea typeface="Kozuka Gothic Pr6N M" pitchFamily="34" charset="-128"/>
                <a:cs typeface="Helvetica" panose="020B0604020202020204" pitchFamily="34" charset="0"/>
              </a:rPr>
              <a:t>Changing Social Norms</a:t>
            </a:r>
          </a:p>
        </p:txBody>
      </p:sp>
      <p:sp>
        <p:nvSpPr>
          <p:cNvPr id="2" name="Slide Number Placeholder 1"/>
          <p:cNvSpPr>
            <a:spLocks noGrp="1"/>
          </p:cNvSpPr>
          <p:nvPr>
            <p:ph type="sldNum" sz="quarter" idx="10"/>
          </p:nvPr>
        </p:nvSpPr>
        <p:spPr/>
        <p:txBody>
          <a:bodyPr/>
          <a:lstStyle/>
          <a:p>
            <a:fld id="{216CEE03-C44C-4BE9-AF41-8AFA5BBC35FE}" type="slidenum">
              <a:rPr lang="en-US" smtClean="0"/>
              <a:t>3</a:t>
            </a:fld>
            <a:endParaRPr lang="en-US"/>
          </a:p>
        </p:txBody>
      </p:sp>
      <p:sp>
        <p:nvSpPr>
          <p:cNvPr id="8" name="Footer Placeholder 7"/>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Tree>
    <p:extLst>
      <p:ext uri="{BB962C8B-B14F-4D97-AF65-F5344CB8AC3E}">
        <p14:creationId xmlns:p14="http://schemas.microsoft.com/office/powerpoint/2010/main" val="18906529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90538" y="304800"/>
            <a:ext cx="8162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5500" b="1" kern="0" dirty="0" smtClean="0">
                <a:solidFill>
                  <a:srgbClr val="386D77"/>
                </a:solidFill>
                <a:latin typeface="Calibri" panose="020F0502020204030204" pitchFamily="34" charset="0"/>
                <a:ea typeface="Kozuka Gothic Pr6N B" pitchFamily="34" charset="-128"/>
              </a:rPr>
              <a:t>Why it Matters</a:t>
            </a:r>
            <a:endParaRPr lang="en-US" altLang="en-US" sz="5500" b="1" kern="0" dirty="0">
              <a:solidFill>
                <a:srgbClr val="386D77"/>
              </a:solidFill>
              <a:latin typeface="Calibri" panose="020F0502020204030204" pitchFamily="34" charset="0"/>
              <a:ea typeface="Kozuka Gothic Pr6N B" pitchFamily="34" charset="-128"/>
            </a:endParaRPr>
          </a:p>
        </p:txBody>
      </p:sp>
      <p:sp>
        <p:nvSpPr>
          <p:cNvPr id="2" name="TextBox 1"/>
          <p:cNvSpPr txBox="1"/>
          <p:nvPr/>
        </p:nvSpPr>
        <p:spPr>
          <a:xfrm>
            <a:off x="664369" y="1379815"/>
            <a:ext cx="7815263"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Children fare better in stable two-parent families</a:t>
            </a:r>
          </a:p>
          <a:p>
            <a:pPr marL="285750" indent="-285750">
              <a:spcAft>
                <a:spcPts val="1200"/>
              </a:spcAft>
              <a:buFont typeface="Arial" panose="020B0604020202020204" pitchFamily="34" charset="0"/>
              <a:buChar char="•"/>
            </a:pPr>
            <a:r>
              <a:rPr lang="en-US" sz="2700" dirty="0">
                <a:latin typeface="Calibri" panose="020F0502020204030204" pitchFamily="34" charset="0"/>
                <a:ea typeface="Kozuka Gothic Pro M" pitchFamily="34" charset="-128"/>
              </a:rPr>
              <a:t>Family breakdown leads to more child poverty, inequality, less social mobility</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Child </a:t>
            </a:r>
            <a:r>
              <a:rPr lang="en-US" sz="2700" dirty="0">
                <a:latin typeface="Calibri" panose="020F0502020204030204" pitchFamily="34" charset="0"/>
                <a:ea typeface="Kozuka Gothic Pro M" pitchFamily="34" charset="-128"/>
              </a:rPr>
              <a:t>poverty rates are five times higher in single-parent families vs. two-parent families</a:t>
            </a:r>
          </a:p>
          <a:p>
            <a:pPr marL="285750" indent="-285750">
              <a:spcAft>
                <a:spcPts val="1200"/>
              </a:spcAft>
              <a:buFont typeface="Arial" panose="020B0604020202020204" pitchFamily="34" charset="0"/>
              <a:buChar char="•"/>
            </a:pPr>
            <a:r>
              <a:rPr lang="en-US" sz="2700" dirty="0" smtClean="0">
                <a:latin typeface="Calibri" panose="020F0502020204030204" pitchFamily="34" charset="0"/>
                <a:ea typeface="Kozuka Gothic Pro M" pitchFamily="34" charset="-128"/>
              </a:rPr>
              <a:t>My </a:t>
            </a:r>
            <a:r>
              <a:rPr lang="en-US" sz="2700" dirty="0">
                <a:latin typeface="Calibri" panose="020F0502020204030204" pitchFamily="34" charset="0"/>
                <a:ea typeface="Kozuka Gothic Pro M" pitchFamily="34" charset="-128"/>
              </a:rPr>
              <a:t>estimate is that the child poverty rates have increased by about 5 p.p. or by about 25 percent since 1970 because of changes in family structure</a:t>
            </a:r>
          </a:p>
        </p:txBody>
      </p:sp>
      <p:sp>
        <p:nvSpPr>
          <p:cNvPr id="3" name="Slide Number Placeholder 2"/>
          <p:cNvSpPr>
            <a:spLocks noGrp="1"/>
          </p:cNvSpPr>
          <p:nvPr>
            <p:ph type="sldNum" sz="quarter" idx="10"/>
          </p:nvPr>
        </p:nvSpPr>
        <p:spPr/>
        <p:txBody>
          <a:bodyPr/>
          <a:lstStyle/>
          <a:p>
            <a:fld id="{216CEE03-C44C-4BE9-AF41-8AFA5BBC35FE}" type="slidenum">
              <a:rPr lang="en-US" smtClean="0"/>
              <a:t>4</a:t>
            </a:fld>
            <a:endParaRPr lang="en-US"/>
          </a:p>
        </p:txBody>
      </p:sp>
      <p:sp>
        <p:nvSpPr>
          <p:cNvPr id="4" name="Footer Placeholder 3"/>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Tree>
    <p:extLst>
      <p:ext uri="{BB962C8B-B14F-4D97-AF65-F5344CB8AC3E}">
        <p14:creationId xmlns:p14="http://schemas.microsoft.com/office/powerpoint/2010/main" val="27848071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1285" y="1524000"/>
            <a:ext cx="7641431" cy="761999"/>
          </a:xfrm>
        </p:spPr>
        <p:txBody>
          <a:bodyPr/>
          <a:lstStyle/>
          <a:p>
            <a:pPr algn="ctr"/>
            <a:r>
              <a:rPr lang="en-US" sz="4000" dirty="0" smtClean="0">
                <a:solidFill>
                  <a:schemeClr val="tx1"/>
                </a:solidFill>
                <a:latin typeface="Calibri" panose="020F0502020204030204" pitchFamily="34" charset="0"/>
                <a:ea typeface="Kozuka Gothic Pro M" pitchFamily="34" charset="-128"/>
              </a:rPr>
              <a:t>Does poverty </a:t>
            </a:r>
            <a:r>
              <a:rPr lang="en-US" sz="4000" dirty="0" smtClean="0">
                <a:solidFill>
                  <a:schemeClr val="tx1"/>
                </a:solidFill>
                <a:latin typeface="Calibri" panose="020F0502020204030204" pitchFamily="34" charset="0"/>
                <a:ea typeface="Kozuka Gothic Pro M" pitchFamily="34" charset="-128"/>
                <a:cs typeface="Times New Roman"/>
              </a:rPr>
              <a:t>→ family breakdown</a:t>
            </a:r>
            <a:endParaRPr lang="en-US" sz="4000" dirty="0">
              <a:solidFill>
                <a:schemeClr val="tx1"/>
              </a:solidFill>
              <a:latin typeface="Calibri" panose="020F0502020204030204" pitchFamily="34" charset="0"/>
              <a:ea typeface="Kozuka Gothic Pro M" pitchFamily="34" charset="-128"/>
            </a:endParaRPr>
          </a:p>
        </p:txBody>
      </p:sp>
      <p:sp>
        <p:nvSpPr>
          <p:cNvPr id="3" name="Rectangle 2"/>
          <p:cNvSpPr txBox="1">
            <a:spLocks noChangeArrowheads="1"/>
          </p:cNvSpPr>
          <p:nvPr/>
        </p:nvSpPr>
        <p:spPr bwMode="auto">
          <a:xfrm>
            <a:off x="490538" y="457200"/>
            <a:ext cx="8162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5500" b="1" kern="0" dirty="0" smtClean="0">
                <a:solidFill>
                  <a:srgbClr val="386D77"/>
                </a:solidFill>
                <a:latin typeface="Calibri" panose="020F0502020204030204" pitchFamily="34" charset="0"/>
                <a:ea typeface="Kozuka Gothic Pr6N B" pitchFamily="34" charset="-128"/>
              </a:rPr>
              <a:t>Chicken and Egg</a:t>
            </a:r>
            <a:endParaRPr lang="en-US" altLang="en-US" sz="5500" b="1" kern="0" dirty="0">
              <a:solidFill>
                <a:srgbClr val="386D77"/>
              </a:solidFill>
              <a:latin typeface="Calibri" panose="020F0502020204030204" pitchFamily="34" charset="0"/>
              <a:ea typeface="Kozuka Gothic Pr6N B" pitchFamily="34" charset="-128"/>
            </a:endParaRPr>
          </a:p>
        </p:txBody>
      </p:sp>
      <p:sp>
        <p:nvSpPr>
          <p:cNvPr id="4" name="Slide Number Placeholder 3"/>
          <p:cNvSpPr>
            <a:spLocks noGrp="1"/>
          </p:cNvSpPr>
          <p:nvPr>
            <p:ph type="sldNum" sz="quarter" idx="10"/>
          </p:nvPr>
        </p:nvSpPr>
        <p:spPr/>
        <p:txBody>
          <a:bodyPr/>
          <a:lstStyle/>
          <a:p>
            <a:fld id="{216CEE03-C44C-4BE9-AF41-8AFA5BBC35FE}" type="slidenum">
              <a:rPr lang="en-US" smtClean="0"/>
              <a:t>5</a:t>
            </a:fld>
            <a:endParaRPr lang="en-US"/>
          </a:p>
        </p:txBody>
      </p:sp>
      <p:sp>
        <p:nvSpPr>
          <p:cNvPr id="7" name="Rectangle 6"/>
          <p:cNvSpPr/>
          <p:nvPr/>
        </p:nvSpPr>
        <p:spPr>
          <a:xfrm>
            <a:off x="772691" y="3761839"/>
            <a:ext cx="7598619" cy="707886"/>
          </a:xfrm>
          <a:prstGeom prst="rect">
            <a:avLst/>
          </a:prstGeom>
        </p:spPr>
        <p:txBody>
          <a:bodyPr wrap="none">
            <a:spAutoFit/>
          </a:bodyPr>
          <a:lstStyle/>
          <a:p>
            <a:pPr algn="ctr"/>
            <a:r>
              <a:rPr lang="en-US" sz="4000" dirty="0">
                <a:latin typeface="Calibri" panose="020F0502020204030204" pitchFamily="34" charset="0"/>
                <a:ea typeface="Kozuka Gothic Pro M" pitchFamily="34" charset="-128"/>
                <a:cs typeface="Times New Roman"/>
              </a:rPr>
              <a:t>Does family breakdown → </a:t>
            </a:r>
            <a:r>
              <a:rPr lang="en-US" sz="4000" dirty="0" smtClean="0">
                <a:latin typeface="Calibri" panose="020F0502020204030204" pitchFamily="34" charset="0"/>
                <a:ea typeface="Kozuka Gothic Pro M" pitchFamily="34" charset="-128"/>
                <a:cs typeface="Times New Roman"/>
              </a:rPr>
              <a:t>poverty?</a:t>
            </a:r>
            <a:endParaRPr lang="en-US" sz="4000" dirty="0">
              <a:latin typeface="Calibri" panose="020F0502020204030204" pitchFamily="34" charset="0"/>
              <a:ea typeface="Kozuka Gothic Pro M" pitchFamily="34" charset="-128"/>
            </a:endParaRPr>
          </a:p>
        </p:txBody>
      </p:sp>
      <p:sp>
        <p:nvSpPr>
          <p:cNvPr id="8" name="Rectangle 7"/>
          <p:cNvSpPr/>
          <p:nvPr/>
        </p:nvSpPr>
        <p:spPr>
          <a:xfrm>
            <a:off x="3804001" y="2438400"/>
            <a:ext cx="1535998" cy="1400383"/>
          </a:xfrm>
          <a:prstGeom prst="rect">
            <a:avLst/>
          </a:prstGeom>
        </p:spPr>
        <p:txBody>
          <a:bodyPr wrap="none">
            <a:spAutoFit/>
          </a:bodyPr>
          <a:lstStyle/>
          <a:p>
            <a:pPr algn="ctr"/>
            <a:r>
              <a:rPr lang="en-US" sz="8500" b="1" dirty="0" smtClean="0">
                <a:solidFill>
                  <a:srgbClr val="B260B4"/>
                </a:solidFill>
                <a:latin typeface="Calibri" panose="020F0502020204030204" pitchFamily="34" charset="0"/>
                <a:ea typeface="Kozuka Gothic Pro M" pitchFamily="34" charset="-128"/>
              </a:rPr>
              <a:t>OR</a:t>
            </a:r>
            <a:endParaRPr lang="en-US" sz="8500" b="1" dirty="0">
              <a:solidFill>
                <a:schemeClr val="accent3"/>
              </a:solidFill>
              <a:latin typeface="Calibri" panose="020F0502020204030204" pitchFamily="34" charset="0"/>
              <a:ea typeface="Kozuka Gothic Pro M" pitchFamily="3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663633"/>
            <a:ext cx="2282955" cy="1618297"/>
          </a:xfrm>
          <a:prstGeom prst="rect">
            <a:avLst/>
          </a:prstGeom>
        </p:spPr>
      </p:pic>
      <p:sp>
        <p:nvSpPr>
          <p:cNvPr id="5" name="Footer Placeholder 4"/>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
        <p:nvSpPr>
          <p:cNvPr id="9" name="Rectangle 8"/>
          <p:cNvSpPr/>
          <p:nvPr/>
        </p:nvSpPr>
        <p:spPr>
          <a:xfrm>
            <a:off x="3076013" y="4876800"/>
            <a:ext cx="2991973" cy="861774"/>
          </a:xfrm>
          <a:prstGeom prst="rect">
            <a:avLst/>
          </a:prstGeom>
        </p:spPr>
        <p:txBody>
          <a:bodyPr wrap="none">
            <a:spAutoFit/>
          </a:bodyPr>
          <a:lstStyle/>
          <a:p>
            <a:pPr algn="ctr"/>
            <a:r>
              <a:rPr lang="en-US" sz="5000" b="1" dirty="0" smtClean="0">
                <a:solidFill>
                  <a:srgbClr val="B260B4"/>
                </a:solidFill>
                <a:latin typeface="Calibri" panose="020F0502020204030204" pitchFamily="34" charset="0"/>
                <a:ea typeface="Kozuka Gothic Pro M" pitchFamily="34" charset="-128"/>
              </a:rPr>
              <a:t>(It’s both!)</a:t>
            </a:r>
            <a:endParaRPr lang="en-US" sz="5000" b="1" dirty="0">
              <a:solidFill>
                <a:schemeClr val="accent3"/>
              </a:solidFill>
              <a:latin typeface="Calibri" panose="020F0502020204030204" pitchFamily="34" charset="0"/>
              <a:ea typeface="Kozuka Gothic Pro M" pitchFamily="34" charset="-128"/>
            </a:endParaRPr>
          </a:p>
        </p:txBody>
      </p:sp>
    </p:spTree>
    <p:extLst>
      <p:ext uri="{BB962C8B-B14F-4D97-AF65-F5344CB8AC3E}">
        <p14:creationId xmlns:p14="http://schemas.microsoft.com/office/powerpoint/2010/main" val="36938914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1379763">
            <a:off x="278958" y="3700938"/>
            <a:ext cx="2243604" cy="2667000"/>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rot="727297">
            <a:off x="5908120" y="1133382"/>
            <a:ext cx="2194719" cy="2891864"/>
          </a:xfrm>
          <a:prstGeom prst="rect">
            <a:avLst/>
          </a:prstGeom>
        </p:spPr>
      </p:pic>
      <p:sp>
        <p:nvSpPr>
          <p:cNvPr id="8" name="Rectangle 2"/>
          <p:cNvSpPr>
            <a:spLocks noGrp="1" noChangeArrowheads="1"/>
          </p:cNvSpPr>
          <p:nvPr>
            <p:ph type="title"/>
          </p:nvPr>
        </p:nvSpPr>
        <p:spPr>
          <a:xfrm>
            <a:off x="490538" y="381000"/>
            <a:ext cx="8162925" cy="762000"/>
          </a:xfrm>
        </p:spPr>
        <p:txBody>
          <a:bodyPr/>
          <a:lstStyle/>
          <a:p>
            <a:pPr algn="ctr"/>
            <a:r>
              <a:rPr lang="en-US" b="1" dirty="0" smtClean="0">
                <a:solidFill>
                  <a:srgbClr val="386D77"/>
                </a:solidFill>
                <a:latin typeface="Calibri" panose="020F0502020204030204" pitchFamily="34" charset="0"/>
                <a:ea typeface="Kozuka Gothic Pr6N B" pitchFamily="34" charset="-128"/>
              </a:rPr>
              <a:t>What to Do: Two Visions</a:t>
            </a:r>
            <a:endParaRPr lang="en-US" altLang="en-US" b="1" dirty="0">
              <a:solidFill>
                <a:srgbClr val="386D77"/>
              </a:solidFill>
              <a:latin typeface="Calibri" panose="020F0502020204030204" pitchFamily="34" charset="0"/>
              <a:ea typeface="Kozuka Gothic Pr6N B" pitchFamily="34" charset="-128"/>
            </a:endParaRPr>
          </a:p>
        </p:txBody>
      </p:sp>
      <p:grpSp>
        <p:nvGrpSpPr>
          <p:cNvPr id="22" name="Group 21"/>
          <p:cNvGrpSpPr/>
          <p:nvPr/>
        </p:nvGrpSpPr>
        <p:grpSpPr>
          <a:xfrm>
            <a:off x="2605632" y="3857417"/>
            <a:ext cx="5883908" cy="2876966"/>
            <a:chOff x="2705100" y="1238578"/>
            <a:chExt cx="5711780" cy="2876966"/>
          </a:xfrm>
        </p:grpSpPr>
        <p:sp>
          <p:nvSpPr>
            <p:cNvPr id="10" name="TextBox 9"/>
            <p:cNvSpPr txBox="1"/>
            <p:nvPr/>
          </p:nvSpPr>
          <p:spPr>
            <a:xfrm>
              <a:off x="3108512" y="1648361"/>
              <a:ext cx="5006788" cy="1631216"/>
            </a:xfrm>
            <a:prstGeom prst="rect">
              <a:avLst/>
            </a:prstGeom>
            <a:noFill/>
          </p:spPr>
          <p:txBody>
            <a:bodyPr wrap="square" rtlCol="0">
              <a:spAutoFit/>
            </a:bodyPr>
            <a:lstStyle/>
            <a:p>
              <a:r>
                <a:rPr lang="en-US" sz="2000" dirty="0" smtClean="0">
                  <a:latin typeface="Calibri" panose="020F0502020204030204" pitchFamily="34" charset="0"/>
                  <a:ea typeface="Kozuka Gothic Pro M" pitchFamily="34" charset="-128"/>
                </a:rPr>
                <a:t>Children are not rugged individualists. . . All of us, whether we acknowledge it or not, are responsible for deciding whether our children are raised in a nation that doesn’t just espouse family values but values families and children.</a:t>
              </a:r>
              <a:endParaRPr lang="en-US" sz="2000" dirty="0">
                <a:latin typeface="Calibri" panose="020F0502020204030204" pitchFamily="34" charset="0"/>
                <a:ea typeface="Kozuka Gothic Pro M" pitchFamily="34" charset="-128"/>
              </a:endParaRPr>
            </a:p>
          </p:txBody>
        </p:sp>
        <p:sp>
          <p:nvSpPr>
            <p:cNvPr id="12" name="TextBox 11"/>
            <p:cNvSpPr txBox="1"/>
            <p:nvPr/>
          </p:nvSpPr>
          <p:spPr>
            <a:xfrm>
              <a:off x="2705100" y="1238578"/>
              <a:ext cx="533400" cy="1400383"/>
            </a:xfrm>
            <a:prstGeom prst="rect">
              <a:avLst/>
            </a:prstGeom>
            <a:noFill/>
          </p:spPr>
          <p:txBody>
            <a:bodyPr wrap="square" rtlCol="0">
              <a:spAutoFit/>
            </a:bodyPr>
            <a:lstStyle/>
            <a:p>
              <a:r>
                <a:rPr lang="en-US" sz="8500" dirty="0">
                  <a:latin typeface="+mj-lt"/>
                  <a:ea typeface="Kozuka Gothic Pro R" pitchFamily="34" charset="-128"/>
                </a:rPr>
                <a:t>“</a:t>
              </a:r>
            </a:p>
          </p:txBody>
        </p:sp>
        <p:sp>
          <p:nvSpPr>
            <p:cNvPr id="13" name="TextBox 12"/>
            <p:cNvSpPr txBox="1"/>
            <p:nvPr/>
          </p:nvSpPr>
          <p:spPr>
            <a:xfrm>
              <a:off x="7692980" y="2715161"/>
              <a:ext cx="723900" cy="1400383"/>
            </a:xfrm>
            <a:prstGeom prst="rect">
              <a:avLst/>
            </a:prstGeom>
            <a:noFill/>
          </p:spPr>
          <p:txBody>
            <a:bodyPr wrap="square" rtlCol="0">
              <a:spAutoFit/>
            </a:bodyPr>
            <a:lstStyle/>
            <a:p>
              <a:r>
                <a:rPr lang="en-US" sz="8500" dirty="0" smtClean="0">
                  <a:latin typeface="+mj-lt"/>
                  <a:ea typeface="Kozuka Gothic Pro R" pitchFamily="34" charset="-128"/>
                </a:rPr>
                <a:t>”</a:t>
              </a:r>
              <a:endParaRPr lang="en-US" sz="8500" dirty="0">
                <a:latin typeface="+mj-lt"/>
                <a:ea typeface="Kozuka Gothic Pro R" pitchFamily="34" charset="-128"/>
              </a:endParaRPr>
            </a:p>
          </p:txBody>
        </p:sp>
        <p:sp>
          <p:nvSpPr>
            <p:cNvPr id="18" name="Rectangle 17"/>
            <p:cNvSpPr/>
            <p:nvPr/>
          </p:nvSpPr>
          <p:spPr bwMode="auto">
            <a:xfrm>
              <a:off x="2705100" y="1419761"/>
              <a:ext cx="5676900" cy="2009239"/>
            </a:xfrm>
            <a:prstGeom prst="rect">
              <a:avLst/>
            </a:prstGeom>
            <a:noFill/>
            <a:ln w="254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rgbClr val="000000"/>
                </a:solidFill>
                <a:effectLst/>
                <a:latin typeface="Gill Sans" pitchFamily="96" charset="0"/>
                <a:ea typeface="ヒラギノ角ゴ Pro W3" pitchFamily="96" charset="-128"/>
                <a:sym typeface="Gill Sans" pitchFamily="96" charset="0"/>
              </a:endParaRPr>
            </a:p>
          </p:txBody>
        </p:sp>
      </p:grpSp>
      <p:grpSp>
        <p:nvGrpSpPr>
          <p:cNvPr id="21" name="Group 20"/>
          <p:cNvGrpSpPr/>
          <p:nvPr/>
        </p:nvGrpSpPr>
        <p:grpSpPr>
          <a:xfrm>
            <a:off x="685800" y="1503037"/>
            <a:ext cx="5393141" cy="2535563"/>
            <a:chOff x="762000" y="4122620"/>
            <a:chExt cx="5162006" cy="2535563"/>
          </a:xfrm>
        </p:grpSpPr>
        <p:sp>
          <p:nvSpPr>
            <p:cNvPr id="11" name="TextBox 10"/>
            <p:cNvSpPr txBox="1"/>
            <p:nvPr/>
          </p:nvSpPr>
          <p:spPr>
            <a:xfrm>
              <a:off x="1199606" y="4524583"/>
              <a:ext cx="4724400" cy="1323439"/>
            </a:xfrm>
            <a:prstGeom prst="rect">
              <a:avLst/>
            </a:prstGeom>
            <a:noFill/>
          </p:spPr>
          <p:txBody>
            <a:bodyPr wrap="square" rtlCol="0">
              <a:spAutoFit/>
            </a:bodyPr>
            <a:lstStyle/>
            <a:p>
              <a:r>
                <a:rPr lang="en-US" sz="2000" dirty="0" smtClean="0">
                  <a:latin typeface="Calibri" panose="020F0502020204030204" pitchFamily="34" charset="0"/>
                  <a:ea typeface="Kozuka Gothic Pro M" pitchFamily="34" charset="-128"/>
                </a:rPr>
                <a:t>The </a:t>
              </a:r>
              <a:r>
                <a:rPr lang="en-US" sz="2000" dirty="0">
                  <a:latin typeface="Calibri" panose="020F0502020204030204" pitchFamily="34" charset="0"/>
                  <a:ea typeface="Kozuka Gothic Pro M" pitchFamily="34" charset="-128"/>
                </a:rPr>
                <a:t>truth is, the greatest tool to lift children and families from </a:t>
              </a:r>
              <a:r>
                <a:rPr lang="en-US" sz="2000" dirty="0" smtClean="0">
                  <a:latin typeface="Calibri" panose="020F0502020204030204" pitchFamily="34" charset="0"/>
                  <a:ea typeface="Kozuka Gothic Pro M" pitchFamily="34" charset="-128"/>
                </a:rPr>
                <a:t>poverty. . . isn’t </a:t>
              </a:r>
              <a:r>
                <a:rPr lang="en-US" sz="2000" dirty="0">
                  <a:latin typeface="Calibri" panose="020F0502020204030204" pitchFamily="34" charset="0"/>
                  <a:ea typeface="Kozuka Gothic Pro M" pitchFamily="34" charset="-128"/>
                </a:rPr>
                <a:t>a government spending program. It’s called marriage</a:t>
              </a:r>
              <a:r>
                <a:rPr lang="en-US" sz="2000" dirty="0" smtClean="0">
                  <a:latin typeface="Calibri" panose="020F0502020204030204" pitchFamily="34" charset="0"/>
                  <a:ea typeface="Kozuka Gothic Pro M" pitchFamily="34" charset="-128"/>
                </a:rPr>
                <a:t>.</a:t>
              </a:r>
              <a:endParaRPr lang="en-US" sz="2000" dirty="0">
                <a:latin typeface="Calibri" panose="020F0502020204030204" pitchFamily="34" charset="0"/>
                <a:ea typeface="Kozuka Gothic Pro M" pitchFamily="34" charset="-128"/>
              </a:endParaRPr>
            </a:p>
          </p:txBody>
        </p:sp>
        <p:sp>
          <p:nvSpPr>
            <p:cNvPr id="14" name="TextBox 13"/>
            <p:cNvSpPr txBox="1"/>
            <p:nvPr/>
          </p:nvSpPr>
          <p:spPr>
            <a:xfrm>
              <a:off x="762000" y="4122620"/>
              <a:ext cx="533400" cy="1400383"/>
            </a:xfrm>
            <a:prstGeom prst="rect">
              <a:avLst/>
            </a:prstGeom>
            <a:noFill/>
          </p:spPr>
          <p:txBody>
            <a:bodyPr wrap="square" rtlCol="0">
              <a:spAutoFit/>
            </a:bodyPr>
            <a:lstStyle/>
            <a:p>
              <a:r>
                <a:rPr lang="en-US" sz="8500" dirty="0">
                  <a:latin typeface="+mj-lt"/>
                  <a:ea typeface="Kozuka Gothic Pro R" pitchFamily="34" charset="-128"/>
                </a:rPr>
                <a:t>“</a:t>
              </a:r>
            </a:p>
          </p:txBody>
        </p:sp>
        <p:sp>
          <p:nvSpPr>
            <p:cNvPr id="15" name="TextBox 14"/>
            <p:cNvSpPr txBox="1"/>
            <p:nvPr/>
          </p:nvSpPr>
          <p:spPr>
            <a:xfrm>
              <a:off x="2147751" y="5257800"/>
              <a:ext cx="723900" cy="1400383"/>
            </a:xfrm>
            <a:prstGeom prst="rect">
              <a:avLst/>
            </a:prstGeom>
            <a:noFill/>
          </p:spPr>
          <p:txBody>
            <a:bodyPr wrap="square" rtlCol="0">
              <a:spAutoFit/>
            </a:bodyPr>
            <a:lstStyle/>
            <a:p>
              <a:r>
                <a:rPr lang="en-US" sz="8500" dirty="0" smtClean="0">
                  <a:latin typeface="+mj-lt"/>
                  <a:ea typeface="Kozuka Gothic Pro R" pitchFamily="34" charset="-128"/>
                </a:rPr>
                <a:t>”</a:t>
              </a:r>
              <a:endParaRPr lang="en-US" sz="8500" dirty="0">
                <a:latin typeface="+mj-lt"/>
                <a:ea typeface="Kozuka Gothic Pro R" pitchFamily="34" charset="-128"/>
              </a:endParaRPr>
            </a:p>
          </p:txBody>
        </p:sp>
        <p:sp>
          <p:nvSpPr>
            <p:cNvPr id="20" name="Rectangle 19"/>
            <p:cNvSpPr/>
            <p:nvPr/>
          </p:nvSpPr>
          <p:spPr bwMode="auto">
            <a:xfrm>
              <a:off x="779930" y="4325470"/>
              <a:ext cx="5029200" cy="1666965"/>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rgbClr val="000000"/>
                </a:solidFill>
                <a:effectLst/>
                <a:latin typeface="Gill Sans" pitchFamily="96" charset="0"/>
                <a:ea typeface="ヒラギノ角ゴ Pro W3" pitchFamily="96" charset="-128"/>
                <a:sym typeface="Gill Sans" pitchFamily="96" charset="0"/>
              </a:endParaRPr>
            </a:p>
          </p:txBody>
        </p:sp>
      </p:grpSp>
      <p:sp>
        <p:nvSpPr>
          <p:cNvPr id="2" name="Slide Number Placeholder 1"/>
          <p:cNvSpPr>
            <a:spLocks noGrp="1"/>
          </p:cNvSpPr>
          <p:nvPr>
            <p:ph type="sldNum" sz="quarter" idx="10"/>
          </p:nvPr>
        </p:nvSpPr>
        <p:spPr/>
        <p:txBody>
          <a:bodyPr/>
          <a:lstStyle/>
          <a:p>
            <a:fld id="{216CEE03-C44C-4BE9-AF41-8AFA5BBC35FE}" type="slidenum">
              <a:rPr lang="en-US" smtClean="0"/>
              <a:t>6</a:t>
            </a:fld>
            <a:endParaRPr lang="en-US"/>
          </a:p>
        </p:txBody>
      </p:sp>
      <p:sp>
        <p:nvSpPr>
          <p:cNvPr id="19" name="Footer Placeholder 4"/>
          <p:cNvSpPr>
            <a:spLocks noGrp="1"/>
          </p:cNvSpPr>
          <p:nvPr>
            <p:ph type="ftr" sz="quarter" idx="3"/>
          </p:nvPr>
        </p:nvSpPr>
        <p:spPr>
          <a:xfrm>
            <a:off x="685800" y="6508751"/>
            <a:ext cx="7772400" cy="273049"/>
          </a:xfrm>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Tree>
    <p:extLst>
      <p:ext uri="{BB962C8B-B14F-4D97-AF65-F5344CB8AC3E}">
        <p14:creationId xmlns:p14="http://schemas.microsoft.com/office/powerpoint/2010/main" val="18393893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6CEE03-C44C-4BE9-AF41-8AFA5BBC35FE}" type="slidenum">
              <a:rPr lang="en-US" smtClean="0"/>
              <a:t>7</a:t>
            </a:fld>
            <a:endParaRPr lang="en-US"/>
          </a:p>
        </p:txBody>
      </p:sp>
      <p:sp>
        <p:nvSpPr>
          <p:cNvPr id="26" name="Rectangle 2"/>
          <p:cNvSpPr txBox="1">
            <a:spLocks noChangeArrowheads="1"/>
          </p:cNvSpPr>
          <p:nvPr/>
        </p:nvSpPr>
        <p:spPr bwMode="auto">
          <a:xfrm>
            <a:off x="381000" y="304800"/>
            <a:ext cx="8382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5" tIns="35695" rIns="35695" bIns="35695" numCol="1" anchor="b" anchorCtr="0" compatLnSpc="1">
            <a:prstTxWarp prst="textNoShape">
              <a:avLst/>
            </a:prstTxWarp>
          </a:bodyPr>
          <a:lstStyle>
            <a:lvl1pPr algn="l" defTabSz="642938" rtl="0" eaLnBrk="1" fontAlgn="base" hangingPunct="1">
              <a:spcBef>
                <a:spcPct val="0"/>
              </a:spcBef>
              <a:spcAft>
                <a:spcPct val="0"/>
              </a:spcAft>
              <a:defRPr sz="4500">
                <a:solidFill>
                  <a:srgbClr val="FFFFFF"/>
                </a:solidFill>
                <a:latin typeface="+mj-lt"/>
                <a:ea typeface="+mj-ea"/>
                <a:cs typeface="+mj-cs"/>
                <a:sym typeface="Georgia" pitchFamily="18" charset="0"/>
              </a:defRPr>
            </a:lvl1pPr>
            <a:lvl2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2pPr>
            <a:lvl3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3pPr>
            <a:lvl4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4pPr>
            <a:lvl5pPr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5pPr>
            <a:lvl6pPr marL="4572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eaLnBrk="1" fontAlgn="base" hangingPunct="1">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a:lstStyle>
          <a:p>
            <a:pPr algn="ctr"/>
            <a:r>
              <a:rPr lang="en-US" sz="3800" b="1" kern="0" dirty="0" smtClean="0">
                <a:solidFill>
                  <a:srgbClr val="386D77"/>
                </a:solidFill>
                <a:latin typeface="Calibri" panose="020F0502020204030204" pitchFamily="34" charset="0"/>
                <a:ea typeface="Kozuka Gothic Pr6N B" pitchFamily="34" charset="-128"/>
              </a:rPr>
              <a:t>Can Social Policy Keep Pace with Increased Need?</a:t>
            </a:r>
            <a:endParaRPr lang="en-US" altLang="en-US" sz="3800" b="1" kern="0" dirty="0">
              <a:solidFill>
                <a:srgbClr val="386D77"/>
              </a:solidFill>
              <a:latin typeface="Calibri" panose="020F0502020204030204" pitchFamily="34" charset="0"/>
              <a:ea typeface="Kozuka Gothic Pr6N B" pitchFamily="34" charset="-128"/>
            </a:endParaRPr>
          </a:p>
        </p:txBody>
      </p:sp>
      <p:grpSp>
        <p:nvGrpSpPr>
          <p:cNvPr id="10" name="Group 9"/>
          <p:cNvGrpSpPr/>
          <p:nvPr/>
        </p:nvGrpSpPr>
        <p:grpSpPr>
          <a:xfrm>
            <a:off x="5533750" y="5035909"/>
            <a:ext cx="1739249" cy="1457308"/>
            <a:chOff x="5486400" y="5017695"/>
            <a:chExt cx="1828800" cy="1533507"/>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5093894"/>
              <a:ext cx="582898" cy="1394188"/>
            </a:xfrm>
            <a:prstGeom prst="rect">
              <a:avLst/>
            </a:prstGeom>
          </p:spPr>
        </p:pic>
        <p:grpSp>
          <p:nvGrpSpPr>
            <p:cNvPr id="9" name="Group 8"/>
            <p:cNvGrpSpPr/>
            <p:nvPr/>
          </p:nvGrpSpPr>
          <p:grpSpPr>
            <a:xfrm>
              <a:off x="6122702" y="5017695"/>
              <a:ext cx="1192498" cy="1533507"/>
              <a:chOff x="6122702" y="5017695"/>
              <a:chExt cx="1192498" cy="1533507"/>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702" y="5157014"/>
                <a:ext cx="582898" cy="1394188"/>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302" y="5017695"/>
                <a:ext cx="582898" cy="1394188"/>
              </a:xfrm>
              <a:prstGeom prst="rect">
                <a:avLst/>
              </a:prstGeom>
            </p:spPr>
          </p:pic>
        </p:grpSp>
      </p:grpSp>
      <p:sp>
        <p:nvSpPr>
          <p:cNvPr id="6" name="TextBox 5"/>
          <p:cNvSpPr txBox="1"/>
          <p:nvPr/>
        </p:nvSpPr>
        <p:spPr>
          <a:xfrm>
            <a:off x="632275" y="4419600"/>
            <a:ext cx="3278168" cy="1261884"/>
          </a:xfrm>
          <a:prstGeom prst="rect">
            <a:avLst/>
          </a:prstGeom>
          <a:noFill/>
        </p:spPr>
        <p:txBody>
          <a:bodyPr wrap="square" rtlCol="0">
            <a:spAutoFit/>
          </a:bodyPr>
          <a:lstStyle/>
          <a:p>
            <a:pPr algn="ctr"/>
            <a:r>
              <a:rPr lang="en-US" sz="2200" dirty="0" smtClean="0">
                <a:latin typeface="Calibri" panose="020F0502020204030204" pitchFamily="34" charset="0"/>
                <a:ea typeface="Kozuka Gothic Pro M" pitchFamily="34" charset="-128"/>
              </a:rPr>
              <a:t>Leaving poverty </a:t>
            </a:r>
          </a:p>
          <a:p>
            <a:pPr algn="ctr"/>
            <a:r>
              <a:rPr lang="en-US" sz="2200" dirty="0" smtClean="0">
                <a:latin typeface="Calibri" panose="020F0502020204030204" pitchFamily="34" charset="0"/>
                <a:ea typeface="Kozuka Gothic Pro M" pitchFamily="34" charset="-128"/>
              </a:rPr>
              <a:t>(due to social programs)</a:t>
            </a:r>
          </a:p>
          <a:p>
            <a:pPr marL="1035050" indent="-238125">
              <a:buFont typeface="Arial" panose="020B0604020202020204" pitchFamily="34" charset="0"/>
              <a:buChar char="•"/>
            </a:pPr>
            <a:r>
              <a:rPr lang="en-US" sz="1600" dirty="0">
                <a:latin typeface="Calibri" panose="020F0502020204030204" pitchFamily="34" charset="0"/>
                <a:ea typeface="Kozuka Gothic Pro M" pitchFamily="34" charset="-128"/>
              </a:rPr>
              <a:t>SNAP – 3 p.p.</a:t>
            </a:r>
          </a:p>
          <a:p>
            <a:pPr marL="1035050" indent="-238125">
              <a:buFont typeface="Arial" panose="020B0604020202020204" pitchFamily="34" charset="0"/>
              <a:buChar char="•"/>
            </a:pPr>
            <a:r>
              <a:rPr lang="en-US" sz="1600" dirty="0">
                <a:latin typeface="Calibri" panose="020F0502020204030204" pitchFamily="34" charset="0"/>
                <a:ea typeface="Kozuka Gothic Pro M" pitchFamily="34" charset="-128"/>
              </a:rPr>
              <a:t>EITC – 7 p.p</a:t>
            </a:r>
            <a:r>
              <a:rPr lang="en-US" sz="1600" dirty="0" smtClean="0">
                <a:latin typeface="Calibri" panose="020F0502020204030204" pitchFamily="34" charset="0"/>
                <a:ea typeface="Kozuka Gothic Pro M" pitchFamily="34" charset="-128"/>
              </a:rPr>
              <a:t>.</a:t>
            </a:r>
            <a:endParaRPr lang="en-US" sz="1600" dirty="0">
              <a:latin typeface="Calibri" panose="020F0502020204030204" pitchFamily="34" charset="0"/>
              <a:ea typeface="Kozuka Gothic Pro M" pitchFamily="34" charset="-128"/>
            </a:endParaRPr>
          </a:p>
        </p:txBody>
      </p:sp>
      <p:sp>
        <p:nvSpPr>
          <p:cNvPr id="37" name="TextBox 36"/>
          <p:cNvSpPr txBox="1"/>
          <p:nvPr/>
        </p:nvSpPr>
        <p:spPr>
          <a:xfrm>
            <a:off x="4688875" y="2624316"/>
            <a:ext cx="3429000" cy="1261884"/>
          </a:xfrm>
          <a:prstGeom prst="rect">
            <a:avLst/>
          </a:prstGeom>
          <a:noFill/>
        </p:spPr>
        <p:txBody>
          <a:bodyPr wrap="square" rtlCol="0">
            <a:spAutoFit/>
          </a:bodyPr>
          <a:lstStyle/>
          <a:p>
            <a:pPr algn="ctr"/>
            <a:r>
              <a:rPr lang="en-US" sz="2200" dirty="0" smtClean="0">
                <a:latin typeface="Calibri" panose="020F0502020204030204" pitchFamily="34" charset="0"/>
                <a:ea typeface="Kozuka Gothic Pro M" pitchFamily="34" charset="-128"/>
              </a:rPr>
              <a:t>Entering poverty </a:t>
            </a:r>
          </a:p>
          <a:p>
            <a:pPr algn="ctr"/>
            <a:r>
              <a:rPr lang="en-US" sz="2200" dirty="0" smtClean="0">
                <a:latin typeface="Calibri" panose="020F0502020204030204" pitchFamily="34" charset="0"/>
                <a:ea typeface="Kozuka Gothic Pro M" pitchFamily="34" charset="-128"/>
              </a:rPr>
              <a:t>(due to family breakdown)</a:t>
            </a:r>
          </a:p>
          <a:p>
            <a:pPr marL="1035050" indent="-238125">
              <a:buFont typeface="Arial" panose="020B0604020202020204" pitchFamily="34" charset="0"/>
              <a:buChar char="•"/>
            </a:pPr>
            <a:r>
              <a:rPr lang="en-US" sz="1600" dirty="0" smtClean="0">
                <a:latin typeface="Calibri" panose="020F0502020204030204" pitchFamily="34" charset="0"/>
                <a:ea typeface="Kozuka Gothic Pro M" pitchFamily="34" charset="-128"/>
              </a:rPr>
              <a:t>Total – 7 </a:t>
            </a:r>
            <a:r>
              <a:rPr lang="en-US" sz="1600" dirty="0">
                <a:latin typeface="Calibri" panose="020F0502020204030204" pitchFamily="34" charset="0"/>
                <a:ea typeface="Kozuka Gothic Pro M" pitchFamily="34" charset="-128"/>
              </a:rPr>
              <a:t>p.p.</a:t>
            </a:r>
          </a:p>
          <a:p>
            <a:pPr marL="1035050" indent="-238125">
              <a:buFont typeface="Arial" panose="020B0604020202020204" pitchFamily="34" charset="0"/>
              <a:buChar char="•"/>
            </a:pPr>
            <a:r>
              <a:rPr lang="en-US" sz="1600" dirty="0" smtClean="0">
                <a:latin typeface="Calibri" panose="020F0502020204030204" pitchFamily="34" charset="0"/>
                <a:ea typeface="Kozuka Gothic Pro M" pitchFamily="34" charset="-128"/>
              </a:rPr>
              <a:t>Adjusted </a:t>
            </a:r>
            <a:r>
              <a:rPr lang="en-US" sz="1600" dirty="0">
                <a:latin typeface="Calibri" panose="020F0502020204030204" pitchFamily="34" charset="0"/>
                <a:ea typeface="Kozuka Gothic Pro M" pitchFamily="34" charset="-128"/>
              </a:rPr>
              <a:t>– </a:t>
            </a:r>
            <a:r>
              <a:rPr lang="en-US" sz="1600" dirty="0" smtClean="0">
                <a:latin typeface="Calibri" panose="020F0502020204030204" pitchFamily="34" charset="0"/>
                <a:ea typeface="Kozuka Gothic Pro M" pitchFamily="34" charset="-128"/>
              </a:rPr>
              <a:t>5 </a:t>
            </a:r>
            <a:r>
              <a:rPr lang="en-US" sz="1600" dirty="0">
                <a:latin typeface="Calibri" panose="020F0502020204030204" pitchFamily="34" charset="0"/>
                <a:ea typeface="Kozuka Gothic Pro M" pitchFamily="34" charset="-128"/>
              </a:rPr>
              <a:t>p.p.</a:t>
            </a:r>
          </a:p>
        </p:txBody>
      </p:sp>
      <p:grpSp>
        <p:nvGrpSpPr>
          <p:cNvPr id="12" name="Group 11"/>
          <p:cNvGrpSpPr/>
          <p:nvPr/>
        </p:nvGrpSpPr>
        <p:grpSpPr>
          <a:xfrm>
            <a:off x="-1028700" y="2642009"/>
            <a:ext cx="11201400" cy="2539591"/>
            <a:chOff x="-1028700" y="2480363"/>
            <a:chExt cx="11201400" cy="2615529"/>
          </a:xfrm>
        </p:grpSpPr>
        <p:sp>
          <p:nvSpPr>
            <p:cNvPr id="2" name="Minus 1"/>
            <p:cNvSpPr/>
            <p:nvPr/>
          </p:nvSpPr>
          <p:spPr bwMode="auto">
            <a:xfrm>
              <a:off x="-1028700" y="3025793"/>
              <a:ext cx="11201400" cy="2070099"/>
            </a:xfrm>
            <a:prstGeom prst="mathMinus">
              <a:avLst/>
            </a:prstGeom>
            <a:solidFill>
              <a:schemeClr val="tx1">
                <a:lumMod val="95000"/>
                <a:lumOff val="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Interstate-Light"/>
                <a:ea typeface="ヒラギノ角ゴ Pro W3" pitchFamily="96" charset="-128"/>
                <a:sym typeface="Gill Sans" pitchFamily="96" charset="0"/>
              </a:endParaRPr>
            </a:p>
          </p:txBody>
        </p:sp>
        <p:sp>
          <p:nvSpPr>
            <p:cNvPr id="4" name="Up Arrow 3"/>
            <p:cNvSpPr/>
            <p:nvPr/>
          </p:nvSpPr>
          <p:spPr bwMode="auto">
            <a:xfrm>
              <a:off x="1676400" y="2480363"/>
              <a:ext cx="1189919" cy="1631174"/>
            </a:xfrm>
            <a:prstGeom prst="upArrow">
              <a:avLst>
                <a:gd name="adj1" fmla="val 50000"/>
                <a:gd name="adj2" fmla="val 69767"/>
              </a:avLst>
            </a:prstGeom>
            <a:solidFill>
              <a:schemeClr val="tx1">
                <a:lumMod val="95000"/>
                <a:lumOff val="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rgbClr val="000000"/>
                </a:solidFill>
                <a:effectLst/>
                <a:latin typeface="Gill Sans" pitchFamily="96" charset="0"/>
                <a:ea typeface="ヒラギノ角ゴ Pro W3" pitchFamily="96" charset="-128"/>
                <a:sym typeface="Gill Sans" pitchFamily="96" charset="0"/>
              </a:endParaRPr>
            </a:p>
          </p:txBody>
        </p:sp>
        <p:sp>
          <p:nvSpPr>
            <p:cNvPr id="16" name="Up Arrow 15"/>
            <p:cNvSpPr/>
            <p:nvPr/>
          </p:nvSpPr>
          <p:spPr bwMode="auto">
            <a:xfrm rot="10800000">
              <a:off x="6101155" y="4191000"/>
              <a:ext cx="604442" cy="826697"/>
            </a:xfrm>
            <a:prstGeom prst="upArrow">
              <a:avLst>
                <a:gd name="adj1" fmla="val 50000"/>
                <a:gd name="adj2" fmla="val 69767"/>
              </a:avLst>
            </a:prstGeom>
            <a:solidFill>
              <a:schemeClr val="tx1">
                <a:lumMod val="95000"/>
                <a:lumOff val="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rgbClr val="000000"/>
                </a:solidFill>
                <a:effectLst/>
                <a:latin typeface="Gill Sans" pitchFamily="96" charset="0"/>
                <a:ea typeface="ヒラギノ角ゴ Pro W3" pitchFamily="96" charset="-128"/>
                <a:sym typeface="Gill Sans" pitchFamily="96" charset="0"/>
              </a:endParaRPr>
            </a:p>
          </p:txBody>
        </p:sp>
        <p:sp>
          <p:nvSpPr>
            <p:cNvPr id="38" name="TextBox 37"/>
            <p:cNvSpPr txBox="1"/>
            <p:nvPr/>
          </p:nvSpPr>
          <p:spPr>
            <a:xfrm>
              <a:off x="3196009" y="3733800"/>
              <a:ext cx="2762614" cy="630942"/>
            </a:xfrm>
            <a:prstGeom prst="rect">
              <a:avLst/>
            </a:prstGeom>
            <a:noFill/>
          </p:spPr>
          <p:txBody>
            <a:bodyPr wrap="square" rtlCol="0">
              <a:spAutoFit/>
            </a:bodyPr>
            <a:lstStyle/>
            <a:p>
              <a:pPr algn="ctr"/>
              <a:r>
                <a:rPr lang="en-US" sz="3500" dirty="0" smtClean="0">
                  <a:solidFill>
                    <a:schemeClr val="bg1"/>
                  </a:solidFill>
                  <a:latin typeface="Calibri" panose="020F0502020204030204" pitchFamily="34" charset="0"/>
                  <a:ea typeface="Kozuka Gothic Pro M" pitchFamily="34" charset="-128"/>
                </a:rPr>
                <a:t>POVERTY </a:t>
              </a:r>
              <a:endParaRPr lang="en-US" sz="3500" dirty="0">
                <a:solidFill>
                  <a:schemeClr val="bg1"/>
                </a:solidFill>
                <a:latin typeface="Calibri" panose="020F0502020204030204" pitchFamily="34" charset="0"/>
                <a:ea typeface="Kozuka Gothic Pro M" pitchFamily="34" charset="-128"/>
              </a:endParaRPr>
            </a:p>
          </p:txBody>
        </p:sp>
      </p:grpSp>
      <p:sp>
        <p:nvSpPr>
          <p:cNvPr id="5" name="Footer Placeholder 4"/>
          <p:cNvSpPr>
            <a:spLocks noGrp="1"/>
          </p:cNvSpPr>
          <p:nvPr>
            <p:ph type="ftr" sz="quarter" idx="3"/>
          </p:nvPr>
        </p:nvSpPr>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grpSp>
        <p:nvGrpSpPr>
          <p:cNvPr id="8" name="Group 7"/>
          <p:cNvGrpSpPr/>
          <p:nvPr/>
        </p:nvGrpSpPr>
        <p:grpSpPr>
          <a:xfrm>
            <a:off x="914400" y="1447800"/>
            <a:ext cx="2744768" cy="1470384"/>
            <a:chOff x="912832" y="1371602"/>
            <a:chExt cx="2838606" cy="1622784"/>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762" y="1371602"/>
              <a:ext cx="551038" cy="131798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503" y="1600202"/>
              <a:ext cx="551038" cy="1317984"/>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676402"/>
              <a:ext cx="551038" cy="131798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600201"/>
              <a:ext cx="551038" cy="131798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32" y="1524002"/>
              <a:ext cx="551038" cy="1317984"/>
            </a:xfrm>
            <a:prstGeom prst="rect">
              <a:avLst/>
            </a:prstGeom>
          </p:spPr>
        </p:pic>
      </p:grpSp>
    </p:spTree>
    <p:extLst>
      <p:ext uri="{BB962C8B-B14F-4D97-AF65-F5344CB8AC3E}">
        <p14:creationId xmlns:p14="http://schemas.microsoft.com/office/powerpoint/2010/main" val="24884554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285" y="1143000"/>
            <a:ext cx="7641431" cy="2209800"/>
          </a:xfrm>
        </p:spPr>
        <p:txBody>
          <a:bodyPr/>
          <a:lstStyle/>
          <a:p>
            <a:pPr algn="ctr"/>
            <a:r>
              <a:rPr lang="en-US" sz="5000" dirty="0" smtClean="0">
                <a:solidFill>
                  <a:schemeClr val="tx1"/>
                </a:solidFill>
                <a:latin typeface="Calibri" panose="020F0502020204030204" pitchFamily="34" charset="0"/>
                <a:ea typeface="Kozuka Gothic Pro M" pitchFamily="34" charset="-128"/>
              </a:rPr>
              <a:t>Another Solution: </a:t>
            </a:r>
            <a:br>
              <a:rPr lang="en-US" sz="5000" dirty="0" smtClean="0">
                <a:solidFill>
                  <a:schemeClr val="tx1"/>
                </a:solidFill>
                <a:latin typeface="Calibri" panose="020F0502020204030204" pitchFamily="34" charset="0"/>
                <a:ea typeface="Kozuka Gothic Pro M" pitchFamily="34" charset="-128"/>
              </a:rPr>
            </a:br>
            <a:r>
              <a:rPr lang="en-US" sz="5000" dirty="0" smtClean="0">
                <a:solidFill>
                  <a:schemeClr val="tx1"/>
                </a:solidFill>
                <a:latin typeface="Calibri" panose="020F0502020204030204" pitchFamily="34" charset="0"/>
                <a:ea typeface="Kozuka Gothic Pro M" pitchFamily="34" charset="-128"/>
              </a:rPr>
              <a:t>Reduce the Breakdown of the Family by</a:t>
            </a:r>
            <a:endParaRPr lang="en-US" sz="5000" dirty="0">
              <a:solidFill>
                <a:schemeClr val="tx1"/>
              </a:solidFill>
              <a:latin typeface="Calibri" panose="020F0502020204030204" pitchFamily="34" charset="0"/>
              <a:ea typeface="Kozuka Gothic Pro M" pitchFamily="34" charset="-128"/>
            </a:endParaRPr>
          </a:p>
        </p:txBody>
      </p:sp>
      <p:sp>
        <p:nvSpPr>
          <p:cNvPr id="4" name="Slide Number Placeholder 3"/>
          <p:cNvSpPr>
            <a:spLocks noGrp="1"/>
          </p:cNvSpPr>
          <p:nvPr>
            <p:ph type="sldNum" sz="quarter" idx="10"/>
          </p:nvPr>
        </p:nvSpPr>
        <p:spPr/>
        <p:txBody>
          <a:bodyPr/>
          <a:lstStyle/>
          <a:p>
            <a:fld id="{216CEE03-C44C-4BE9-AF41-8AFA5BBC35FE}" type="slidenum">
              <a:rPr lang="en-US" smtClean="0"/>
              <a:t>8</a:t>
            </a:fld>
            <a:endParaRPr lang="en-US"/>
          </a:p>
        </p:txBody>
      </p:sp>
      <p:sp>
        <p:nvSpPr>
          <p:cNvPr id="8" name="Rectangle 7"/>
          <p:cNvSpPr/>
          <p:nvPr/>
        </p:nvSpPr>
        <p:spPr>
          <a:xfrm>
            <a:off x="241802" y="3733800"/>
            <a:ext cx="8660396" cy="2092881"/>
          </a:xfrm>
          <a:prstGeom prst="rect">
            <a:avLst/>
          </a:prstGeom>
        </p:spPr>
        <p:txBody>
          <a:bodyPr wrap="square">
            <a:spAutoFit/>
          </a:bodyPr>
          <a:lstStyle/>
          <a:p>
            <a:pPr algn="ctr"/>
            <a:r>
              <a:rPr lang="en-US" sz="6500" b="1" dirty="0" smtClean="0">
                <a:solidFill>
                  <a:srgbClr val="B260B4"/>
                </a:solidFill>
                <a:latin typeface="Calibri" panose="020F0502020204030204" pitchFamily="34" charset="0"/>
                <a:ea typeface="Kozuka Gothic Pro M" pitchFamily="34" charset="-128"/>
              </a:rPr>
              <a:t>Changing Drifters into Planners</a:t>
            </a:r>
            <a:endParaRPr lang="en-US" sz="6500" b="1" dirty="0">
              <a:solidFill>
                <a:schemeClr val="accent3"/>
              </a:solidFill>
              <a:latin typeface="Calibri" panose="020F0502020204030204" pitchFamily="34" charset="0"/>
              <a:ea typeface="Kozuka Gothic Pro M" pitchFamily="34" charset="-128"/>
            </a:endParaRPr>
          </a:p>
        </p:txBody>
      </p:sp>
      <p:sp>
        <p:nvSpPr>
          <p:cNvPr id="11" name="Footer Placeholder 4"/>
          <p:cNvSpPr>
            <a:spLocks noGrp="1"/>
          </p:cNvSpPr>
          <p:nvPr>
            <p:ph type="ftr" sz="quarter" idx="3"/>
          </p:nvPr>
        </p:nvSpPr>
        <p:spPr>
          <a:xfrm>
            <a:off x="685800" y="6508751"/>
            <a:ext cx="7772400" cy="273049"/>
          </a:xfrm>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spTree>
    <p:extLst>
      <p:ext uri="{BB962C8B-B14F-4D97-AF65-F5344CB8AC3E}">
        <p14:creationId xmlns:p14="http://schemas.microsoft.com/office/powerpoint/2010/main" val="21906842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90538" y="762000"/>
            <a:ext cx="8162925" cy="1447800"/>
          </a:xfrm>
        </p:spPr>
        <p:txBody>
          <a:bodyPr/>
          <a:lstStyle/>
          <a:p>
            <a:pPr algn="ctr"/>
            <a:r>
              <a:rPr lang="en-US" sz="5500" b="1" dirty="0" smtClean="0">
                <a:solidFill>
                  <a:srgbClr val="386D77"/>
                </a:solidFill>
                <a:latin typeface="Calibri" panose="020F0502020204030204" pitchFamily="34" charset="0"/>
                <a:ea typeface="Kozuka Gothic Pr6N B" pitchFamily="34" charset="-128"/>
              </a:rPr>
              <a:t>Drifting into Parenthood is Common</a:t>
            </a:r>
            <a:endParaRPr lang="en-US" altLang="en-US" sz="5500" b="1" dirty="0">
              <a:solidFill>
                <a:srgbClr val="386D77"/>
              </a:solidFill>
              <a:latin typeface="Calibri" panose="020F0502020204030204" pitchFamily="34" charset="0"/>
              <a:ea typeface="Kozuka Gothic Pr6N B" pitchFamily="34" charset="-128"/>
            </a:endParaRPr>
          </a:p>
        </p:txBody>
      </p:sp>
      <p:sp>
        <p:nvSpPr>
          <p:cNvPr id="4" name="TextBox 3"/>
          <p:cNvSpPr txBox="1"/>
          <p:nvPr/>
        </p:nvSpPr>
        <p:spPr>
          <a:xfrm>
            <a:off x="457200" y="6096000"/>
            <a:ext cx="8105775" cy="400110"/>
          </a:xfrm>
          <a:prstGeom prst="rect">
            <a:avLst/>
          </a:prstGeom>
          <a:noFill/>
        </p:spPr>
        <p:txBody>
          <a:bodyPr wrap="square" rtlCol="0">
            <a:spAutoFit/>
          </a:bodyPr>
          <a:lstStyle/>
          <a:p>
            <a:r>
              <a:rPr lang="en-US" sz="1000" dirty="0">
                <a:latin typeface="Calibri" panose="020F0502020204030204" pitchFamily="34" charset="0"/>
                <a:ea typeface="Kozuka Gothic Pro M" pitchFamily="34" charset="-128"/>
              </a:rPr>
              <a:t>Source: </a:t>
            </a:r>
            <a:r>
              <a:rPr lang="en-US" sz="1000" dirty="0" err="1">
                <a:latin typeface="Calibri" panose="020F0502020204030204" pitchFamily="34" charset="0"/>
                <a:ea typeface="Kozuka Gothic Pro M" pitchFamily="34" charset="-128"/>
              </a:rPr>
              <a:t>Zolna</a:t>
            </a:r>
            <a:r>
              <a:rPr lang="en-US" sz="1000" dirty="0">
                <a:latin typeface="Calibri" panose="020F0502020204030204" pitchFamily="34" charset="0"/>
                <a:ea typeface="Kozuka Gothic Pro M" pitchFamily="34" charset="-128"/>
              </a:rPr>
              <a:t>, Mia, and Laura Duberstein Lindberg. Unintended pregnancy: Incidence and outcomes among young adult unmarried women in the United States, 2001 and 2008. Alan </a:t>
            </a:r>
            <a:r>
              <a:rPr lang="en-US" sz="1000" dirty="0" err="1">
                <a:latin typeface="Calibri" panose="020F0502020204030204" pitchFamily="34" charset="0"/>
                <a:ea typeface="Kozuka Gothic Pro M" pitchFamily="34" charset="-128"/>
              </a:rPr>
              <a:t>Guttmacher</a:t>
            </a:r>
            <a:r>
              <a:rPr lang="en-US" sz="1000" dirty="0">
                <a:latin typeface="Calibri" panose="020F0502020204030204" pitchFamily="34" charset="0"/>
                <a:ea typeface="Kozuka Gothic Pro M" pitchFamily="34" charset="-128"/>
              </a:rPr>
              <a:t> Institute, 2012.</a:t>
            </a:r>
          </a:p>
        </p:txBody>
      </p:sp>
      <p:sp>
        <p:nvSpPr>
          <p:cNvPr id="5" name="Slide Number Placeholder 4"/>
          <p:cNvSpPr>
            <a:spLocks noGrp="1"/>
          </p:cNvSpPr>
          <p:nvPr>
            <p:ph type="sldNum" sz="quarter" idx="10"/>
          </p:nvPr>
        </p:nvSpPr>
        <p:spPr/>
        <p:txBody>
          <a:bodyPr/>
          <a:lstStyle/>
          <a:p>
            <a:fld id="{216CEE03-C44C-4BE9-AF41-8AFA5BBC35FE}" type="slidenum">
              <a:rPr lang="en-US" smtClean="0"/>
              <a:t>9</a:t>
            </a:fld>
            <a:endParaRPr lang="en-US"/>
          </a:p>
        </p:txBody>
      </p:sp>
      <p:sp>
        <p:nvSpPr>
          <p:cNvPr id="8" name="Footer Placeholder 4"/>
          <p:cNvSpPr>
            <a:spLocks noGrp="1"/>
          </p:cNvSpPr>
          <p:nvPr>
            <p:ph type="ftr" sz="quarter" idx="3"/>
          </p:nvPr>
        </p:nvSpPr>
        <p:spPr>
          <a:xfrm>
            <a:off x="685800" y="6508751"/>
            <a:ext cx="7772400" cy="273049"/>
          </a:xfrm>
        </p:spPr>
        <p:txBody>
          <a:bodyPr/>
          <a:lstStyle/>
          <a:p>
            <a:r>
              <a:rPr lang="en-US" smtClean="0">
                <a:latin typeface="Calibri" panose="020F0502020204030204" pitchFamily="34" charset="0"/>
              </a:rPr>
              <a:t>Isabel Sawhill                                                                                                                                                                                                  May 12, 2016</a:t>
            </a:r>
            <a:endParaRPr lang="en-US" dirty="0">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56" y="2273330"/>
            <a:ext cx="7261289" cy="3630645"/>
          </a:xfrm>
          <a:prstGeom prst="rect">
            <a:avLst/>
          </a:prstGeom>
        </p:spPr>
      </p:pic>
    </p:spTree>
    <p:extLst>
      <p:ext uri="{BB962C8B-B14F-4D97-AF65-F5344CB8AC3E}">
        <p14:creationId xmlns:p14="http://schemas.microsoft.com/office/powerpoint/2010/main" val="123370846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ings">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Brookings">
      <a:majorFont>
        <a:latin typeface="Georgia"/>
        <a:ea typeface="ヒラギノ明朝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altLang="en-US" sz="3000" b="0" i="0" u="none" strike="noStrike" cap="none" normalizeH="0" baseline="0" smtClean="0">
            <a:ln>
              <a:noFill/>
            </a:ln>
            <a:solidFill>
              <a:srgbClr val="000000"/>
            </a:solidFill>
            <a:effectLst/>
            <a:latin typeface="Gill Sans" pitchFamily="96" charset="0"/>
            <a:ea typeface="ヒラギノ角ゴ Pro W3" pitchFamily="96" charset="-128"/>
            <a:sym typeface="Gill Sans" pitchFamily="9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altLang="en-US" sz="3000" b="0" i="0" u="none" strike="noStrike" cap="none" normalizeH="0" baseline="0" smtClean="0">
            <a:ln>
              <a:noFill/>
            </a:ln>
            <a:solidFill>
              <a:srgbClr val="000000"/>
            </a:solidFill>
            <a:effectLst/>
            <a:latin typeface="Gill Sans" pitchFamily="96" charset="0"/>
            <a:ea typeface="ヒラギノ角ゴ Pro W3" pitchFamily="96" charset="-128"/>
            <a:sym typeface="Gill Sans" pitchFamily="96" charset="0"/>
          </a:defRPr>
        </a:defPPr>
      </a:lstStyle>
    </a:lnDef>
  </a:objectDefaults>
  <a:extraClrSchemeLst>
    <a:extraClrScheme>
      <a:clrScheme name="Brookin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1993</Words>
  <Application>Microsoft Office PowerPoint</Application>
  <PresentationFormat>On-screen Show (4:3)</PresentationFormat>
  <Paragraphs>197</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Brookings</vt:lpstr>
      <vt:lpstr>GENERATION UNBOUND</vt:lpstr>
      <vt:lpstr>PowerPoint Presentation</vt:lpstr>
      <vt:lpstr>What is Driving the Change in Family Structure?</vt:lpstr>
      <vt:lpstr>PowerPoint Presentation</vt:lpstr>
      <vt:lpstr>Does poverty → family breakdown</vt:lpstr>
      <vt:lpstr>What to Do: Two Visions</vt:lpstr>
      <vt:lpstr>PowerPoint Presentation</vt:lpstr>
      <vt:lpstr>Another Solution:  Reduce the Breakdown of the Family by</vt:lpstr>
      <vt:lpstr>Drifting into Parenthood is Common</vt:lpstr>
      <vt:lpstr>Less Advantaged Women Have Highest Rates of Drifting</vt:lpstr>
      <vt:lpstr>PowerPoint Presentation</vt:lpstr>
      <vt:lpstr>IUDs Are Much More Effective Than Other Forms of Birth Control</vt:lpstr>
      <vt:lpstr>Changing the Default: Evidence</vt:lpstr>
      <vt:lpstr>Colorado Family Planning Initiative, 2009-2014</vt:lpstr>
      <vt:lpstr>CHOICE Project, St. Louis, 2006-2010</vt:lpstr>
      <vt:lpstr>CHOICE Project, St. Louis, 2006-2010</vt:lpstr>
      <vt:lpstr>UCSF Bixby Center Initiative (provider training only)</vt:lpstr>
      <vt:lpstr>PowerPoint Presentation</vt:lpstr>
      <vt:lpstr>PowerPoint Presentation</vt:lpstr>
      <vt:lpstr>PowerPoint Presentation</vt:lpstr>
    </vt:vector>
  </TitlesOfParts>
  <Company>The Brookings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UNBOUND</dc:title>
  <dc:creator>Allegra Pocinki</dc:creator>
  <cp:lastModifiedBy>Allegra Pocinki</cp:lastModifiedBy>
  <cp:revision>299</cp:revision>
  <cp:lastPrinted>2016-05-03T18:04:00Z</cp:lastPrinted>
  <dcterms:created xsi:type="dcterms:W3CDTF">2014-08-19T19:19:36Z</dcterms:created>
  <dcterms:modified xsi:type="dcterms:W3CDTF">2016-05-03T18:07:30Z</dcterms:modified>
</cp:coreProperties>
</file>