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66" r:id="rId2"/>
    <p:sldId id="340" r:id="rId3"/>
    <p:sldId id="339" r:id="rId4"/>
    <p:sldId id="359" r:id="rId5"/>
    <p:sldId id="341" r:id="rId6"/>
    <p:sldId id="363" r:id="rId7"/>
    <p:sldId id="360" r:id="rId8"/>
    <p:sldId id="361" r:id="rId9"/>
    <p:sldId id="362" r:id="rId10"/>
    <p:sldId id="365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33" r:id="rId22"/>
    <p:sldId id="319" r:id="rId23"/>
    <p:sldId id="320" r:id="rId24"/>
    <p:sldId id="355" r:id="rId25"/>
    <p:sldId id="322" r:id="rId26"/>
    <p:sldId id="366" r:id="rId27"/>
    <p:sldId id="323" r:id="rId28"/>
    <p:sldId id="367" r:id="rId29"/>
    <p:sldId id="324" r:id="rId30"/>
    <p:sldId id="326" r:id="rId31"/>
    <p:sldId id="325" r:id="rId32"/>
    <p:sldId id="327" r:id="rId33"/>
    <p:sldId id="354" r:id="rId34"/>
    <p:sldId id="329" r:id="rId35"/>
    <p:sldId id="356" r:id="rId36"/>
    <p:sldId id="357" r:id="rId37"/>
    <p:sldId id="364" r:id="rId38"/>
    <p:sldId id="328" r:id="rId39"/>
    <p:sldId id="33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740623-FEA7-9F40-BADC-F4A477125701}">
          <p14:sldIdLst>
            <p14:sldId id="266"/>
            <p14:sldId id="340"/>
            <p14:sldId id="339"/>
            <p14:sldId id="359"/>
            <p14:sldId id="341"/>
            <p14:sldId id="363"/>
            <p14:sldId id="360"/>
            <p14:sldId id="361"/>
            <p14:sldId id="362"/>
            <p14:sldId id="365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33"/>
            <p14:sldId id="319"/>
            <p14:sldId id="320"/>
            <p14:sldId id="355"/>
            <p14:sldId id="322"/>
            <p14:sldId id="366"/>
            <p14:sldId id="323"/>
            <p14:sldId id="367"/>
            <p14:sldId id="324"/>
            <p14:sldId id="326"/>
            <p14:sldId id="325"/>
            <p14:sldId id="327"/>
            <p14:sldId id="354"/>
            <p14:sldId id="329"/>
            <p14:sldId id="356"/>
            <p14:sldId id="357"/>
            <p14:sldId id="364"/>
            <p14:sldId id="328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CE0000"/>
    <a:srgbClr val="D43C41"/>
    <a:srgbClr val="3D3F3A"/>
    <a:srgbClr val="3B3F3B"/>
    <a:srgbClr val="12A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55" autoAdjust="0"/>
    <p:restoredTop sz="95673" autoAdjust="0"/>
  </p:normalViewPr>
  <p:slideViewPr>
    <p:cSldViewPr snapToGrid="0" snapToObjects="1">
      <p:cViewPr>
        <p:scale>
          <a:sx n="100" d="100"/>
          <a:sy n="100" d="100"/>
        </p:scale>
        <p:origin x="92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:Desktop:&#28165;&#21326;&#24067;&#40065;&#37329;&#26031;:Coal%20Peak_Science:Coal%20Peak%20Mar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localhost\Users\jl\Desktop\317&#20250;&#35758;\Excel\&#27773;&#36710;&#19982;&#24314;&#3156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jl\Desktop\317&#20250;&#35758;\Excel\&#20154;&#22343;&#23621;&#20303;&#38754;&#31215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jl\Desktop\317&#20250;&#35758;\Excel\&#32467;&#26524;&#27719;&#24635;%20(1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jl\Desktop\317&#20250;&#35758;\Excel\&#32467;&#26524;&#27719;&#24635;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:Desktop:&#28165;&#21326;&#24067;&#40065;&#37329;&#26031;:Coal%20Peak_Science:Coal%20Peak%20Mar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:Desktop:&#28165;&#21326;&#24067;&#40065;&#37329;&#26031;:Coal%20Peak_Science:Coal%20Peak_new_Jan12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:Desktop:&#28165;&#21326;&#24067;&#40065;&#37329;&#26031;:Coal%20Peak_Science:Coal%20Peak%20Mar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:Desktop:&#28165;&#21326;&#24067;&#40065;&#37329;&#26031;:Coal%20Peak_Science:Coal%20Peak%20Mar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:Desktop:&#28165;&#21326;&#24067;&#40065;&#37329;&#26031;:Coal%20Peak_Science:Coal%20Peak_new_Jan12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:Desktop:&#28165;&#21326;&#24067;&#40065;&#37329;&#26031;:Coal%20Peak_Science:Coal%20Peak_new_Jan12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:Desktop:&#28165;&#21326;&#24067;&#40065;&#37329;&#26031;:Coal%20Peak_Science:Coal%20Peak%20Mar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l:Desktop:&#28165;&#21326;&#24067;&#40065;&#37329;&#26031;:Coal%20Peak_Science:Coal%20Peak%20Mar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'317'!$A$3:$A$9</c:f>
              <c:strCache>
                <c:ptCount val="7"/>
                <c:pt idx="0">
                  <c:v>7th FYP (1985-1990)</c:v>
                </c:pt>
                <c:pt idx="1">
                  <c:v>8th FYP (1991-1995)</c:v>
                </c:pt>
                <c:pt idx="2">
                  <c:v>9th FYP (1996-2000)</c:v>
                </c:pt>
                <c:pt idx="3">
                  <c:v>10th FYP (2000-2005)</c:v>
                </c:pt>
                <c:pt idx="4">
                  <c:v>11th FYP (2006-2010)</c:v>
                </c:pt>
                <c:pt idx="5">
                  <c:v>12th FYP (2011-2015)</c:v>
                </c:pt>
                <c:pt idx="6">
                  <c:v>13th FYP (Projection)</c:v>
                </c:pt>
              </c:strCache>
            </c:strRef>
          </c:cat>
          <c:val>
            <c:numRef>
              <c:f>'317'!$B$3:$B$9</c:f>
              <c:numCache>
                <c:formatCode>0.0%</c:formatCode>
                <c:ptCount val="7"/>
                <c:pt idx="0">
                  <c:v>0.08018</c:v>
                </c:pt>
                <c:pt idx="1">
                  <c:v>0.12312</c:v>
                </c:pt>
                <c:pt idx="2">
                  <c:v>0.0861</c:v>
                </c:pt>
                <c:pt idx="3">
                  <c:v>0.09768</c:v>
                </c:pt>
                <c:pt idx="4">
                  <c:v>0.11272</c:v>
                </c:pt>
                <c:pt idx="5">
                  <c:v>0.07832</c:v>
                </c:pt>
                <c:pt idx="6">
                  <c:v>0.065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383680"/>
        <c:axId val="1860179568"/>
      </c:barChart>
      <c:catAx>
        <c:axId val="-213738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60179568"/>
        <c:crosses val="autoZero"/>
        <c:auto val="1"/>
        <c:lblAlgn val="ctr"/>
        <c:lblOffset val="100"/>
        <c:noMultiLvlLbl val="0"/>
      </c:catAx>
      <c:valAx>
        <c:axId val="1860179568"/>
        <c:scaling>
          <c:orientation val="minMax"/>
          <c:min val="0.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738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42357958454"/>
          <c:y val="0.0569359983848173"/>
          <c:w val="0.822483422754161"/>
          <c:h val="0.83539875390010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Sheet1!$A$3:$A$55</c:f>
              <c:numCache>
                <c:formatCode>General</c:formatCode>
                <c:ptCount val="53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  <c:pt idx="50">
                  <c:v>2011.0</c:v>
                </c:pt>
                <c:pt idx="51">
                  <c:v>2012.0</c:v>
                </c:pt>
                <c:pt idx="52">
                  <c:v>2013.0</c:v>
                </c:pt>
              </c:numCache>
            </c:numRef>
          </c:cat>
          <c:val>
            <c:numRef>
              <c:f>Sheet1!$B$3:$B$55</c:f>
              <c:numCache>
                <c:formatCode>General</c:formatCode>
                <c:ptCount val="53"/>
                <c:pt idx="0">
                  <c:v>3.79</c:v>
                </c:pt>
                <c:pt idx="1">
                  <c:v>4.45</c:v>
                </c:pt>
                <c:pt idx="2">
                  <c:v>6.7</c:v>
                </c:pt>
                <c:pt idx="3">
                  <c:v>8.290000000000001</c:v>
                </c:pt>
                <c:pt idx="4">
                  <c:v>9.16</c:v>
                </c:pt>
                <c:pt idx="5">
                  <c:v>9.69</c:v>
                </c:pt>
                <c:pt idx="6">
                  <c:v>10.04</c:v>
                </c:pt>
                <c:pt idx="7">
                  <c:v>9.720000000000001</c:v>
                </c:pt>
                <c:pt idx="8">
                  <c:v>9.32</c:v>
                </c:pt>
                <c:pt idx="9">
                  <c:v>9.09</c:v>
                </c:pt>
                <c:pt idx="10">
                  <c:v>10.03</c:v>
                </c:pt>
                <c:pt idx="11">
                  <c:v>10.76</c:v>
                </c:pt>
                <c:pt idx="12">
                  <c:v>10.66</c:v>
                </c:pt>
                <c:pt idx="13">
                  <c:v>10.56</c:v>
                </c:pt>
                <c:pt idx="14">
                  <c:v>10.61</c:v>
                </c:pt>
                <c:pt idx="15">
                  <c:v>10.5</c:v>
                </c:pt>
                <c:pt idx="16">
                  <c:v>10.56</c:v>
                </c:pt>
                <c:pt idx="17">
                  <c:v>11.27</c:v>
                </c:pt>
                <c:pt idx="18">
                  <c:v>13.35</c:v>
                </c:pt>
                <c:pt idx="19">
                  <c:v>14.58</c:v>
                </c:pt>
                <c:pt idx="20">
                  <c:v>15.02</c:v>
                </c:pt>
                <c:pt idx="21">
                  <c:v>15.75</c:v>
                </c:pt>
                <c:pt idx="22">
                  <c:v>16.14</c:v>
                </c:pt>
                <c:pt idx="23">
                  <c:v>17.27</c:v>
                </c:pt>
                <c:pt idx="24">
                  <c:v>19.12</c:v>
                </c:pt>
                <c:pt idx="25">
                  <c:v>19.82</c:v>
                </c:pt>
                <c:pt idx="26">
                  <c:v>21.14</c:v>
                </c:pt>
                <c:pt idx="27">
                  <c:v>22.86</c:v>
                </c:pt>
                <c:pt idx="28">
                  <c:v>23.63000000000001</c:v>
                </c:pt>
                <c:pt idx="29">
                  <c:v>24.84</c:v>
                </c:pt>
                <c:pt idx="30">
                  <c:v>26.53</c:v>
                </c:pt>
                <c:pt idx="31">
                  <c:v>28.7</c:v>
                </c:pt>
                <c:pt idx="32">
                  <c:v>30.77</c:v>
                </c:pt>
                <c:pt idx="33">
                  <c:v>33.2</c:v>
                </c:pt>
                <c:pt idx="34">
                  <c:v>35.46</c:v>
                </c:pt>
                <c:pt idx="35">
                  <c:v>35.77</c:v>
                </c:pt>
                <c:pt idx="36">
                  <c:v>38.29000000000001</c:v>
                </c:pt>
                <c:pt idx="37">
                  <c:v>41.0</c:v>
                </c:pt>
                <c:pt idx="38">
                  <c:v>42.49</c:v>
                </c:pt>
                <c:pt idx="39">
                  <c:v>45.06</c:v>
                </c:pt>
                <c:pt idx="40">
                  <c:v>44.77</c:v>
                </c:pt>
                <c:pt idx="41">
                  <c:v>45.59</c:v>
                </c:pt>
                <c:pt idx="42">
                  <c:v>47.56</c:v>
                </c:pt>
                <c:pt idx="43">
                  <c:v>47.72000000000001</c:v>
                </c:pt>
                <c:pt idx="44">
                  <c:v>49.41</c:v>
                </c:pt>
                <c:pt idx="45">
                  <c:v>50.97</c:v>
                </c:pt>
                <c:pt idx="46">
                  <c:v>52.37</c:v>
                </c:pt>
                <c:pt idx="47">
                  <c:v>54.64</c:v>
                </c:pt>
                <c:pt idx="48">
                  <c:v>56.33</c:v>
                </c:pt>
                <c:pt idx="49">
                  <c:v>57.69000000000001</c:v>
                </c:pt>
                <c:pt idx="50">
                  <c:v>57.73000000000001</c:v>
                </c:pt>
                <c:pt idx="51">
                  <c:v>60.42</c:v>
                </c:pt>
                <c:pt idx="52">
                  <c:v>61.82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5967600"/>
        <c:axId val="-2046590432"/>
      </c:lineChart>
      <c:catAx>
        <c:axId val="-213596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046590432"/>
        <c:crosses val="autoZero"/>
        <c:auto val="1"/>
        <c:lblAlgn val="ctr"/>
        <c:lblOffset val="100"/>
        <c:tickLblSkip val="5"/>
        <c:noMultiLvlLbl val="0"/>
      </c:catAx>
      <c:valAx>
        <c:axId val="-20465904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Kg/Capita/</a:t>
                </a:r>
                <a:r>
                  <a:rPr lang="en-US" altLang="zh-CN" sz="1400" dirty="0" smtClean="0"/>
                  <a:t>Year</a:t>
                </a:r>
                <a:endParaRPr lang="zh-CN" sz="1400" dirty="0"/>
              </a:p>
            </c:rich>
          </c:tx>
          <c:layout>
            <c:manualLayout>
              <c:xMode val="edge"/>
              <c:yMode val="edge"/>
              <c:x val="0.00873917351732237"/>
              <c:y val="0.2962346052897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35967600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92D050"/>
              </a:solidFill>
            </a:ln>
          </c:spPr>
          <c:marker>
            <c:symbol val="diamond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5.81</c:v>
                </c:pt>
                <c:pt idx="1">
                  <c:v>6.24</c:v>
                </c:pt>
                <c:pt idx="2">
                  <c:v>6.24</c:v>
                </c:pt>
                <c:pt idx="3">
                  <c:v>6.59</c:v>
                </c:pt>
                <c:pt idx="4">
                  <c:v>7.319999999999998</c:v>
                </c:pt>
                <c:pt idx="5">
                  <c:v>7.21</c:v>
                </c:pt>
                <c:pt idx="6">
                  <c:v>6.98</c:v>
                </c:pt>
                <c:pt idx="7">
                  <c:v>7.340000000000001</c:v>
                </c:pt>
                <c:pt idx="8">
                  <c:v>7.52</c:v>
                </c:pt>
                <c:pt idx="9">
                  <c:v>7.819999999999998</c:v>
                </c:pt>
                <c:pt idx="10">
                  <c:v>7.7</c:v>
                </c:pt>
                <c:pt idx="11">
                  <c:v>8.19</c:v>
                </c:pt>
                <c:pt idx="12">
                  <c:v>8.43</c:v>
                </c:pt>
                <c:pt idx="13">
                  <c:v>8.739999999999998</c:v>
                </c:pt>
                <c:pt idx="14">
                  <c:v>9.07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900352"/>
        <c:axId val="1860084432"/>
      </c:lineChart>
      <c:catAx>
        <c:axId val="186290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0084432"/>
        <c:crosses val="autoZero"/>
        <c:auto val="1"/>
        <c:lblAlgn val="ctr"/>
        <c:lblOffset val="100"/>
        <c:tickLblSkip val="2"/>
        <c:noMultiLvlLbl val="0"/>
      </c:catAx>
      <c:valAx>
        <c:axId val="1860084432"/>
        <c:scaling>
          <c:orientation val="minMax"/>
          <c:max val="10.0"/>
          <c:min val="5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zh-CN" sz="1400" smtClean="0"/>
                  <a:t>Piece/Capita</a:t>
                </a:r>
                <a:r>
                  <a:rPr lang="en-US" altLang="zh-CN" sz="1400" baseline="0" smtClean="0"/>
                  <a:t>/Year</a:t>
                </a:r>
                <a:endParaRPr lang="zh-CN" sz="1400" dirty="0"/>
              </a:p>
            </c:rich>
          </c:tx>
          <c:layout>
            <c:manualLayout>
              <c:xMode val="edge"/>
              <c:yMode val="edge"/>
              <c:x val="0.0353284692819297"/>
              <c:y val="0.1896157052689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62900352"/>
        <c:crosses val="autoZero"/>
        <c:crossBetween val="between"/>
        <c:majorUnit val="1.0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578141431516"/>
          <c:y val="0.0274840529115938"/>
          <c:w val="0.780947479842572"/>
          <c:h val="0.773950002519629"/>
        </c:manualLayout>
      </c:layout>
      <c:barChart>
        <c:barDir val="col"/>
        <c:grouping val="clustered"/>
        <c:varyColors val="0"/>
        <c:ser>
          <c:idx val="0"/>
          <c:order val="0"/>
          <c:tx>
            <c:v>Vehicle Ownership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汽车!$D$1:$X$1</c:f>
              <c:numCache>
                <c:formatCode>General</c:formatCode>
                <c:ptCount val="21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  <c:pt idx="10">
                  <c:v>2005.0</c:v>
                </c:pt>
                <c:pt idx="11">
                  <c:v>2006.0</c:v>
                </c:pt>
                <c:pt idx="12">
                  <c:v>2007.0</c:v>
                </c:pt>
                <c:pt idx="13">
                  <c:v>2008.0</c:v>
                </c:pt>
                <c:pt idx="14">
                  <c:v>2009.0</c:v>
                </c:pt>
                <c:pt idx="15">
                  <c:v>2010.0</c:v>
                </c:pt>
                <c:pt idx="16">
                  <c:v>2011.0</c:v>
                </c:pt>
                <c:pt idx="17">
                  <c:v>2012.0</c:v>
                </c:pt>
                <c:pt idx="18">
                  <c:v>2013.0</c:v>
                </c:pt>
                <c:pt idx="19">
                  <c:v>2014.0</c:v>
                </c:pt>
                <c:pt idx="20">
                  <c:v>2015.0</c:v>
                </c:pt>
              </c:numCache>
            </c:numRef>
          </c:cat>
          <c:val>
            <c:numRef>
              <c:f>汽车!$D$2:$X$2</c:f>
              <c:numCache>
                <c:formatCode>0.000_ </c:formatCode>
                <c:ptCount val="21"/>
                <c:pt idx="0">
                  <c:v>10.4</c:v>
                </c:pt>
                <c:pt idx="1">
                  <c:v>11.0008</c:v>
                </c:pt>
                <c:pt idx="2">
                  <c:v>12.1909</c:v>
                </c:pt>
                <c:pt idx="3">
                  <c:v>13.193</c:v>
                </c:pt>
                <c:pt idx="4">
                  <c:v>14.5294</c:v>
                </c:pt>
                <c:pt idx="5">
                  <c:v>16.08909999999998</c:v>
                </c:pt>
                <c:pt idx="6">
                  <c:v>18.0204</c:v>
                </c:pt>
                <c:pt idx="7">
                  <c:v>20.5317</c:v>
                </c:pt>
                <c:pt idx="8">
                  <c:v>23.8293</c:v>
                </c:pt>
                <c:pt idx="9">
                  <c:v>26.9371</c:v>
                </c:pt>
                <c:pt idx="10">
                  <c:v>31.5966</c:v>
                </c:pt>
                <c:pt idx="11">
                  <c:v>36.9735</c:v>
                </c:pt>
                <c:pt idx="12">
                  <c:v>43.5836</c:v>
                </c:pt>
                <c:pt idx="13">
                  <c:v>50.9961</c:v>
                </c:pt>
                <c:pt idx="14">
                  <c:v>62.8061</c:v>
                </c:pt>
                <c:pt idx="15">
                  <c:v>78.018</c:v>
                </c:pt>
                <c:pt idx="16">
                  <c:v>93.563</c:v>
                </c:pt>
                <c:pt idx="17">
                  <c:v>109.3309</c:v>
                </c:pt>
                <c:pt idx="18">
                  <c:v>126.7014</c:v>
                </c:pt>
                <c:pt idx="19">
                  <c:v>145.9811</c:v>
                </c:pt>
                <c:pt idx="20">
                  <c:v>162.73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316016"/>
        <c:axId val="2142875472"/>
      </c:barChart>
      <c:lineChart>
        <c:grouping val="standard"/>
        <c:varyColors val="0"/>
        <c:ser>
          <c:idx val="1"/>
          <c:order val="1"/>
          <c:tx>
            <c:v>Owndership Growth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汽车!$D$3:$X$3</c:f>
              <c:numCache>
                <c:formatCode>0.0%</c:formatCode>
                <c:ptCount val="21"/>
                <c:pt idx="0">
                  <c:v>0.104033970276009</c:v>
                </c:pt>
                <c:pt idx="1">
                  <c:v>0.0577692307692307</c:v>
                </c:pt>
                <c:pt idx="2">
                  <c:v>0.108183041233365</c:v>
                </c:pt>
                <c:pt idx="3">
                  <c:v>0.0822006578677537</c:v>
                </c:pt>
                <c:pt idx="4">
                  <c:v>0.101296141893428</c:v>
                </c:pt>
                <c:pt idx="5">
                  <c:v>0.107347860200697</c:v>
                </c:pt>
                <c:pt idx="6">
                  <c:v>0.120037789559391</c:v>
                </c:pt>
                <c:pt idx="7">
                  <c:v>0.13935872677632</c:v>
                </c:pt>
                <c:pt idx="8">
                  <c:v>0.160610178407049</c:v>
                </c:pt>
                <c:pt idx="9">
                  <c:v>0.130419273751222</c:v>
                </c:pt>
                <c:pt idx="10">
                  <c:v>0.172977046526909</c:v>
                </c:pt>
                <c:pt idx="11">
                  <c:v>0.170173373084446</c:v>
                </c:pt>
                <c:pt idx="12">
                  <c:v>0.17877939605393</c:v>
                </c:pt>
                <c:pt idx="13">
                  <c:v>0.17007544122101</c:v>
                </c:pt>
                <c:pt idx="14">
                  <c:v>0.231586336994398</c:v>
                </c:pt>
                <c:pt idx="15">
                  <c:v>0.242204180804094</c:v>
                </c:pt>
                <c:pt idx="16">
                  <c:v>0.199248891281499</c:v>
                </c:pt>
                <c:pt idx="17">
                  <c:v>0.168527088699593</c:v>
                </c:pt>
                <c:pt idx="18">
                  <c:v>0.158880060440369</c:v>
                </c:pt>
                <c:pt idx="19">
                  <c:v>0.15216643225726</c:v>
                </c:pt>
                <c:pt idx="20">
                  <c:v>0.114733345618029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149344"/>
        <c:axId val="-2045620048"/>
      </c:lineChart>
      <c:catAx>
        <c:axId val="214231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875472"/>
        <c:crosses val="autoZero"/>
        <c:auto val="1"/>
        <c:lblAlgn val="ctr"/>
        <c:lblOffset val="100"/>
        <c:tickLblSkip val="5"/>
        <c:noMultiLvlLbl val="0"/>
      </c:catAx>
      <c:valAx>
        <c:axId val="21428754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 </a:t>
                </a:r>
                <a:r>
                  <a:rPr lang="en-US" dirty="0" smtClean="0"/>
                  <a:t>M</a:t>
                </a:r>
                <a:r>
                  <a:rPr lang="en-US" altLang="zh-CN" dirty="0" smtClean="0"/>
                  <a:t>i</a:t>
                </a:r>
                <a:r>
                  <a:rPr lang="en-US" dirty="0" smtClean="0"/>
                  <a:t>llion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Vehicle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300677244823595"/>
              <c:y val="0.2642389189647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16016"/>
        <c:crosses val="autoZero"/>
        <c:crossBetween val="between"/>
      </c:valAx>
      <c:valAx>
        <c:axId val="-2045620048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149344"/>
        <c:crosses val="max"/>
        <c:crossBetween val="between"/>
      </c:valAx>
      <c:catAx>
        <c:axId val="-2144149344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4562004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39690085054856"/>
          <c:y val="0.0835190593714282"/>
          <c:w val="0.326959707527348"/>
          <c:h val="0.183364404817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582944081142"/>
          <c:y val="0.0514005540974045"/>
          <c:w val="0.840992704301793"/>
          <c:h val="0.784772528433945"/>
        </c:manualLayout>
      </c:layout>
      <c:lineChart>
        <c:grouping val="standard"/>
        <c:varyColors val="0"/>
        <c:ser>
          <c:idx val="1"/>
          <c:order val="0"/>
          <c:tx>
            <c:v>Per Capita Housing Space in Urban Area</c:v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marker>
          <c:cat>
            <c:numRef>
              <c:f>'[人均居住面积.xlsx]新建住宅和人均居住面积 (2)'!$A$7:$A$34</c:f>
              <c:numCache>
                <c:formatCode>0_);[Red]\(0\)</c:formatCode>
                <c:ptCount val="28"/>
                <c:pt idx="0">
                  <c:v>1985.0</c:v>
                </c:pt>
                <c:pt idx="1">
                  <c:v>1986.0</c:v>
                </c:pt>
                <c:pt idx="2">
                  <c:v>1987.0</c:v>
                </c:pt>
                <c:pt idx="3">
                  <c:v>1988.0</c:v>
                </c:pt>
                <c:pt idx="4">
                  <c:v>1989.0</c:v>
                </c:pt>
                <c:pt idx="5">
                  <c:v>1990.0</c:v>
                </c:pt>
                <c:pt idx="6">
                  <c:v>1991.0</c:v>
                </c:pt>
                <c:pt idx="7">
                  <c:v>1992.0</c:v>
                </c:pt>
                <c:pt idx="8">
                  <c:v>1993.0</c:v>
                </c:pt>
                <c:pt idx="9">
                  <c:v>1994.0</c:v>
                </c:pt>
                <c:pt idx="10">
                  <c:v>1995.0</c:v>
                </c:pt>
                <c:pt idx="11">
                  <c:v>1996.0</c:v>
                </c:pt>
                <c:pt idx="12">
                  <c:v>1997.0</c:v>
                </c:pt>
                <c:pt idx="13">
                  <c:v>1998.0</c:v>
                </c:pt>
                <c:pt idx="14">
                  <c:v>1999.0</c:v>
                </c:pt>
                <c:pt idx="15">
                  <c:v>2000.0</c:v>
                </c:pt>
                <c:pt idx="16">
                  <c:v>2001.0</c:v>
                </c:pt>
                <c:pt idx="17">
                  <c:v>2002.0</c:v>
                </c:pt>
                <c:pt idx="18">
                  <c:v>2003.0</c:v>
                </c:pt>
                <c:pt idx="19">
                  <c:v>2004.0</c:v>
                </c:pt>
                <c:pt idx="20">
                  <c:v>2005.0</c:v>
                </c:pt>
                <c:pt idx="21">
                  <c:v>2006.0</c:v>
                </c:pt>
                <c:pt idx="22">
                  <c:v>2007.0</c:v>
                </c:pt>
                <c:pt idx="23">
                  <c:v>2008.0</c:v>
                </c:pt>
                <c:pt idx="24">
                  <c:v>2009.0</c:v>
                </c:pt>
                <c:pt idx="25">
                  <c:v>2010.0</c:v>
                </c:pt>
                <c:pt idx="26">
                  <c:v>2011.0</c:v>
                </c:pt>
                <c:pt idx="27">
                  <c:v>2012.0</c:v>
                </c:pt>
              </c:numCache>
            </c:numRef>
          </c:cat>
          <c:val>
            <c:numRef>
              <c:f>'[人均居住面积.xlsx]新建住宅和人均居住面积 (2)'!$E$7:$E$34</c:f>
              <c:numCache>
                <c:formatCode>General</c:formatCode>
                <c:ptCount val="28"/>
                <c:pt idx="17" formatCode="0.0_);[Red]\(0.0\)">
                  <c:v>24.5</c:v>
                </c:pt>
                <c:pt idx="18" formatCode="0.0_);[Red]\(0.0\)">
                  <c:v>25.3</c:v>
                </c:pt>
                <c:pt idx="19" formatCode="0.0_);[Red]\(0.0\)">
                  <c:v>26.4</c:v>
                </c:pt>
                <c:pt idx="20" formatCode="0.0_);[Red]\(0.0\)">
                  <c:v>27.8</c:v>
                </c:pt>
                <c:pt idx="21" formatCode="0.0_);[Red]\(0.0\)">
                  <c:v>28.5</c:v>
                </c:pt>
                <c:pt idx="22" formatCode="0.0_);[Red]\(0.0\)">
                  <c:v>30.1</c:v>
                </c:pt>
                <c:pt idx="23" formatCode="0.0_);[Red]\(0.0\)">
                  <c:v>30.6</c:v>
                </c:pt>
                <c:pt idx="24" formatCode="0.0_);[Red]\(0.0\)">
                  <c:v>31.3</c:v>
                </c:pt>
                <c:pt idx="25" formatCode="0.0_);[Red]\(0.0\)">
                  <c:v>31.6</c:v>
                </c:pt>
                <c:pt idx="26" formatCode="0.0_);[Red]\(0.0\)">
                  <c:v>32.7</c:v>
                </c:pt>
                <c:pt idx="27" formatCode="0.0_ ">
                  <c:v>32.9</c:v>
                </c:pt>
              </c:numCache>
            </c:numRef>
          </c:val>
          <c:smooth val="0"/>
        </c:ser>
        <c:ser>
          <c:idx val="2"/>
          <c:order val="1"/>
          <c:tx>
            <c:v>Per Capita Housing Space in Rural Area</c:v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triangle"/>
            <c:size val="6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cat>
            <c:numRef>
              <c:f>'[人均居住面积.xlsx]新建住宅和人均居住面积 (2)'!$A$7:$A$34</c:f>
              <c:numCache>
                <c:formatCode>0_);[Red]\(0\)</c:formatCode>
                <c:ptCount val="28"/>
                <c:pt idx="0">
                  <c:v>1985.0</c:v>
                </c:pt>
                <c:pt idx="1">
                  <c:v>1986.0</c:v>
                </c:pt>
                <c:pt idx="2">
                  <c:v>1987.0</c:v>
                </c:pt>
                <c:pt idx="3">
                  <c:v>1988.0</c:v>
                </c:pt>
                <c:pt idx="4">
                  <c:v>1989.0</c:v>
                </c:pt>
                <c:pt idx="5">
                  <c:v>1990.0</c:v>
                </c:pt>
                <c:pt idx="6">
                  <c:v>1991.0</c:v>
                </c:pt>
                <c:pt idx="7">
                  <c:v>1992.0</c:v>
                </c:pt>
                <c:pt idx="8">
                  <c:v>1993.0</c:v>
                </c:pt>
                <c:pt idx="9">
                  <c:v>1994.0</c:v>
                </c:pt>
                <c:pt idx="10">
                  <c:v>1995.0</c:v>
                </c:pt>
                <c:pt idx="11">
                  <c:v>1996.0</c:v>
                </c:pt>
                <c:pt idx="12">
                  <c:v>1997.0</c:v>
                </c:pt>
                <c:pt idx="13">
                  <c:v>1998.0</c:v>
                </c:pt>
                <c:pt idx="14">
                  <c:v>1999.0</c:v>
                </c:pt>
                <c:pt idx="15">
                  <c:v>2000.0</c:v>
                </c:pt>
                <c:pt idx="16">
                  <c:v>2001.0</c:v>
                </c:pt>
                <c:pt idx="17">
                  <c:v>2002.0</c:v>
                </c:pt>
                <c:pt idx="18">
                  <c:v>2003.0</c:v>
                </c:pt>
                <c:pt idx="19">
                  <c:v>2004.0</c:v>
                </c:pt>
                <c:pt idx="20">
                  <c:v>2005.0</c:v>
                </c:pt>
                <c:pt idx="21">
                  <c:v>2006.0</c:v>
                </c:pt>
                <c:pt idx="22">
                  <c:v>2007.0</c:v>
                </c:pt>
                <c:pt idx="23">
                  <c:v>2008.0</c:v>
                </c:pt>
                <c:pt idx="24">
                  <c:v>2009.0</c:v>
                </c:pt>
                <c:pt idx="25">
                  <c:v>2010.0</c:v>
                </c:pt>
                <c:pt idx="26">
                  <c:v>2011.0</c:v>
                </c:pt>
                <c:pt idx="27">
                  <c:v>2012.0</c:v>
                </c:pt>
              </c:numCache>
            </c:numRef>
          </c:cat>
          <c:val>
            <c:numRef>
              <c:f>'[人均居住面积.xlsx]新建住宅和人均居住面积 (2)'!$F$7:$F$34</c:f>
              <c:numCache>
                <c:formatCode>0.0_);[Red]\(0.0\)</c:formatCode>
                <c:ptCount val="28"/>
                <c:pt idx="0">
                  <c:v>14.7</c:v>
                </c:pt>
                <c:pt idx="1">
                  <c:v>15.3</c:v>
                </c:pt>
                <c:pt idx="2">
                  <c:v>16.0</c:v>
                </c:pt>
                <c:pt idx="3">
                  <c:v>16.6</c:v>
                </c:pt>
                <c:pt idx="4">
                  <c:v>17.2</c:v>
                </c:pt>
                <c:pt idx="5">
                  <c:v>17.8</c:v>
                </c:pt>
                <c:pt idx="6">
                  <c:v>18.5</c:v>
                </c:pt>
                <c:pt idx="7">
                  <c:v>18.9</c:v>
                </c:pt>
                <c:pt idx="8">
                  <c:v>20.7</c:v>
                </c:pt>
                <c:pt idx="9">
                  <c:v>20.2</c:v>
                </c:pt>
                <c:pt idx="10">
                  <c:v>21.0</c:v>
                </c:pt>
                <c:pt idx="11">
                  <c:v>21.7</c:v>
                </c:pt>
                <c:pt idx="12">
                  <c:v>22.5</c:v>
                </c:pt>
                <c:pt idx="13">
                  <c:v>23.3</c:v>
                </c:pt>
                <c:pt idx="14">
                  <c:v>24.2</c:v>
                </c:pt>
                <c:pt idx="15">
                  <c:v>24.8</c:v>
                </c:pt>
                <c:pt idx="16">
                  <c:v>25.7</c:v>
                </c:pt>
                <c:pt idx="17">
                  <c:v>26.5</c:v>
                </c:pt>
                <c:pt idx="18">
                  <c:v>27.2</c:v>
                </c:pt>
                <c:pt idx="19">
                  <c:v>27.9</c:v>
                </c:pt>
                <c:pt idx="20">
                  <c:v>29.7</c:v>
                </c:pt>
                <c:pt idx="21">
                  <c:v>30.7</c:v>
                </c:pt>
                <c:pt idx="22">
                  <c:v>31.6</c:v>
                </c:pt>
                <c:pt idx="23">
                  <c:v>32.4</c:v>
                </c:pt>
                <c:pt idx="24">
                  <c:v>33.6</c:v>
                </c:pt>
                <c:pt idx="25">
                  <c:v>34.1</c:v>
                </c:pt>
                <c:pt idx="26">
                  <c:v>36.2</c:v>
                </c:pt>
                <c:pt idx="27" formatCode="0.0_ ">
                  <c:v>37.1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434896"/>
        <c:axId val="-2131926112"/>
      </c:lineChart>
      <c:catAx>
        <c:axId val="-2142434896"/>
        <c:scaling>
          <c:orientation val="minMax"/>
        </c:scaling>
        <c:delete val="0"/>
        <c:axPos val="b"/>
        <c:numFmt formatCode="0_);[Red]\(0\)" sourceLinked="1"/>
        <c:majorTickMark val="out"/>
        <c:minorTickMark val="none"/>
        <c:tickLblPos val="nextTo"/>
        <c:crossAx val="-2131926112"/>
        <c:crosses val="autoZero"/>
        <c:auto val="1"/>
        <c:lblAlgn val="ctr"/>
        <c:lblOffset val="100"/>
        <c:tickLblSkip val="3"/>
        <c:noMultiLvlLbl val="0"/>
      </c:catAx>
      <c:valAx>
        <c:axId val="-2131926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en-US" sz="1050" dirty="0"/>
                  <a:t>m</a:t>
                </a:r>
                <a:r>
                  <a:rPr lang="en-US" sz="1050" baseline="30000" dirty="0"/>
                  <a:t>2</a:t>
                </a:r>
                <a:endParaRPr lang="zh-CN" sz="1050" baseline="30000" dirty="0"/>
              </a:p>
            </c:rich>
          </c:tx>
          <c:layout/>
          <c:overlay val="0"/>
        </c:title>
        <c:numFmt formatCode="#,##0_);[Red]\(#,##0\)" sourceLinked="0"/>
        <c:majorTickMark val="in"/>
        <c:minorTickMark val="none"/>
        <c:tickLblPos val="nextTo"/>
        <c:crossAx val="-214243489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7580030250456"/>
          <c:y val="0.614973024205308"/>
          <c:w val="0.585310734463277"/>
          <c:h val="0.163572470107903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cat>
            <c:strRef>
              <c:f>能碳汇总!$AG$16:$AG$19</c:f>
              <c:strCache>
                <c:ptCount val="4"/>
                <c:pt idx="0">
                  <c:v>基础情景 (BB)</c:v>
                </c:pt>
                <c:pt idx="1">
                  <c:v>技术进步情景 (BL)</c:v>
                </c:pt>
                <c:pt idx="2">
                  <c:v>适度消费情景 (LB)</c:v>
                </c:pt>
                <c:pt idx="3">
                  <c:v>低碳理想情景 (LL)</c:v>
                </c:pt>
              </c:strCache>
            </c:strRef>
          </c:cat>
          <c:val>
            <c:numRef>
              <c:f>能碳汇总!$AH$16:$AH$19</c:f>
              <c:numCache>
                <c:formatCode>0.0_ </c:formatCode>
                <c:ptCount val="4"/>
                <c:pt idx="0">
                  <c:v>7.40274920662789</c:v>
                </c:pt>
                <c:pt idx="1">
                  <c:v>6.28397637985173</c:v>
                </c:pt>
                <c:pt idx="2">
                  <c:v>4.627144737239184</c:v>
                </c:pt>
                <c:pt idx="3">
                  <c:v>3.53255655027953</c:v>
                </c:pt>
              </c:numCache>
            </c:numRef>
          </c:val>
        </c:ser>
        <c:ser>
          <c:idx val="1"/>
          <c:order val="1"/>
          <c:spPr>
            <a:pattFill prst="pct1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1"/>
            <c:invertIfNegative val="0"/>
            <c:bubble3D val="0"/>
            <c:spPr>
              <a:pattFill prst="dashHorz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dashHorz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cat>
            <c:strRef>
              <c:f>能碳汇总!$AG$16:$AG$19</c:f>
              <c:strCache>
                <c:ptCount val="4"/>
                <c:pt idx="0">
                  <c:v>基础情景 (BB)</c:v>
                </c:pt>
                <c:pt idx="1">
                  <c:v>技术进步情景 (BL)</c:v>
                </c:pt>
                <c:pt idx="2">
                  <c:v>适度消费情景 (LB)</c:v>
                </c:pt>
                <c:pt idx="3">
                  <c:v>低碳理想情景 (LL)</c:v>
                </c:pt>
              </c:strCache>
            </c:strRef>
          </c:cat>
          <c:val>
            <c:numRef>
              <c:f>能碳汇总!$AI$16:$AI$19</c:f>
              <c:numCache>
                <c:formatCode>0.0_ </c:formatCode>
                <c:ptCount val="4"/>
                <c:pt idx="0">
                  <c:v>0.0</c:v>
                </c:pt>
                <c:pt idx="1">
                  <c:v>1.11877282677616</c:v>
                </c:pt>
                <c:pt idx="2">
                  <c:v>2.77560446938869</c:v>
                </c:pt>
                <c:pt idx="3">
                  <c:v>1.11877282677616</c:v>
                </c:pt>
              </c:numCache>
            </c:numRef>
          </c:val>
        </c:ser>
        <c:ser>
          <c:idx val="2"/>
          <c:order val="2"/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能碳汇总!$AG$16:$AG$19</c:f>
              <c:strCache>
                <c:ptCount val="4"/>
                <c:pt idx="0">
                  <c:v>基础情景 (BB)</c:v>
                </c:pt>
                <c:pt idx="1">
                  <c:v>技术进步情景 (BL)</c:v>
                </c:pt>
                <c:pt idx="2">
                  <c:v>适度消费情景 (LB)</c:v>
                </c:pt>
                <c:pt idx="3">
                  <c:v>低碳理想情景 (LL)</c:v>
                </c:pt>
              </c:strCache>
            </c:strRef>
          </c:cat>
          <c:val>
            <c:numRef>
              <c:f>能碳汇总!$AJ$16:$AJ$19</c:f>
              <c:numCache>
                <c:formatCode>0.0_ 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2.77560446938869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5382096"/>
        <c:axId val="2144474368"/>
      </c:barChart>
      <c:catAx>
        <c:axId val="175538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144474368"/>
        <c:crosses val="autoZero"/>
        <c:auto val="1"/>
        <c:lblAlgn val="ctr"/>
        <c:lblOffset val="100"/>
        <c:noMultiLvlLbl val="0"/>
      </c:catAx>
      <c:valAx>
        <c:axId val="21444743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Billion Tons COE</a:t>
                </a:r>
                <a:endParaRPr lang="zh-CN" sz="1200"/>
              </a:p>
            </c:rich>
          </c:tx>
          <c:layout/>
          <c:overlay val="0"/>
        </c:title>
        <c:numFmt formatCode="0\ " sourceLinked="0"/>
        <c:majorTickMark val="out"/>
        <c:minorTickMark val="none"/>
        <c:tickLblPos val="nextTo"/>
        <c:crossAx val="175538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131921574634"/>
          <c:y val="0.0980128018360194"/>
          <c:w val="0.832407662741473"/>
          <c:h val="0.71985038468228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能碳汇总!$A$3</c:f>
              <c:strCache>
                <c:ptCount val="1"/>
                <c:pt idx="0">
                  <c:v>BB</c:v>
                </c:pt>
              </c:strCache>
            </c:strRef>
          </c:tx>
          <c:spPr>
            <a:ln w="60325"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能碳汇总!$F$1:$AP$1</c:f>
              <c:numCache>
                <c:formatCode>0_ </c:formatCode>
                <c:ptCount val="37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  <c:pt idx="9">
                  <c:v>2023.0</c:v>
                </c:pt>
                <c:pt idx="10">
                  <c:v>2024.0</c:v>
                </c:pt>
                <c:pt idx="11">
                  <c:v>2025.0</c:v>
                </c:pt>
                <c:pt idx="12">
                  <c:v>2026.0</c:v>
                </c:pt>
                <c:pt idx="13">
                  <c:v>2027.0</c:v>
                </c:pt>
                <c:pt idx="14">
                  <c:v>2028.0</c:v>
                </c:pt>
                <c:pt idx="15">
                  <c:v>2029.0</c:v>
                </c:pt>
                <c:pt idx="16">
                  <c:v>2030.0</c:v>
                </c:pt>
                <c:pt idx="17">
                  <c:v>2031.0</c:v>
                </c:pt>
                <c:pt idx="18">
                  <c:v>2032.0</c:v>
                </c:pt>
                <c:pt idx="19">
                  <c:v>2033.0</c:v>
                </c:pt>
                <c:pt idx="20">
                  <c:v>2034.0</c:v>
                </c:pt>
                <c:pt idx="21">
                  <c:v>2035.0</c:v>
                </c:pt>
                <c:pt idx="22">
                  <c:v>2036.0</c:v>
                </c:pt>
                <c:pt idx="23">
                  <c:v>2037.0</c:v>
                </c:pt>
                <c:pt idx="24">
                  <c:v>2038.0</c:v>
                </c:pt>
                <c:pt idx="25">
                  <c:v>2039.0</c:v>
                </c:pt>
                <c:pt idx="26">
                  <c:v>2040.0</c:v>
                </c:pt>
                <c:pt idx="27">
                  <c:v>2041.0</c:v>
                </c:pt>
                <c:pt idx="28">
                  <c:v>2042.0</c:v>
                </c:pt>
                <c:pt idx="29">
                  <c:v>2043.0</c:v>
                </c:pt>
                <c:pt idx="30">
                  <c:v>2044.0</c:v>
                </c:pt>
                <c:pt idx="31">
                  <c:v>2045.0</c:v>
                </c:pt>
                <c:pt idx="32">
                  <c:v>2046.0</c:v>
                </c:pt>
                <c:pt idx="33">
                  <c:v>2047.0</c:v>
                </c:pt>
                <c:pt idx="34">
                  <c:v>2048.0</c:v>
                </c:pt>
                <c:pt idx="35">
                  <c:v>2049.0</c:v>
                </c:pt>
                <c:pt idx="36">
                  <c:v>2050.0</c:v>
                </c:pt>
              </c:numCache>
            </c:numRef>
          </c:xVal>
          <c:yVal>
            <c:numRef>
              <c:f>能碳汇总!$F$8:$AP$8</c:f>
              <c:numCache>
                <c:formatCode>0_ </c:formatCode>
                <c:ptCount val="37"/>
                <c:pt idx="0">
                  <c:v>1.01904592782974E6</c:v>
                </c:pt>
                <c:pt idx="1">
                  <c:v>1.05393076450061E6</c:v>
                </c:pt>
                <c:pt idx="2">
                  <c:v>1.0798781361114E6</c:v>
                </c:pt>
                <c:pt idx="3">
                  <c:v>1.10288364471713E6</c:v>
                </c:pt>
                <c:pt idx="4">
                  <c:v>1.12510407050893E6</c:v>
                </c:pt>
                <c:pt idx="5">
                  <c:v>1.14633303775762E6</c:v>
                </c:pt>
                <c:pt idx="6">
                  <c:v>1.1648715332851E6</c:v>
                </c:pt>
                <c:pt idx="7">
                  <c:v>1.17580772052537E6</c:v>
                </c:pt>
                <c:pt idx="8">
                  <c:v>1.18678087156948E6</c:v>
                </c:pt>
                <c:pt idx="9">
                  <c:v>1.19928658267561E6</c:v>
                </c:pt>
                <c:pt idx="10">
                  <c:v>1.212850493079E6</c:v>
                </c:pt>
                <c:pt idx="11">
                  <c:v>1.22592723253991E6</c:v>
                </c:pt>
                <c:pt idx="12">
                  <c:v>1.23770740919309E6</c:v>
                </c:pt>
                <c:pt idx="13">
                  <c:v>1.24921364627504E6</c:v>
                </c:pt>
                <c:pt idx="14">
                  <c:v>1.26048508543605E6</c:v>
                </c:pt>
                <c:pt idx="15">
                  <c:v>1.27144148382404E6</c:v>
                </c:pt>
                <c:pt idx="16">
                  <c:v>1.28427277464977E6</c:v>
                </c:pt>
                <c:pt idx="17">
                  <c:v>1.29094432641827E6</c:v>
                </c:pt>
                <c:pt idx="18">
                  <c:v>1.29677853985853E6</c:v>
                </c:pt>
                <c:pt idx="19">
                  <c:v>1.30217048876978E6</c:v>
                </c:pt>
                <c:pt idx="20">
                  <c:v>1.30730844388408E6</c:v>
                </c:pt>
                <c:pt idx="21">
                  <c:v>1.31244423921555E6</c:v>
                </c:pt>
                <c:pt idx="22">
                  <c:v>1.3173787682383E6</c:v>
                </c:pt>
                <c:pt idx="23">
                  <c:v>1.32146453457716E6</c:v>
                </c:pt>
                <c:pt idx="24">
                  <c:v>1.3254471894507E6</c:v>
                </c:pt>
                <c:pt idx="25">
                  <c:v>1.32913877830716E6</c:v>
                </c:pt>
                <c:pt idx="26">
                  <c:v>1.33269343484901E6</c:v>
                </c:pt>
                <c:pt idx="27">
                  <c:v>1.32672363961795E6</c:v>
                </c:pt>
                <c:pt idx="28">
                  <c:v>1.32095661858545E6</c:v>
                </c:pt>
                <c:pt idx="29">
                  <c:v>1.3154274151979E6</c:v>
                </c:pt>
                <c:pt idx="30">
                  <c:v>1.30981325964338E6</c:v>
                </c:pt>
                <c:pt idx="31">
                  <c:v>1.30411890594726E6</c:v>
                </c:pt>
                <c:pt idx="32">
                  <c:v>1.29840345614027E6</c:v>
                </c:pt>
                <c:pt idx="33">
                  <c:v>1.29261327843615E6</c:v>
                </c:pt>
                <c:pt idx="34">
                  <c:v>1.28675132843479E6</c:v>
                </c:pt>
                <c:pt idx="35">
                  <c:v>1.28082005957658E6</c:v>
                </c:pt>
                <c:pt idx="36">
                  <c:v>1.27118665526845E6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能碳汇总!$A$4</c:f>
              <c:strCache>
                <c:ptCount val="1"/>
                <c:pt idx="0">
                  <c:v>BL</c:v>
                </c:pt>
              </c:strCache>
            </c:strRef>
          </c:tx>
          <c:spPr>
            <a:ln w="60325">
              <a:solidFill>
                <a:schemeClr val="bg1"/>
              </a:solidFill>
              <a:prstDash val="sysDot"/>
            </a:ln>
          </c:spPr>
          <c:marker>
            <c:symbol val="none"/>
          </c:marker>
          <c:xVal>
            <c:numRef>
              <c:f>能碳汇总!$F$1:$AP$1</c:f>
              <c:numCache>
                <c:formatCode>0_ </c:formatCode>
                <c:ptCount val="37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  <c:pt idx="9">
                  <c:v>2023.0</c:v>
                </c:pt>
                <c:pt idx="10">
                  <c:v>2024.0</c:v>
                </c:pt>
                <c:pt idx="11">
                  <c:v>2025.0</c:v>
                </c:pt>
                <c:pt idx="12">
                  <c:v>2026.0</c:v>
                </c:pt>
                <c:pt idx="13">
                  <c:v>2027.0</c:v>
                </c:pt>
                <c:pt idx="14">
                  <c:v>2028.0</c:v>
                </c:pt>
                <c:pt idx="15">
                  <c:v>2029.0</c:v>
                </c:pt>
                <c:pt idx="16">
                  <c:v>2030.0</c:v>
                </c:pt>
                <c:pt idx="17">
                  <c:v>2031.0</c:v>
                </c:pt>
                <c:pt idx="18">
                  <c:v>2032.0</c:v>
                </c:pt>
                <c:pt idx="19">
                  <c:v>2033.0</c:v>
                </c:pt>
                <c:pt idx="20">
                  <c:v>2034.0</c:v>
                </c:pt>
                <c:pt idx="21">
                  <c:v>2035.0</c:v>
                </c:pt>
                <c:pt idx="22">
                  <c:v>2036.0</c:v>
                </c:pt>
                <c:pt idx="23">
                  <c:v>2037.0</c:v>
                </c:pt>
                <c:pt idx="24">
                  <c:v>2038.0</c:v>
                </c:pt>
                <c:pt idx="25">
                  <c:v>2039.0</c:v>
                </c:pt>
                <c:pt idx="26">
                  <c:v>2040.0</c:v>
                </c:pt>
                <c:pt idx="27">
                  <c:v>2041.0</c:v>
                </c:pt>
                <c:pt idx="28">
                  <c:v>2042.0</c:v>
                </c:pt>
                <c:pt idx="29">
                  <c:v>2043.0</c:v>
                </c:pt>
                <c:pt idx="30">
                  <c:v>2044.0</c:v>
                </c:pt>
                <c:pt idx="31">
                  <c:v>2045.0</c:v>
                </c:pt>
                <c:pt idx="32">
                  <c:v>2046.0</c:v>
                </c:pt>
                <c:pt idx="33">
                  <c:v>2047.0</c:v>
                </c:pt>
                <c:pt idx="34">
                  <c:v>2048.0</c:v>
                </c:pt>
                <c:pt idx="35">
                  <c:v>2049.0</c:v>
                </c:pt>
                <c:pt idx="36">
                  <c:v>2050.0</c:v>
                </c:pt>
              </c:numCache>
            </c:numRef>
          </c:xVal>
          <c:yVal>
            <c:numRef>
              <c:f>能碳汇总!$F$9:$AP$9</c:f>
              <c:numCache>
                <c:formatCode>0_ </c:formatCode>
                <c:ptCount val="37"/>
                <c:pt idx="0">
                  <c:v>1.01170095389805E6</c:v>
                </c:pt>
                <c:pt idx="1">
                  <c:v>1.03872926729808E6</c:v>
                </c:pt>
                <c:pt idx="2">
                  <c:v>1.05595362915477E6</c:v>
                </c:pt>
                <c:pt idx="3">
                  <c:v>1.07015206536507E6</c:v>
                </c:pt>
                <c:pt idx="4">
                  <c:v>1.08346570212564E6</c:v>
                </c:pt>
                <c:pt idx="5">
                  <c:v>1.09569302463153E6</c:v>
                </c:pt>
                <c:pt idx="6">
                  <c:v>1.10528183713024E6</c:v>
                </c:pt>
                <c:pt idx="7">
                  <c:v>1.10870562606951E6</c:v>
                </c:pt>
                <c:pt idx="8">
                  <c:v>1.11213187258655E6</c:v>
                </c:pt>
                <c:pt idx="9">
                  <c:v>1.11698702535747E6</c:v>
                </c:pt>
                <c:pt idx="10">
                  <c:v>1.12279266129064E6</c:v>
                </c:pt>
                <c:pt idx="11">
                  <c:v>1.1280774528077E6</c:v>
                </c:pt>
                <c:pt idx="12">
                  <c:v>1.13207113727613E6</c:v>
                </c:pt>
                <c:pt idx="13">
                  <c:v>1.13575484683922E6</c:v>
                </c:pt>
                <c:pt idx="14">
                  <c:v>1.13916333236451E6</c:v>
                </c:pt>
                <c:pt idx="15">
                  <c:v>1.14221483372212E6</c:v>
                </c:pt>
                <c:pt idx="16">
                  <c:v>1.15145932272635E6</c:v>
                </c:pt>
                <c:pt idx="17">
                  <c:v>1.14989536853363E6</c:v>
                </c:pt>
                <c:pt idx="18">
                  <c:v>1.14752396456764E6</c:v>
                </c:pt>
                <c:pt idx="19">
                  <c:v>1.14470454512929E6</c:v>
                </c:pt>
                <c:pt idx="20">
                  <c:v>1.14161792259615E6</c:v>
                </c:pt>
                <c:pt idx="21">
                  <c:v>1.13851564457078E6</c:v>
                </c:pt>
                <c:pt idx="22">
                  <c:v>1.13505195389817E6</c:v>
                </c:pt>
                <c:pt idx="23">
                  <c:v>1.1307249565269E6</c:v>
                </c:pt>
                <c:pt idx="24">
                  <c:v>1.12627325876162E6</c:v>
                </c:pt>
                <c:pt idx="25">
                  <c:v>1.12150576084251E6</c:v>
                </c:pt>
                <c:pt idx="26">
                  <c:v>1.11665604020192E6</c:v>
                </c:pt>
                <c:pt idx="27">
                  <c:v>1.10734227646511E6</c:v>
                </c:pt>
                <c:pt idx="28">
                  <c:v>1.09813549001206E6</c:v>
                </c:pt>
                <c:pt idx="29">
                  <c:v>1.08911818439975E6</c:v>
                </c:pt>
                <c:pt idx="30">
                  <c:v>1.0799679503077E6</c:v>
                </c:pt>
                <c:pt idx="31">
                  <c:v>1.07068656500581E6</c:v>
                </c:pt>
                <c:pt idx="32">
                  <c:v>1.06127507817613E6</c:v>
                </c:pt>
                <c:pt idx="33">
                  <c:v>1.05173386715114E6</c:v>
                </c:pt>
                <c:pt idx="34">
                  <c:v>1.04206268122101E6</c:v>
                </c:pt>
                <c:pt idx="35">
                  <c:v>1.03226067616293E6</c:v>
                </c:pt>
                <c:pt idx="36">
                  <c:v>1.01834666010143E6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能碳汇总!$A$5</c:f>
              <c:strCache>
                <c:ptCount val="1"/>
                <c:pt idx="0">
                  <c:v>LB</c:v>
                </c:pt>
              </c:strCache>
            </c:strRef>
          </c:tx>
          <c:spPr>
            <a:ln w="60325">
              <a:solidFill>
                <a:srgbClr val="FFFF00"/>
              </a:solidFill>
              <a:prstDash val="sysDot"/>
            </a:ln>
          </c:spPr>
          <c:marker>
            <c:symbol val="none"/>
          </c:marker>
          <c:xVal>
            <c:numRef>
              <c:f>能碳汇总!$F$1:$AP$1</c:f>
              <c:numCache>
                <c:formatCode>0_ </c:formatCode>
                <c:ptCount val="37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  <c:pt idx="9">
                  <c:v>2023.0</c:v>
                </c:pt>
                <c:pt idx="10">
                  <c:v>2024.0</c:v>
                </c:pt>
                <c:pt idx="11">
                  <c:v>2025.0</c:v>
                </c:pt>
                <c:pt idx="12">
                  <c:v>2026.0</c:v>
                </c:pt>
                <c:pt idx="13">
                  <c:v>2027.0</c:v>
                </c:pt>
                <c:pt idx="14">
                  <c:v>2028.0</c:v>
                </c:pt>
                <c:pt idx="15">
                  <c:v>2029.0</c:v>
                </c:pt>
                <c:pt idx="16">
                  <c:v>2030.0</c:v>
                </c:pt>
                <c:pt idx="17">
                  <c:v>2031.0</c:v>
                </c:pt>
                <c:pt idx="18">
                  <c:v>2032.0</c:v>
                </c:pt>
                <c:pt idx="19">
                  <c:v>2033.0</c:v>
                </c:pt>
                <c:pt idx="20">
                  <c:v>2034.0</c:v>
                </c:pt>
                <c:pt idx="21">
                  <c:v>2035.0</c:v>
                </c:pt>
                <c:pt idx="22">
                  <c:v>2036.0</c:v>
                </c:pt>
                <c:pt idx="23">
                  <c:v>2037.0</c:v>
                </c:pt>
                <c:pt idx="24">
                  <c:v>2038.0</c:v>
                </c:pt>
                <c:pt idx="25">
                  <c:v>2039.0</c:v>
                </c:pt>
                <c:pt idx="26">
                  <c:v>2040.0</c:v>
                </c:pt>
                <c:pt idx="27">
                  <c:v>2041.0</c:v>
                </c:pt>
                <c:pt idx="28">
                  <c:v>2042.0</c:v>
                </c:pt>
                <c:pt idx="29">
                  <c:v>2043.0</c:v>
                </c:pt>
                <c:pt idx="30">
                  <c:v>2044.0</c:v>
                </c:pt>
                <c:pt idx="31">
                  <c:v>2045.0</c:v>
                </c:pt>
                <c:pt idx="32">
                  <c:v>2046.0</c:v>
                </c:pt>
                <c:pt idx="33">
                  <c:v>2047.0</c:v>
                </c:pt>
                <c:pt idx="34">
                  <c:v>2048.0</c:v>
                </c:pt>
                <c:pt idx="35">
                  <c:v>2049.0</c:v>
                </c:pt>
                <c:pt idx="36">
                  <c:v>2050.0</c:v>
                </c:pt>
              </c:numCache>
            </c:numRef>
          </c:xVal>
          <c:yVal>
            <c:numRef>
              <c:f>能碳汇总!$F$10:$AP$10</c:f>
              <c:numCache>
                <c:formatCode>0_ </c:formatCode>
                <c:ptCount val="37"/>
                <c:pt idx="0">
                  <c:v>1.01904592782974E6</c:v>
                </c:pt>
                <c:pt idx="1">
                  <c:v>1.01704128181295E6</c:v>
                </c:pt>
                <c:pt idx="2">
                  <c:v>1.00289932008586E6</c:v>
                </c:pt>
                <c:pt idx="3">
                  <c:v>988814.2601568055</c:v>
                </c:pt>
                <c:pt idx="4">
                  <c:v>975003.6174778858</c:v>
                </c:pt>
                <c:pt idx="5">
                  <c:v>961501.351044223</c:v>
                </c:pt>
                <c:pt idx="6">
                  <c:v>946704.8838975344</c:v>
                </c:pt>
                <c:pt idx="7">
                  <c:v>929839.3629321374</c:v>
                </c:pt>
                <c:pt idx="8">
                  <c:v>915258.846931844</c:v>
                </c:pt>
                <c:pt idx="9">
                  <c:v>901454.412406529</c:v>
                </c:pt>
                <c:pt idx="10">
                  <c:v>888300.7416479084</c:v>
                </c:pt>
                <c:pt idx="11">
                  <c:v>879426.5348645195</c:v>
                </c:pt>
                <c:pt idx="12">
                  <c:v>872131.3012119235</c:v>
                </c:pt>
                <c:pt idx="13">
                  <c:v>865651.9101860685</c:v>
                </c:pt>
                <c:pt idx="14">
                  <c:v>859792.9429709733</c:v>
                </c:pt>
                <c:pt idx="15">
                  <c:v>854589.150481502</c:v>
                </c:pt>
                <c:pt idx="16">
                  <c:v>850628.463800059</c:v>
                </c:pt>
                <c:pt idx="17">
                  <c:v>845315.9070009354</c:v>
                </c:pt>
                <c:pt idx="18">
                  <c:v>840362.310417394</c:v>
                </c:pt>
                <c:pt idx="19">
                  <c:v>835923.531230707</c:v>
                </c:pt>
                <c:pt idx="20">
                  <c:v>832003.3541087317</c:v>
                </c:pt>
                <c:pt idx="21">
                  <c:v>829742.9542364634</c:v>
                </c:pt>
                <c:pt idx="22">
                  <c:v>826764.0908227964</c:v>
                </c:pt>
                <c:pt idx="23">
                  <c:v>824543.8471561884</c:v>
                </c:pt>
                <c:pt idx="24">
                  <c:v>822894.341305291</c:v>
                </c:pt>
                <c:pt idx="25">
                  <c:v>821841.9738539536</c:v>
                </c:pt>
                <c:pt idx="26">
                  <c:v>821299.9001960512</c:v>
                </c:pt>
                <c:pt idx="27">
                  <c:v>813556.8390492646</c:v>
                </c:pt>
                <c:pt idx="28">
                  <c:v>806414.579486366</c:v>
                </c:pt>
                <c:pt idx="29">
                  <c:v>799742.5058105322</c:v>
                </c:pt>
                <c:pt idx="30">
                  <c:v>793542.5414399275</c:v>
                </c:pt>
                <c:pt idx="31">
                  <c:v>787806.6408977593</c:v>
                </c:pt>
                <c:pt idx="32">
                  <c:v>782324.665023664</c:v>
                </c:pt>
                <c:pt idx="33">
                  <c:v>777509.6511432915</c:v>
                </c:pt>
                <c:pt idx="34">
                  <c:v>773130.6232354775</c:v>
                </c:pt>
                <c:pt idx="35">
                  <c:v>769177.8895128719</c:v>
                </c:pt>
                <c:pt idx="36">
                  <c:v>763719.1787980978</c:v>
                </c:pt>
              </c:numCache>
            </c:numRef>
          </c:yVal>
          <c:smooth val="1"/>
        </c:ser>
        <c:ser>
          <c:idx val="3"/>
          <c:order val="3"/>
          <c:tx>
            <c:v>History</c:v>
          </c:tx>
          <c:spPr>
            <a:ln w="38100">
              <a:solidFill>
                <a:schemeClr val="bg1"/>
              </a:solidFill>
            </a:ln>
          </c:spPr>
          <c:marker>
            <c:symbol val="none"/>
          </c:marker>
          <c:xVal>
            <c:numRef>
              <c:f>能碳汇总!$B$1:$F$1</c:f>
              <c:numCache>
                <c:formatCode>0_ 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xVal>
          <c:yVal>
            <c:numRef>
              <c:f>能碳汇总!$B$8:$F$8</c:f>
              <c:numCache>
                <c:formatCode>0_ </c:formatCode>
                <c:ptCount val="5"/>
                <c:pt idx="0">
                  <c:v>875052.8311728788</c:v>
                </c:pt>
                <c:pt idx="1">
                  <c:v>937567.9611681445</c:v>
                </c:pt>
                <c:pt idx="2">
                  <c:v>963657.0440958254</c:v>
                </c:pt>
                <c:pt idx="3">
                  <c:v>997344.8722915285</c:v>
                </c:pt>
                <c:pt idx="4">
                  <c:v>1.01904592782974E6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能碳汇总!$A$6</c:f>
              <c:strCache>
                <c:ptCount val="1"/>
                <c:pt idx="0">
                  <c:v>LL</c:v>
                </c:pt>
              </c:strCache>
            </c:strRef>
          </c:tx>
          <c:spPr>
            <a:ln w="60325">
              <a:solidFill>
                <a:srgbClr val="92D050"/>
              </a:solidFill>
              <a:prstDash val="sysDot"/>
            </a:ln>
          </c:spPr>
          <c:marker>
            <c:symbol val="none"/>
          </c:marker>
          <c:xVal>
            <c:numRef>
              <c:f>能碳汇总!$F$1:$AP$1</c:f>
              <c:numCache>
                <c:formatCode>0_ </c:formatCode>
                <c:ptCount val="37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  <c:pt idx="9">
                  <c:v>2023.0</c:v>
                </c:pt>
                <c:pt idx="10">
                  <c:v>2024.0</c:v>
                </c:pt>
                <c:pt idx="11">
                  <c:v>2025.0</c:v>
                </c:pt>
                <c:pt idx="12">
                  <c:v>2026.0</c:v>
                </c:pt>
                <c:pt idx="13">
                  <c:v>2027.0</c:v>
                </c:pt>
                <c:pt idx="14">
                  <c:v>2028.0</c:v>
                </c:pt>
                <c:pt idx="15">
                  <c:v>2029.0</c:v>
                </c:pt>
                <c:pt idx="16">
                  <c:v>2030.0</c:v>
                </c:pt>
                <c:pt idx="17">
                  <c:v>2031.0</c:v>
                </c:pt>
                <c:pt idx="18">
                  <c:v>2032.0</c:v>
                </c:pt>
                <c:pt idx="19">
                  <c:v>2033.0</c:v>
                </c:pt>
                <c:pt idx="20">
                  <c:v>2034.0</c:v>
                </c:pt>
                <c:pt idx="21">
                  <c:v>2035.0</c:v>
                </c:pt>
                <c:pt idx="22">
                  <c:v>2036.0</c:v>
                </c:pt>
                <c:pt idx="23">
                  <c:v>2037.0</c:v>
                </c:pt>
                <c:pt idx="24">
                  <c:v>2038.0</c:v>
                </c:pt>
                <c:pt idx="25">
                  <c:v>2039.0</c:v>
                </c:pt>
                <c:pt idx="26">
                  <c:v>2040.0</c:v>
                </c:pt>
                <c:pt idx="27">
                  <c:v>2041.0</c:v>
                </c:pt>
                <c:pt idx="28">
                  <c:v>2042.0</c:v>
                </c:pt>
                <c:pt idx="29">
                  <c:v>2043.0</c:v>
                </c:pt>
                <c:pt idx="30">
                  <c:v>2044.0</c:v>
                </c:pt>
                <c:pt idx="31">
                  <c:v>2045.0</c:v>
                </c:pt>
                <c:pt idx="32">
                  <c:v>2046.0</c:v>
                </c:pt>
                <c:pt idx="33">
                  <c:v>2047.0</c:v>
                </c:pt>
                <c:pt idx="34">
                  <c:v>2048.0</c:v>
                </c:pt>
                <c:pt idx="35">
                  <c:v>2049.0</c:v>
                </c:pt>
                <c:pt idx="36">
                  <c:v>2050.0</c:v>
                </c:pt>
              </c:numCache>
            </c:numRef>
          </c:xVal>
          <c:yVal>
            <c:numRef>
              <c:f>能碳汇总!$F$11:$AP$11</c:f>
              <c:numCache>
                <c:formatCode>0_ </c:formatCode>
                <c:ptCount val="37"/>
                <c:pt idx="0">
                  <c:v>1.01347753784124E6</c:v>
                </c:pt>
                <c:pt idx="1">
                  <c:v>1.002271387377E6</c:v>
                </c:pt>
                <c:pt idx="2">
                  <c:v>978382.6920111303</c:v>
                </c:pt>
                <c:pt idx="3">
                  <c:v>954998.358515897</c:v>
                </c:pt>
                <c:pt idx="4">
                  <c:v>932104.9054355985</c:v>
                </c:pt>
                <c:pt idx="5">
                  <c:v>909720.5783324452</c:v>
                </c:pt>
                <c:pt idx="6">
                  <c:v>886338.2918823496</c:v>
                </c:pt>
                <c:pt idx="7">
                  <c:v>864075.2607256505</c:v>
                </c:pt>
                <c:pt idx="8">
                  <c:v>844016.7245877988</c:v>
                </c:pt>
                <c:pt idx="9">
                  <c:v>824688.4824753753</c:v>
                </c:pt>
                <c:pt idx="10">
                  <c:v>805940.111834987</c:v>
                </c:pt>
                <c:pt idx="11">
                  <c:v>791136.2799758986</c:v>
                </c:pt>
                <c:pt idx="12">
                  <c:v>777650.6155691565</c:v>
                </c:pt>
                <c:pt idx="13">
                  <c:v>764804.1983480121</c:v>
                </c:pt>
                <c:pt idx="14">
                  <c:v>752838.0811094039</c:v>
                </c:pt>
                <c:pt idx="15">
                  <c:v>741571.086247854</c:v>
                </c:pt>
                <c:pt idx="16">
                  <c:v>734085.6782760866</c:v>
                </c:pt>
                <c:pt idx="17">
                  <c:v>721800.7254813484</c:v>
                </c:pt>
                <c:pt idx="18">
                  <c:v>709798.8171655365</c:v>
                </c:pt>
                <c:pt idx="19">
                  <c:v>698236.0809643837</c:v>
                </c:pt>
                <c:pt idx="20">
                  <c:v>687145.4939853831</c:v>
                </c:pt>
                <c:pt idx="21">
                  <c:v>677645.8689175044</c:v>
                </c:pt>
                <c:pt idx="22">
                  <c:v>667339.0927349908</c:v>
                </c:pt>
                <c:pt idx="23">
                  <c:v>657767.0606601444</c:v>
                </c:pt>
                <c:pt idx="24">
                  <c:v>648734.5540932693</c:v>
                </c:pt>
                <c:pt idx="25">
                  <c:v>640259.585362139</c:v>
                </c:pt>
                <c:pt idx="26">
                  <c:v>632197.813382104</c:v>
                </c:pt>
                <c:pt idx="27">
                  <c:v>621956.5141770863</c:v>
                </c:pt>
                <c:pt idx="28">
                  <c:v>612283.2005144989</c:v>
                </c:pt>
                <c:pt idx="29">
                  <c:v>603040.296060489</c:v>
                </c:pt>
                <c:pt idx="30">
                  <c:v>594221.1906723633</c:v>
                </c:pt>
                <c:pt idx="31">
                  <c:v>585831.9880476703</c:v>
                </c:pt>
                <c:pt idx="32">
                  <c:v>577309.3436021975</c:v>
                </c:pt>
                <c:pt idx="33">
                  <c:v>569572.1467553244</c:v>
                </c:pt>
                <c:pt idx="34">
                  <c:v>562214.915804889</c:v>
                </c:pt>
                <c:pt idx="35">
                  <c:v>555218.1755982271</c:v>
                </c:pt>
                <c:pt idx="36">
                  <c:v>546568.6204827881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675472"/>
        <c:axId val="1755668688"/>
      </c:scatterChart>
      <c:valAx>
        <c:axId val="1860675472"/>
        <c:scaling>
          <c:orientation val="minMax"/>
          <c:max val="2050.0"/>
          <c:min val="2010.0"/>
        </c:scaling>
        <c:delete val="0"/>
        <c:axPos val="b"/>
        <c:numFmt formatCode="0_ 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755668688"/>
        <c:crosses val="autoZero"/>
        <c:crossBetween val="midCat"/>
      </c:valAx>
      <c:valAx>
        <c:axId val="1755668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100 million tons of CO</a:t>
                </a:r>
                <a:r>
                  <a:rPr lang="en-US" sz="1400" baseline="30000" dirty="0"/>
                  <a:t>2</a:t>
                </a:r>
              </a:p>
            </c:rich>
          </c:tx>
          <c:layout/>
          <c:overlay val="0"/>
        </c:title>
        <c:numFmt formatCode="0_ 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860675472"/>
        <c:crosses val="autoZero"/>
        <c:crossBetween val="midCat"/>
        <c:dispUnits>
          <c:builtInUnit val="tenThousands"/>
        </c:dispUnits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FF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587653374003"/>
          <c:y val="0.0510677808727948"/>
          <c:w val="0.837392263931962"/>
          <c:h val="0.717277871603097"/>
        </c:manualLayout>
      </c:layout>
      <c:lineChart>
        <c:grouping val="standard"/>
        <c:varyColors val="0"/>
        <c:ser>
          <c:idx val="0"/>
          <c:order val="0"/>
          <c:tx>
            <c:strRef>
              <c:f>六类能耗线!$A$3</c:f>
              <c:strCache>
                <c:ptCount val="1"/>
                <c:pt idx="0">
                  <c:v>直接能耗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六类能耗线!$B$3:$AP$3</c:f>
              <c:numCache>
                <c:formatCode>0_ </c:formatCode>
                <c:ptCount val="41"/>
                <c:pt idx="0">
                  <c:v>90627.3355269229</c:v>
                </c:pt>
                <c:pt idx="1">
                  <c:v>97983.02988933347</c:v>
                </c:pt>
                <c:pt idx="2">
                  <c:v>104453.587697205</c:v>
                </c:pt>
                <c:pt idx="3">
                  <c:v>110998.6609437629</c:v>
                </c:pt>
                <c:pt idx="4">
                  <c:v>114119.4828796613</c:v>
                </c:pt>
                <c:pt idx="5">
                  <c:v>121470.3921197663</c:v>
                </c:pt>
                <c:pt idx="6">
                  <c:v>128083.1713311199</c:v>
                </c:pt>
                <c:pt idx="7">
                  <c:v>134407.8241219471</c:v>
                </c:pt>
                <c:pt idx="8">
                  <c:v>140617.0470339494</c:v>
                </c:pt>
                <c:pt idx="9">
                  <c:v>146721.8059296652</c:v>
                </c:pt>
                <c:pt idx="10">
                  <c:v>152880.1196020087</c:v>
                </c:pt>
                <c:pt idx="11">
                  <c:v>158795.4211207721</c:v>
                </c:pt>
                <c:pt idx="12">
                  <c:v>164826.9881643255</c:v>
                </c:pt>
                <c:pt idx="13">
                  <c:v>170921.8649926647</c:v>
                </c:pt>
                <c:pt idx="14">
                  <c:v>177119.9692457861</c:v>
                </c:pt>
                <c:pt idx="15">
                  <c:v>183364.0061800914</c:v>
                </c:pt>
                <c:pt idx="16">
                  <c:v>189651.9236839984</c:v>
                </c:pt>
                <c:pt idx="17">
                  <c:v>196045.9923318771</c:v>
                </c:pt>
                <c:pt idx="18">
                  <c:v>202553.0307280576</c:v>
                </c:pt>
                <c:pt idx="19">
                  <c:v>209135.0350643771</c:v>
                </c:pt>
                <c:pt idx="20">
                  <c:v>215822.8248628877</c:v>
                </c:pt>
                <c:pt idx="21">
                  <c:v>220959.2294275943</c:v>
                </c:pt>
                <c:pt idx="22">
                  <c:v>226102.8953685572</c:v>
                </c:pt>
                <c:pt idx="23">
                  <c:v>231305.7231053358</c:v>
                </c:pt>
                <c:pt idx="24">
                  <c:v>236616.6109940446</c:v>
                </c:pt>
                <c:pt idx="25">
                  <c:v>241995.719947993</c:v>
                </c:pt>
                <c:pt idx="26">
                  <c:v>247463.750339498</c:v>
                </c:pt>
                <c:pt idx="27">
                  <c:v>253011.5048834661</c:v>
                </c:pt>
                <c:pt idx="28">
                  <c:v>258644.1214373937</c:v>
                </c:pt>
                <c:pt idx="29">
                  <c:v>264366.8589456094</c:v>
                </c:pt>
                <c:pt idx="30">
                  <c:v>270293.9272889206</c:v>
                </c:pt>
                <c:pt idx="31">
                  <c:v>274936.653588976</c:v>
                </c:pt>
                <c:pt idx="32">
                  <c:v>279762.3841386854</c:v>
                </c:pt>
                <c:pt idx="33">
                  <c:v>284685.1470504941</c:v>
                </c:pt>
                <c:pt idx="34">
                  <c:v>289706.990520702</c:v>
                </c:pt>
                <c:pt idx="35">
                  <c:v>294829.9743140877</c:v>
                </c:pt>
                <c:pt idx="36">
                  <c:v>300067.7298858464</c:v>
                </c:pt>
                <c:pt idx="37">
                  <c:v>305411.8469921727</c:v>
                </c:pt>
                <c:pt idx="38">
                  <c:v>310864.5124885026</c:v>
                </c:pt>
                <c:pt idx="39">
                  <c:v>316427.941457357</c:v>
                </c:pt>
                <c:pt idx="40">
                  <c:v>322090.6169339506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六类能耗线!$A$4</c:f>
              <c:strCache>
                <c:ptCount val="1"/>
                <c:pt idx="0">
                  <c:v>快消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六类能耗线!$B$4:$AP$4</c:f>
              <c:numCache>
                <c:formatCode>0_ </c:formatCode>
                <c:ptCount val="41"/>
                <c:pt idx="0">
                  <c:v>51279.30477048356</c:v>
                </c:pt>
                <c:pt idx="1">
                  <c:v>54227.50680614621</c:v>
                </c:pt>
                <c:pt idx="2">
                  <c:v>55953.82794251958</c:v>
                </c:pt>
                <c:pt idx="3">
                  <c:v>57673.05665418803</c:v>
                </c:pt>
                <c:pt idx="4">
                  <c:v>58704.34855458233</c:v>
                </c:pt>
                <c:pt idx="5">
                  <c:v>60249.92702921508</c:v>
                </c:pt>
                <c:pt idx="6">
                  <c:v>62265.26110849495</c:v>
                </c:pt>
                <c:pt idx="7">
                  <c:v>64394.0041719992</c:v>
                </c:pt>
                <c:pt idx="8">
                  <c:v>66643.6018731348</c:v>
                </c:pt>
                <c:pt idx="9">
                  <c:v>69020.671613545</c:v>
                </c:pt>
                <c:pt idx="10">
                  <c:v>71563.98479803066</c:v>
                </c:pt>
                <c:pt idx="11">
                  <c:v>73431.46700083554</c:v>
                </c:pt>
                <c:pt idx="12">
                  <c:v>75371.78045382576</c:v>
                </c:pt>
                <c:pt idx="13">
                  <c:v>77389.48326091454</c:v>
                </c:pt>
                <c:pt idx="14">
                  <c:v>79487.77352870108</c:v>
                </c:pt>
                <c:pt idx="15">
                  <c:v>81671.0180269418</c:v>
                </c:pt>
                <c:pt idx="16">
                  <c:v>83943.85550196013</c:v>
                </c:pt>
                <c:pt idx="17">
                  <c:v>86308.90601042031</c:v>
                </c:pt>
                <c:pt idx="18">
                  <c:v>88770.09369302134</c:v>
                </c:pt>
                <c:pt idx="19">
                  <c:v>91331.61046392172</c:v>
                </c:pt>
                <c:pt idx="20">
                  <c:v>94215.8658290448</c:v>
                </c:pt>
                <c:pt idx="21">
                  <c:v>96578.38863487853</c:v>
                </c:pt>
                <c:pt idx="22">
                  <c:v>99029.23660326935</c:v>
                </c:pt>
                <c:pt idx="23">
                  <c:v>101571.5414078583</c:v>
                </c:pt>
                <c:pt idx="24">
                  <c:v>104208.9467258884</c:v>
                </c:pt>
                <c:pt idx="25">
                  <c:v>106945.4155224942</c:v>
                </c:pt>
                <c:pt idx="26">
                  <c:v>109791.3225095107</c:v>
                </c:pt>
                <c:pt idx="27">
                  <c:v>112744.8449136204</c:v>
                </c:pt>
                <c:pt idx="28">
                  <c:v>115810.419698578</c:v>
                </c:pt>
                <c:pt idx="29">
                  <c:v>118992.6812017923</c:v>
                </c:pt>
                <c:pt idx="30">
                  <c:v>122236.0233784665</c:v>
                </c:pt>
                <c:pt idx="31">
                  <c:v>124150.2873245138</c:v>
                </c:pt>
                <c:pt idx="32">
                  <c:v>126138.9800283683</c:v>
                </c:pt>
                <c:pt idx="33">
                  <c:v>128204.5507199834</c:v>
                </c:pt>
                <c:pt idx="34">
                  <c:v>130349.427999587</c:v>
                </c:pt>
                <c:pt idx="35">
                  <c:v>132576.1292779617</c:v>
                </c:pt>
                <c:pt idx="36">
                  <c:v>134890.3668057484</c:v>
                </c:pt>
                <c:pt idx="37">
                  <c:v>137291.7638597571</c:v>
                </c:pt>
                <c:pt idx="38">
                  <c:v>139783.1201446237</c:v>
                </c:pt>
                <c:pt idx="39">
                  <c:v>142367.335272454</c:v>
                </c:pt>
                <c:pt idx="40">
                  <c:v>145029.8419615952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六类能耗线!$A$5</c:f>
              <c:strCache>
                <c:ptCount val="1"/>
                <c:pt idx="0">
                  <c:v>耐消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六类能耗线!$B$5:$AP$5</c:f>
              <c:numCache>
                <c:formatCode>0_ </c:formatCode>
                <c:ptCount val="41"/>
                <c:pt idx="0">
                  <c:v>63419.27238383352</c:v>
                </c:pt>
                <c:pt idx="1">
                  <c:v>67293.25773384384</c:v>
                </c:pt>
                <c:pt idx="2">
                  <c:v>69055.6897605244</c:v>
                </c:pt>
                <c:pt idx="3">
                  <c:v>71147.77295446741</c:v>
                </c:pt>
                <c:pt idx="4">
                  <c:v>72418.2494433654</c:v>
                </c:pt>
                <c:pt idx="5">
                  <c:v>75974.82863994198</c:v>
                </c:pt>
                <c:pt idx="6">
                  <c:v>79041.21093517543</c:v>
                </c:pt>
                <c:pt idx="7">
                  <c:v>80627.3554264708</c:v>
                </c:pt>
                <c:pt idx="8">
                  <c:v>82185.30033987339</c:v>
                </c:pt>
                <c:pt idx="9">
                  <c:v>83717.89605342597</c:v>
                </c:pt>
                <c:pt idx="10">
                  <c:v>84906.10601730567</c:v>
                </c:pt>
                <c:pt idx="11">
                  <c:v>84534.88125479755</c:v>
                </c:pt>
                <c:pt idx="12">
                  <c:v>84590.219651809</c:v>
                </c:pt>
                <c:pt idx="13">
                  <c:v>84832.62538630542</c:v>
                </c:pt>
                <c:pt idx="14">
                  <c:v>85290.11631969425</c:v>
                </c:pt>
                <c:pt idx="15">
                  <c:v>85739.5486842486</c:v>
                </c:pt>
                <c:pt idx="16">
                  <c:v>86053.36527351201</c:v>
                </c:pt>
                <c:pt idx="17">
                  <c:v>86366.64657944422</c:v>
                </c:pt>
                <c:pt idx="18">
                  <c:v>86681.84078985447</c:v>
                </c:pt>
                <c:pt idx="19">
                  <c:v>87001.38866743266</c:v>
                </c:pt>
                <c:pt idx="20">
                  <c:v>87577.4908445218</c:v>
                </c:pt>
                <c:pt idx="21">
                  <c:v>88200.47229996207</c:v>
                </c:pt>
                <c:pt idx="22">
                  <c:v>88741.3707666207</c:v>
                </c:pt>
                <c:pt idx="23">
                  <c:v>89289.10228816033</c:v>
                </c:pt>
                <c:pt idx="24">
                  <c:v>89845.23243362668</c:v>
                </c:pt>
                <c:pt idx="25">
                  <c:v>90411.37350372024</c:v>
                </c:pt>
                <c:pt idx="26">
                  <c:v>91025.70815103147</c:v>
                </c:pt>
                <c:pt idx="27">
                  <c:v>91653.91086318983</c:v>
                </c:pt>
                <c:pt idx="28">
                  <c:v>92297.57682248269</c:v>
                </c:pt>
                <c:pt idx="29">
                  <c:v>92958.31991467277</c:v>
                </c:pt>
                <c:pt idx="30">
                  <c:v>93632.7393753443</c:v>
                </c:pt>
                <c:pt idx="31">
                  <c:v>94016.28811125076</c:v>
                </c:pt>
                <c:pt idx="32">
                  <c:v>94422.02439110461</c:v>
                </c:pt>
                <c:pt idx="33">
                  <c:v>94840.77313167717</c:v>
                </c:pt>
                <c:pt idx="34">
                  <c:v>95273.47979514663</c:v>
                </c:pt>
                <c:pt idx="35">
                  <c:v>95721.08447092403</c:v>
                </c:pt>
                <c:pt idx="36">
                  <c:v>96202.03097133551</c:v>
                </c:pt>
                <c:pt idx="37">
                  <c:v>96699.97083663323</c:v>
                </c:pt>
                <c:pt idx="38">
                  <c:v>97215.83721090767</c:v>
                </c:pt>
                <c:pt idx="39">
                  <c:v>97750.56731555007</c:v>
                </c:pt>
                <c:pt idx="40">
                  <c:v>98300.10654890261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六类能耗线!$A$6</c:f>
              <c:strCache>
                <c:ptCount val="1"/>
                <c:pt idx="0">
                  <c:v>基建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六类能耗线!$B$6:$AP$6</c:f>
              <c:numCache>
                <c:formatCode>0_ </c:formatCode>
                <c:ptCount val="41"/>
                <c:pt idx="0">
                  <c:v>114223.5950228382</c:v>
                </c:pt>
                <c:pt idx="1">
                  <c:v>122586.5481483244</c:v>
                </c:pt>
                <c:pt idx="2">
                  <c:v>127922.7974930033</c:v>
                </c:pt>
                <c:pt idx="3">
                  <c:v>132970.515758492</c:v>
                </c:pt>
                <c:pt idx="4">
                  <c:v>137734.6148960691</c:v>
                </c:pt>
                <c:pt idx="5">
                  <c:v>139851.5898614001</c:v>
                </c:pt>
                <c:pt idx="6">
                  <c:v>141317.8936800833</c:v>
                </c:pt>
                <c:pt idx="7">
                  <c:v>142554.1062423036</c:v>
                </c:pt>
                <c:pt idx="8">
                  <c:v>143567.0458346044</c:v>
                </c:pt>
                <c:pt idx="9">
                  <c:v>144362.473302676</c:v>
                </c:pt>
                <c:pt idx="10">
                  <c:v>144937.4515248216</c:v>
                </c:pt>
                <c:pt idx="11">
                  <c:v>145704.3237157851</c:v>
                </c:pt>
                <c:pt idx="12">
                  <c:v>146266.5355248823</c:v>
                </c:pt>
                <c:pt idx="13">
                  <c:v>146635.0093864811</c:v>
                </c:pt>
                <c:pt idx="14">
                  <c:v>146818.4001335377</c:v>
                </c:pt>
                <c:pt idx="15">
                  <c:v>146827.5092858926</c:v>
                </c:pt>
                <c:pt idx="16">
                  <c:v>146674.9464822853</c:v>
                </c:pt>
                <c:pt idx="17">
                  <c:v>146366.1719649543</c:v>
                </c:pt>
                <c:pt idx="18">
                  <c:v>145910.0147686767</c:v>
                </c:pt>
                <c:pt idx="19">
                  <c:v>145315.0750858571</c:v>
                </c:pt>
                <c:pt idx="20">
                  <c:v>144655.2424171451</c:v>
                </c:pt>
                <c:pt idx="21">
                  <c:v>144535.1172711802</c:v>
                </c:pt>
                <c:pt idx="22">
                  <c:v>144294.9366281215</c:v>
                </c:pt>
                <c:pt idx="23">
                  <c:v>143938.6178296214</c:v>
                </c:pt>
                <c:pt idx="24">
                  <c:v>143470.1646725353</c:v>
                </c:pt>
                <c:pt idx="25">
                  <c:v>142893.3268086303</c:v>
                </c:pt>
                <c:pt idx="26">
                  <c:v>142235.4899286338</c:v>
                </c:pt>
                <c:pt idx="27">
                  <c:v>141475.0471983512</c:v>
                </c:pt>
                <c:pt idx="28">
                  <c:v>140614.2099992727</c:v>
                </c:pt>
                <c:pt idx="29">
                  <c:v>139654.806206006</c:v>
                </c:pt>
                <c:pt idx="30">
                  <c:v>138596.2455567105</c:v>
                </c:pt>
                <c:pt idx="31">
                  <c:v>137444.0043537341</c:v>
                </c:pt>
                <c:pt idx="32">
                  <c:v>136196.4522198867</c:v>
                </c:pt>
                <c:pt idx="33">
                  <c:v>134854.4211386909</c:v>
                </c:pt>
                <c:pt idx="34">
                  <c:v>133418.3936426351</c:v>
                </c:pt>
                <c:pt idx="35">
                  <c:v>131888.6885951048</c:v>
                </c:pt>
                <c:pt idx="36">
                  <c:v>130275.741450194</c:v>
                </c:pt>
                <c:pt idx="37">
                  <c:v>128569.1822666594</c:v>
                </c:pt>
                <c:pt idx="38">
                  <c:v>126768.9762733552</c:v>
                </c:pt>
                <c:pt idx="39">
                  <c:v>124875.0233093356</c:v>
                </c:pt>
                <c:pt idx="40">
                  <c:v>122880.8024286471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六类能耗线!$A$7</c:f>
              <c:strCache>
                <c:ptCount val="1"/>
                <c:pt idx="0">
                  <c:v>产能</c:v>
                </c:pt>
              </c:strCache>
            </c:strRef>
          </c:tx>
          <c:spPr>
            <a:ln w="57150">
              <a:solidFill>
                <a:schemeClr val="bg1"/>
              </a:solidFill>
              <a:prstDash val="sysDot"/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六类能耗线!$B$7:$AP$7</c:f>
              <c:numCache>
                <c:formatCode>0_ </c:formatCode>
                <c:ptCount val="41"/>
                <c:pt idx="0">
                  <c:v>42298.79248967215</c:v>
                </c:pt>
                <c:pt idx="1">
                  <c:v>44417.425839907</c:v>
                </c:pt>
                <c:pt idx="2">
                  <c:v>45249.00171122489</c:v>
                </c:pt>
                <c:pt idx="3">
                  <c:v>46660.32327879444</c:v>
                </c:pt>
                <c:pt idx="4">
                  <c:v>47475.01522565528</c:v>
                </c:pt>
                <c:pt idx="5">
                  <c:v>47639.14396495008</c:v>
                </c:pt>
                <c:pt idx="6">
                  <c:v>47371.17695275577</c:v>
                </c:pt>
                <c:pt idx="7">
                  <c:v>47126.9698536513</c:v>
                </c:pt>
                <c:pt idx="8">
                  <c:v>46906.52006383472</c:v>
                </c:pt>
                <c:pt idx="9">
                  <c:v>46709.84438142781</c:v>
                </c:pt>
                <c:pt idx="10">
                  <c:v>46532.70177815238</c:v>
                </c:pt>
                <c:pt idx="11">
                  <c:v>46336.99560024533</c:v>
                </c:pt>
                <c:pt idx="12">
                  <c:v>46152.54342421403</c:v>
                </c:pt>
                <c:pt idx="13">
                  <c:v>45979.65456404681</c:v>
                </c:pt>
                <c:pt idx="14">
                  <c:v>45818.65004007734</c:v>
                </c:pt>
                <c:pt idx="15">
                  <c:v>45669.86334056858</c:v>
                </c:pt>
                <c:pt idx="16">
                  <c:v>45534.78120594907</c:v>
                </c:pt>
                <c:pt idx="17">
                  <c:v>45412.62098176134</c:v>
                </c:pt>
                <c:pt idx="18">
                  <c:v>45303.75922487717</c:v>
                </c:pt>
                <c:pt idx="19">
                  <c:v>45208.58815957671</c:v>
                </c:pt>
                <c:pt idx="20">
                  <c:v>45170.41353965294</c:v>
                </c:pt>
                <c:pt idx="21">
                  <c:v>45032.1135517296</c:v>
                </c:pt>
                <c:pt idx="22">
                  <c:v>44906.28157882418</c:v>
                </c:pt>
                <c:pt idx="23">
                  <c:v>44793.0419307569</c:v>
                </c:pt>
                <c:pt idx="24">
                  <c:v>44692.5385980007</c:v>
                </c:pt>
                <c:pt idx="25">
                  <c:v>44604.93492443218</c:v>
                </c:pt>
                <c:pt idx="26">
                  <c:v>44540.64280856393</c:v>
                </c:pt>
                <c:pt idx="27">
                  <c:v>44489.58275200966</c:v>
                </c:pt>
                <c:pt idx="28">
                  <c:v>44451.98453071357</c:v>
                </c:pt>
                <c:pt idx="29">
                  <c:v>44428.09698306723</c:v>
                </c:pt>
                <c:pt idx="30">
                  <c:v>44413.3311364025</c:v>
                </c:pt>
                <c:pt idx="31">
                  <c:v>44238.11581617036</c:v>
                </c:pt>
                <c:pt idx="32">
                  <c:v>44074.34893115654</c:v>
                </c:pt>
                <c:pt idx="33">
                  <c:v>43921.98457606734</c:v>
                </c:pt>
                <c:pt idx="34">
                  <c:v>43780.9906762974</c:v>
                </c:pt>
                <c:pt idx="35">
                  <c:v>43651.3484230122</c:v>
                </c:pt>
                <c:pt idx="36">
                  <c:v>43537.46520384414</c:v>
                </c:pt>
                <c:pt idx="37">
                  <c:v>43434.911513331</c:v>
                </c:pt>
                <c:pt idx="38">
                  <c:v>43343.70867393436</c:v>
                </c:pt>
                <c:pt idx="39">
                  <c:v>43263.88958180245</c:v>
                </c:pt>
                <c:pt idx="40">
                  <c:v>43191.67732780604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六类能耗线!$A$8</c:f>
              <c:strCache>
                <c:ptCount val="1"/>
                <c:pt idx="0">
                  <c:v>出口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六类能耗线!$B$8:$AP$8</c:f>
              <c:numCache>
                <c:formatCode>0_ </c:formatCode>
                <c:ptCount val="41"/>
                <c:pt idx="0">
                  <c:v>106779.6112691729</c:v>
                </c:pt>
                <c:pt idx="1">
                  <c:v>113573.2244631581</c:v>
                </c:pt>
                <c:pt idx="2">
                  <c:v>117176.8032521778</c:v>
                </c:pt>
                <c:pt idx="3">
                  <c:v>120853.0277412601</c:v>
                </c:pt>
                <c:pt idx="4">
                  <c:v>123078.7253925618</c:v>
                </c:pt>
                <c:pt idx="5">
                  <c:v>136302.8226092804</c:v>
                </c:pt>
                <c:pt idx="6">
                  <c:v>140815.6279333406</c:v>
                </c:pt>
                <c:pt idx="7">
                  <c:v>147604.009750671</c:v>
                </c:pt>
                <c:pt idx="8">
                  <c:v>154392.018356326</c:v>
                </c:pt>
                <c:pt idx="9">
                  <c:v>161168.2584955487</c:v>
                </c:pt>
                <c:pt idx="10">
                  <c:v>166975.0587982055</c:v>
                </c:pt>
                <c:pt idx="11">
                  <c:v>168605.4365980577</c:v>
                </c:pt>
                <c:pt idx="12">
                  <c:v>171924.8200094519</c:v>
                </c:pt>
                <c:pt idx="13">
                  <c:v>176722.6724236257</c:v>
                </c:pt>
                <c:pt idx="14">
                  <c:v>182377.3270093831</c:v>
                </c:pt>
                <c:pt idx="15">
                  <c:v>188081.2225480041</c:v>
                </c:pt>
                <c:pt idx="16">
                  <c:v>193354.2811812054</c:v>
                </c:pt>
                <c:pt idx="17">
                  <c:v>198704.8854365124</c:v>
                </c:pt>
                <c:pt idx="18">
                  <c:v>204135.8265857185</c:v>
                </c:pt>
                <c:pt idx="19">
                  <c:v>209616.0503408946</c:v>
                </c:pt>
                <c:pt idx="20">
                  <c:v>216114.4928210547</c:v>
                </c:pt>
                <c:pt idx="21">
                  <c:v>218915.6109344641</c:v>
                </c:pt>
                <c:pt idx="22">
                  <c:v>221189.9090089567</c:v>
                </c:pt>
                <c:pt idx="23">
                  <c:v>223413.6528409341</c:v>
                </c:pt>
                <c:pt idx="24">
                  <c:v>225624.7326506505</c:v>
                </c:pt>
                <c:pt idx="25">
                  <c:v>227788.0351061524</c:v>
                </c:pt>
                <c:pt idx="26">
                  <c:v>229965.0309356378</c:v>
                </c:pt>
                <c:pt idx="27">
                  <c:v>232097.6818905303</c:v>
                </c:pt>
                <c:pt idx="28">
                  <c:v>234187.3697729546</c:v>
                </c:pt>
                <c:pt idx="29">
                  <c:v>236235.6314469191</c:v>
                </c:pt>
                <c:pt idx="30">
                  <c:v>238298.966197546</c:v>
                </c:pt>
                <c:pt idx="31">
                  <c:v>238076.187807074</c:v>
                </c:pt>
                <c:pt idx="32">
                  <c:v>237869.9678327338</c:v>
                </c:pt>
                <c:pt idx="33">
                  <c:v>237676.6875144693</c:v>
                </c:pt>
                <c:pt idx="34">
                  <c:v>237498.6532534963</c:v>
                </c:pt>
                <c:pt idx="35">
                  <c:v>237338.2105319172</c:v>
                </c:pt>
                <c:pt idx="36">
                  <c:v>237226.0309375355</c:v>
                </c:pt>
                <c:pt idx="37">
                  <c:v>237136.4411238412</c:v>
                </c:pt>
                <c:pt idx="38">
                  <c:v>237071.8990157952</c:v>
                </c:pt>
                <c:pt idx="39">
                  <c:v>237034.90685277</c:v>
                </c:pt>
                <c:pt idx="40">
                  <c:v>237004.8311237525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六类能耗线!$A$9</c:f>
              <c:strCache>
                <c:ptCount val="1"/>
                <c:pt idx="0">
                  <c:v>进口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六类能耗线!$B$9:$AP$9</c:f>
              <c:numCache>
                <c:formatCode>0_ </c:formatCode>
                <c:ptCount val="41"/>
                <c:pt idx="0">
                  <c:v>100521.9456062852</c:v>
                </c:pt>
                <c:pt idx="1">
                  <c:v>106700.3116763964</c:v>
                </c:pt>
                <c:pt idx="2">
                  <c:v>109687.5243764714</c:v>
                </c:pt>
                <c:pt idx="3">
                  <c:v>113363.7030711708</c:v>
                </c:pt>
                <c:pt idx="4">
                  <c:v>115367.7894973455</c:v>
                </c:pt>
                <c:pt idx="5">
                  <c:v>125024.2917630006</c:v>
                </c:pt>
                <c:pt idx="6">
                  <c:v>128242.2741130524</c:v>
                </c:pt>
                <c:pt idx="7">
                  <c:v>132656.7951949248</c:v>
                </c:pt>
                <c:pt idx="8">
                  <c:v>137084.4153417348</c:v>
                </c:pt>
                <c:pt idx="9">
                  <c:v>141526.1069816581</c:v>
                </c:pt>
                <c:pt idx="10">
                  <c:v>145676.0225317683</c:v>
                </c:pt>
                <c:pt idx="11">
                  <c:v>146753.0667242036</c:v>
                </c:pt>
                <c:pt idx="12">
                  <c:v>149490.8857821531</c:v>
                </c:pt>
                <c:pt idx="13">
                  <c:v>153106.448663809</c:v>
                </c:pt>
                <c:pt idx="14">
                  <c:v>157073.0669915108</c:v>
                </c:pt>
                <c:pt idx="15">
                  <c:v>161044.8895147204</c:v>
                </c:pt>
                <c:pt idx="16">
                  <c:v>164818.985311485</c:v>
                </c:pt>
                <c:pt idx="17">
                  <c:v>168612.9321850447</c:v>
                </c:pt>
                <c:pt idx="18">
                  <c:v>172426.7833644546</c:v>
                </c:pt>
                <c:pt idx="19">
                  <c:v>176240.0314605312</c:v>
                </c:pt>
                <c:pt idx="20">
                  <c:v>180585.9098417608</c:v>
                </c:pt>
                <c:pt idx="21">
                  <c:v>182563.5579603921</c:v>
                </c:pt>
                <c:pt idx="22">
                  <c:v>184126.4541484262</c:v>
                </c:pt>
                <c:pt idx="23">
                  <c:v>185653.663004967</c:v>
                </c:pt>
                <c:pt idx="24">
                  <c:v>187166.5853399955</c:v>
                </c:pt>
                <c:pt idx="25">
                  <c:v>188643.7125287788</c:v>
                </c:pt>
                <c:pt idx="26">
                  <c:v>190137.3615269802</c:v>
                </c:pt>
                <c:pt idx="27">
                  <c:v>191595.8993531434</c:v>
                </c:pt>
                <c:pt idx="28">
                  <c:v>193019.2929140613</c:v>
                </c:pt>
                <c:pt idx="29">
                  <c:v>194407.565655979</c:v>
                </c:pt>
                <c:pt idx="30">
                  <c:v>195779.5732681848</c:v>
                </c:pt>
                <c:pt idx="31">
                  <c:v>196851.9722953617</c:v>
                </c:pt>
                <c:pt idx="32">
                  <c:v>197690.6583155096</c:v>
                </c:pt>
                <c:pt idx="33">
                  <c:v>198505.9794382931</c:v>
                </c:pt>
                <c:pt idx="34">
                  <c:v>199298.1698159913</c:v>
                </c:pt>
                <c:pt idx="35">
                  <c:v>200067.4954873872</c:v>
                </c:pt>
                <c:pt idx="36">
                  <c:v>200839.4765026855</c:v>
                </c:pt>
                <c:pt idx="37">
                  <c:v>201589.5929995055</c:v>
                </c:pt>
                <c:pt idx="38">
                  <c:v>202318.198600486</c:v>
                </c:pt>
                <c:pt idx="39">
                  <c:v>203025.681315154</c:v>
                </c:pt>
                <c:pt idx="40">
                  <c:v>203692.3099922167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2145024"/>
        <c:axId val="1809257424"/>
      </c:lineChart>
      <c:catAx>
        <c:axId val="2122145024"/>
        <c:scaling>
          <c:orientation val="minMax"/>
        </c:scaling>
        <c:delete val="0"/>
        <c:axPos val="b"/>
        <c:numFmt formatCode="0_ " sourceLinked="1"/>
        <c:majorTickMark val="out"/>
        <c:minorTickMark val="none"/>
        <c:tickLblPos val="nextTo"/>
        <c:crossAx val="1809257424"/>
        <c:crosses val="autoZero"/>
        <c:auto val="1"/>
        <c:lblAlgn val="ctr"/>
        <c:lblOffset val="100"/>
        <c:tickLblSkip val="5"/>
        <c:noMultiLvlLbl val="0"/>
      </c:catAx>
      <c:valAx>
        <c:axId val="18092574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050" b="1" i="0" baseline="0" smtClean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100 Million Tons COE</a:t>
                </a:r>
                <a:endParaRPr lang="en-US" sz="1050"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>
            <c:manualLayout>
              <c:xMode val="edge"/>
              <c:yMode val="edge"/>
              <c:x val="0.00277777777777778"/>
              <c:y val="0.212190467834975"/>
            </c:manualLayout>
          </c:layout>
          <c:overlay val="0"/>
        </c:title>
        <c:numFmt formatCode="0_ " sourceLinked="1"/>
        <c:majorTickMark val="out"/>
        <c:minorTickMark val="none"/>
        <c:tickLblPos val="nextTo"/>
        <c:crossAx val="2122145024"/>
        <c:crosses val="autoZero"/>
        <c:crossBetween val="between"/>
        <c:dispUnits>
          <c:builtInUnit val="tenThousands"/>
        </c:dispUnits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00555555555555555"/>
          <c:y val="0.863378150154629"/>
          <c:w val="0.988888888888889"/>
          <c:h val="0.13662184984537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rgbClr val="FFFFFF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714127836439"/>
          <c:y val="0.0510677808727948"/>
          <c:w val="0.843945127151729"/>
          <c:h val="0.717277871603098"/>
        </c:manualLayout>
      </c:layout>
      <c:lineChart>
        <c:grouping val="standard"/>
        <c:varyColors val="0"/>
        <c:ser>
          <c:idx val="0"/>
          <c:order val="0"/>
          <c:tx>
            <c:strRef>
              <c:f>六类能耗线!$A$27</c:f>
              <c:strCache>
                <c:ptCount val="1"/>
                <c:pt idx="0">
                  <c:v>直接能耗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六类能耗线!$B$27:$AP$27</c:f>
              <c:numCache>
                <c:formatCode>0_ </c:formatCode>
                <c:ptCount val="41"/>
                <c:pt idx="0">
                  <c:v>90627.3355269229</c:v>
                </c:pt>
                <c:pt idx="1">
                  <c:v>97906.00199662047</c:v>
                </c:pt>
                <c:pt idx="2">
                  <c:v>104285.5807233021</c:v>
                </c:pt>
                <c:pt idx="3">
                  <c:v>110731.4947390927</c:v>
                </c:pt>
                <c:pt idx="4">
                  <c:v>114056.4658249938</c:v>
                </c:pt>
                <c:pt idx="5">
                  <c:v>117581.928441159</c:v>
                </c:pt>
                <c:pt idx="6">
                  <c:v>119874.1849294716</c:v>
                </c:pt>
                <c:pt idx="7">
                  <c:v>122180.503470031</c:v>
                </c:pt>
                <c:pt idx="8">
                  <c:v>124444.5373927461</c:v>
                </c:pt>
                <c:pt idx="9">
                  <c:v>126689.180861133</c:v>
                </c:pt>
                <c:pt idx="10">
                  <c:v>128919.067416202</c:v>
                </c:pt>
                <c:pt idx="11">
                  <c:v>131173.9505957536</c:v>
                </c:pt>
                <c:pt idx="12">
                  <c:v>133424.2121588413</c:v>
                </c:pt>
                <c:pt idx="13">
                  <c:v>135669.9010673165</c:v>
                </c:pt>
                <c:pt idx="14">
                  <c:v>137918.9928197591</c:v>
                </c:pt>
                <c:pt idx="15">
                  <c:v>140218.2512409108</c:v>
                </c:pt>
                <c:pt idx="16">
                  <c:v>142570.6370075857</c:v>
                </c:pt>
                <c:pt idx="17">
                  <c:v>144938.6527645346</c:v>
                </c:pt>
                <c:pt idx="18">
                  <c:v>147490.1099603514</c:v>
                </c:pt>
                <c:pt idx="19">
                  <c:v>150158.9187300258</c:v>
                </c:pt>
                <c:pt idx="20">
                  <c:v>152820.7558923626</c:v>
                </c:pt>
                <c:pt idx="21">
                  <c:v>154093.1690301531</c:v>
                </c:pt>
                <c:pt idx="22">
                  <c:v>155400.9037068504</c:v>
                </c:pt>
                <c:pt idx="23">
                  <c:v>156759.8201066853</c:v>
                </c:pt>
                <c:pt idx="24">
                  <c:v>158183.6911862131</c:v>
                </c:pt>
                <c:pt idx="25">
                  <c:v>159676.1010526299</c:v>
                </c:pt>
                <c:pt idx="26">
                  <c:v>161252.1243796051</c:v>
                </c:pt>
                <c:pt idx="27">
                  <c:v>162925.0518903137</c:v>
                </c:pt>
                <c:pt idx="28">
                  <c:v>164697.8508391402</c:v>
                </c:pt>
                <c:pt idx="29">
                  <c:v>166580.6766017835</c:v>
                </c:pt>
                <c:pt idx="30">
                  <c:v>168511.1866343055</c:v>
                </c:pt>
                <c:pt idx="31">
                  <c:v>169478.6460437714</c:v>
                </c:pt>
                <c:pt idx="32">
                  <c:v>170519.814351027</c:v>
                </c:pt>
                <c:pt idx="33">
                  <c:v>171634.8898339877</c:v>
                </c:pt>
                <c:pt idx="34">
                  <c:v>172823.5921031646</c:v>
                </c:pt>
                <c:pt idx="35">
                  <c:v>174094.8140219674</c:v>
                </c:pt>
                <c:pt idx="36">
                  <c:v>175313.3739147857</c:v>
                </c:pt>
                <c:pt idx="37">
                  <c:v>176681.815538844</c:v>
                </c:pt>
                <c:pt idx="38">
                  <c:v>178132.6054730286</c:v>
                </c:pt>
                <c:pt idx="39">
                  <c:v>179665.3664949505</c:v>
                </c:pt>
                <c:pt idx="40">
                  <c:v>181216.2680816731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六类能耗线!$A$28</c:f>
              <c:strCache>
                <c:ptCount val="1"/>
                <c:pt idx="0">
                  <c:v>快消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六类能耗线!$B$28:$AP$28</c:f>
              <c:numCache>
                <c:formatCode>0_ </c:formatCode>
                <c:ptCount val="41"/>
                <c:pt idx="0">
                  <c:v>51279.30477048356</c:v>
                </c:pt>
                <c:pt idx="1">
                  <c:v>54176.1395947182</c:v>
                </c:pt>
                <c:pt idx="2">
                  <c:v>55846.5670398142</c:v>
                </c:pt>
                <c:pt idx="3">
                  <c:v>57505.01838687974</c:v>
                </c:pt>
                <c:pt idx="4">
                  <c:v>58434.84905813534</c:v>
                </c:pt>
                <c:pt idx="5">
                  <c:v>59730.45392907973</c:v>
                </c:pt>
                <c:pt idx="6">
                  <c:v>60931.53161862472</c:v>
                </c:pt>
                <c:pt idx="7">
                  <c:v>62217.26165737023</c:v>
                </c:pt>
                <c:pt idx="8">
                  <c:v>63591.04703762298</c:v>
                </c:pt>
                <c:pt idx="9">
                  <c:v>65056.78415064469</c:v>
                </c:pt>
                <c:pt idx="10">
                  <c:v>66619.78842151132</c:v>
                </c:pt>
                <c:pt idx="11">
                  <c:v>67805.41586652417</c:v>
                </c:pt>
                <c:pt idx="12">
                  <c:v>69056.1758644264</c:v>
                </c:pt>
                <c:pt idx="13">
                  <c:v>70375.57534491845</c:v>
                </c:pt>
                <c:pt idx="14">
                  <c:v>71766.37522136676</c:v>
                </c:pt>
                <c:pt idx="15">
                  <c:v>73229.68227395181</c:v>
                </c:pt>
                <c:pt idx="16">
                  <c:v>74337.48319290128</c:v>
                </c:pt>
                <c:pt idx="17">
                  <c:v>75520.21966167921</c:v>
                </c:pt>
                <c:pt idx="18">
                  <c:v>76780.85639325544</c:v>
                </c:pt>
                <c:pt idx="19">
                  <c:v>78122.55724485767</c:v>
                </c:pt>
                <c:pt idx="20">
                  <c:v>80946.1229614534</c:v>
                </c:pt>
                <c:pt idx="21">
                  <c:v>82338.05077590377</c:v>
                </c:pt>
                <c:pt idx="22">
                  <c:v>83803.86340332245</c:v>
                </c:pt>
                <c:pt idx="23">
                  <c:v>85345.98264950894</c:v>
                </c:pt>
                <c:pt idx="24">
                  <c:v>86967.44680467597</c:v>
                </c:pt>
                <c:pt idx="25">
                  <c:v>88671.40921174493</c:v>
                </c:pt>
                <c:pt idx="26">
                  <c:v>90461.16523392937</c:v>
                </c:pt>
                <c:pt idx="27">
                  <c:v>92340.18644006377</c:v>
                </c:pt>
                <c:pt idx="28">
                  <c:v>94312.1084969866</c:v>
                </c:pt>
                <c:pt idx="29">
                  <c:v>96380.72423249169</c:v>
                </c:pt>
                <c:pt idx="30">
                  <c:v>98550.0142276544</c:v>
                </c:pt>
                <c:pt idx="31">
                  <c:v>100089.1722082931</c:v>
                </c:pt>
                <c:pt idx="32">
                  <c:v>101696.5319460731</c:v>
                </c:pt>
                <c:pt idx="33">
                  <c:v>103374.0343804192</c:v>
                </c:pt>
                <c:pt idx="34">
                  <c:v>105123.753459443</c:v>
                </c:pt>
                <c:pt idx="35">
                  <c:v>106947.8347376716</c:v>
                </c:pt>
                <c:pt idx="36">
                  <c:v>108848.4968634408</c:v>
                </c:pt>
                <c:pt idx="37">
                  <c:v>110828.0332168461</c:v>
                </c:pt>
                <c:pt idx="38">
                  <c:v>112888.8136911504</c:v>
                </c:pt>
                <c:pt idx="39">
                  <c:v>115033.2866115144</c:v>
                </c:pt>
                <c:pt idx="40">
                  <c:v>117263.9807856112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六类能耗线!$A$29</c:f>
              <c:strCache>
                <c:ptCount val="1"/>
                <c:pt idx="0">
                  <c:v>耐消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六类能耗线!$B$29:$AP$29</c:f>
              <c:numCache>
                <c:formatCode>0_ </c:formatCode>
                <c:ptCount val="41"/>
                <c:pt idx="0">
                  <c:v>63419.27238383352</c:v>
                </c:pt>
                <c:pt idx="1">
                  <c:v>67100.07260867841</c:v>
                </c:pt>
                <c:pt idx="2">
                  <c:v>68658.94357361631</c:v>
                </c:pt>
                <c:pt idx="3">
                  <c:v>70535.43465118794</c:v>
                </c:pt>
                <c:pt idx="4">
                  <c:v>71507.86457627197</c:v>
                </c:pt>
                <c:pt idx="5">
                  <c:v>75504.84313805577</c:v>
                </c:pt>
                <c:pt idx="6">
                  <c:v>72720.00433695281</c:v>
                </c:pt>
                <c:pt idx="7">
                  <c:v>69904.73375822949</c:v>
                </c:pt>
                <c:pt idx="8">
                  <c:v>67123.20354829301</c:v>
                </c:pt>
                <c:pt idx="9">
                  <c:v>64374.10601646729</c:v>
                </c:pt>
                <c:pt idx="10">
                  <c:v>61403.32674409062</c:v>
                </c:pt>
                <c:pt idx="11">
                  <c:v>58215.81951354823</c:v>
                </c:pt>
                <c:pt idx="12">
                  <c:v>55342.98079498785</c:v>
                </c:pt>
                <c:pt idx="13">
                  <c:v>52562.49924029279</c:v>
                </c:pt>
                <c:pt idx="14">
                  <c:v>49845.55875177179</c:v>
                </c:pt>
                <c:pt idx="15">
                  <c:v>48751.94553303448</c:v>
                </c:pt>
                <c:pt idx="16">
                  <c:v>48211.20199115932</c:v>
                </c:pt>
                <c:pt idx="17">
                  <c:v>47708.90879561353</c:v>
                </c:pt>
                <c:pt idx="18">
                  <c:v>47245.36883201304</c:v>
                </c:pt>
                <c:pt idx="19">
                  <c:v>46820.96865542214</c:v>
                </c:pt>
                <c:pt idx="20">
                  <c:v>46599.39241060185</c:v>
                </c:pt>
                <c:pt idx="21">
                  <c:v>46423.85264351833</c:v>
                </c:pt>
                <c:pt idx="22">
                  <c:v>46209.19346366009</c:v>
                </c:pt>
                <c:pt idx="23">
                  <c:v>46028.42241674788</c:v>
                </c:pt>
                <c:pt idx="24">
                  <c:v>45876.05452567991</c:v>
                </c:pt>
                <c:pt idx="25">
                  <c:v>45752.64970656262</c:v>
                </c:pt>
                <c:pt idx="26">
                  <c:v>45658.81277045273</c:v>
                </c:pt>
                <c:pt idx="27">
                  <c:v>45595.19870592118</c:v>
                </c:pt>
                <c:pt idx="28">
                  <c:v>45562.51071377647</c:v>
                </c:pt>
                <c:pt idx="29">
                  <c:v>45561.49896431242</c:v>
                </c:pt>
                <c:pt idx="30">
                  <c:v>45601.54889464456</c:v>
                </c:pt>
                <c:pt idx="31">
                  <c:v>45581.86099206277</c:v>
                </c:pt>
                <c:pt idx="32">
                  <c:v>45568.90714175242</c:v>
                </c:pt>
                <c:pt idx="33">
                  <c:v>45575.63754346228</c:v>
                </c:pt>
                <c:pt idx="34">
                  <c:v>45602.43148644341</c:v>
                </c:pt>
                <c:pt idx="35">
                  <c:v>45649.68610968643</c:v>
                </c:pt>
                <c:pt idx="36">
                  <c:v>45717.81647464016</c:v>
                </c:pt>
                <c:pt idx="37">
                  <c:v>45807.25566604138</c:v>
                </c:pt>
                <c:pt idx="38">
                  <c:v>45918.4549204401</c:v>
                </c:pt>
                <c:pt idx="39">
                  <c:v>46051.88378206718</c:v>
                </c:pt>
                <c:pt idx="40">
                  <c:v>46208.03028570459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六类能耗线!$A$30</c:f>
              <c:strCache>
                <c:ptCount val="1"/>
                <c:pt idx="0">
                  <c:v>基建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六类能耗线!$B$30:$AP$30</c:f>
              <c:numCache>
                <c:formatCode>0_ </c:formatCode>
                <c:ptCount val="41"/>
                <c:pt idx="0">
                  <c:v>114223.5950228382</c:v>
                </c:pt>
                <c:pt idx="1">
                  <c:v>122506.1265282683</c:v>
                </c:pt>
                <c:pt idx="2">
                  <c:v>127749.9916287141</c:v>
                </c:pt>
                <c:pt idx="3">
                  <c:v>132693.3262979157</c:v>
                </c:pt>
                <c:pt idx="4">
                  <c:v>137245.7424726085</c:v>
                </c:pt>
                <c:pt idx="5">
                  <c:v>132901.8464480878</c:v>
                </c:pt>
                <c:pt idx="6">
                  <c:v>128010.1350220678</c:v>
                </c:pt>
                <c:pt idx="7">
                  <c:v>123154.2359506733</c:v>
                </c:pt>
                <c:pt idx="8">
                  <c:v>118338.0073926017</c:v>
                </c:pt>
                <c:pt idx="9">
                  <c:v>113568.0772312581</c:v>
                </c:pt>
                <c:pt idx="10">
                  <c:v>108854.5979490736</c:v>
                </c:pt>
                <c:pt idx="11">
                  <c:v>104591.7174270438</c:v>
                </c:pt>
                <c:pt idx="12">
                  <c:v>100362.297911378</c:v>
                </c:pt>
                <c:pt idx="13">
                  <c:v>96179.94733633962</c:v>
                </c:pt>
                <c:pt idx="14">
                  <c:v>92056.54722086784</c:v>
                </c:pt>
                <c:pt idx="15">
                  <c:v>88001.00811756415</c:v>
                </c:pt>
                <c:pt idx="16">
                  <c:v>84025.41315907887</c:v>
                </c:pt>
                <c:pt idx="17">
                  <c:v>80138.78679161037</c:v>
                </c:pt>
                <c:pt idx="18">
                  <c:v>76348.54142040216</c:v>
                </c:pt>
                <c:pt idx="19">
                  <c:v>72660.72743468898</c:v>
                </c:pt>
                <c:pt idx="20">
                  <c:v>69290.0059085669</c:v>
                </c:pt>
                <c:pt idx="21">
                  <c:v>66155.10669773735</c:v>
                </c:pt>
                <c:pt idx="22">
                  <c:v>63100.98228133311</c:v>
                </c:pt>
                <c:pt idx="23">
                  <c:v>60129.83393525251</c:v>
                </c:pt>
                <c:pt idx="24">
                  <c:v>57243.46130377558</c:v>
                </c:pt>
                <c:pt idx="25">
                  <c:v>54442.88886289424</c:v>
                </c:pt>
                <c:pt idx="26">
                  <c:v>51728.50946670998</c:v>
                </c:pt>
                <c:pt idx="27">
                  <c:v>49100.22040134158</c:v>
                </c:pt>
                <c:pt idx="28">
                  <c:v>46557.51070918371</c:v>
                </c:pt>
                <c:pt idx="29">
                  <c:v>44099.54371458518</c:v>
                </c:pt>
                <c:pt idx="30">
                  <c:v>41725.25297930673</c:v>
                </c:pt>
                <c:pt idx="31">
                  <c:v>39434.05897306828</c:v>
                </c:pt>
                <c:pt idx="32">
                  <c:v>37223.16545873648</c:v>
                </c:pt>
                <c:pt idx="33">
                  <c:v>35091.07959291078</c:v>
                </c:pt>
                <c:pt idx="34">
                  <c:v>33036.31019516691</c:v>
                </c:pt>
                <c:pt idx="35">
                  <c:v>31057.35649517753</c:v>
                </c:pt>
                <c:pt idx="36">
                  <c:v>29152.7294181379</c:v>
                </c:pt>
                <c:pt idx="37">
                  <c:v>27320.96728005732</c:v>
                </c:pt>
                <c:pt idx="38">
                  <c:v>25560.64692177945</c:v>
                </c:pt>
                <c:pt idx="39">
                  <c:v>23870.39114281323</c:v>
                </c:pt>
                <c:pt idx="40">
                  <c:v>22248.87323034269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六类能耗线!$A$31</c:f>
              <c:strCache>
                <c:ptCount val="1"/>
                <c:pt idx="0">
                  <c:v>产能</c:v>
                </c:pt>
              </c:strCache>
            </c:strRef>
          </c:tx>
          <c:spPr>
            <a:ln w="50800">
              <a:solidFill>
                <a:schemeClr val="bg1"/>
              </a:solidFill>
              <a:prstDash val="sysDot"/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六类能耗线!$B$31:$AP$31</c:f>
              <c:numCache>
                <c:formatCode>0_ </c:formatCode>
                <c:ptCount val="41"/>
                <c:pt idx="0">
                  <c:v>42298.79248967215</c:v>
                </c:pt>
                <c:pt idx="1">
                  <c:v>44356.66758015018</c:v>
                </c:pt>
                <c:pt idx="2">
                  <c:v>45124.09515379219</c:v>
                </c:pt>
                <c:pt idx="3">
                  <c:v>46466.47787273449</c:v>
                </c:pt>
                <c:pt idx="4">
                  <c:v>47162.9596515745</c:v>
                </c:pt>
                <c:pt idx="5">
                  <c:v>46940.14810236439</c:v>
                </c:pt>
                <c:pt idx="6">
                  <c:v>45729.06373669318</c:v>
                </c:pt>
                <c:pt idx="7">
                  <c:v>44570.23407899603</c:v>
                </c:pt>
                <c:pt idx="8">
                  <c:v>43462.86315279854</c:v>
                </c:pt>
                <c:pt idx="9">
                  <c:v>42406.25358432283</c:v>
                </c:pt>
                <c:pt idx="10">
                  <c:v>41399.80085603318</c:v>
                </c:pt>
                <c:pt idx="11">
                  <c:v>40369.93350308183</c:v>
                </c:pt>
                <c:pt idx="12">
                  <c:v>39371.89405893323</c:v>
                </c:pt>
                <c:pt idx="13">
                  <c:v>38405.44562043996</c:v>
                </c:pt>
                <c:pt idx="14">
                  <c:v>37470.38183913561</c:v>
                </c:pt>
                <c:pt idx="15">
                  <c:v>36566.52576972012</c:v>
                </c:pt>
                <c:pt idx="16">
                  <c:v>35692.42433037126</c:v>
                </c:pt>
                <c:pt idx="17">
                  <c:v>34849.51943966911</c:v>
                </c:pt>
                <c:pt idx="18">
                  <c:v>34037.69956338986</c:v>
                </c:pt>
                <c:pt idx="19">
                  <c:v>33256.88060091547</c:v>
                </c:pt>
                <c:pt idx="20">
                  <c:v>32782.59900856928</c:v>
                </c:pt>
                <c:pt idx="21">
                  <c:v>32044.1259723631</c:v>
                </c:pt>
                <c:pt idx="22">
                  <c:v>31327.49640950076</c:v>
                </c:pt>
                <c:pt idx="23">
                  <c:v>30632.63154079107</c:v>
                </c:pt>
                <c:pt idx="24">
                  <c:v>29959.47410614912</c:v>
                </c:pt>
                <c:pt idx="25">
                  <c:v>29307.98763826857</c:v>
                </c:pt>
                <c:pt idx="26">
                  <c:v>28678.15583011193</c:v>
                </c:pt>
                <c:pt idx="27">
                  <c:v>28069.98198759838</c:v>
                </c:pt>
                <c:pt idx="28">
                  <c:v>27483.48855989843</c:v>
                </c:pt>
                <c:pt idx="29">
                  <c:v>26918.71674064243</c:v>
                </c:pt>
                <c:pt idx="30">
                  <c:v>26375.72613413345</c:v>
                </c:pt>
                <c:pt idx="31">
                  <c:v>25707.40760011096</c:v>
                </c:pt>
                <c:pt idx="32">
                  <c:v>25057.5952787069</c:v>
                </c:pt>
                <c:pt idx="33">
                  <c:v>24426.14011919076</c:v>
                </c:pt>
                <c:pt idx="34">
                  <c:v>23812.90533047912</c:v>
                </c:pt>
                <c:pt idx="35">
                  <c:v>23217.76583784</c:v>
                </c:pt>
                <c:pt idx="36">
                  <c:v>22640.607785588</c:v>
                </c:pt>
                <c:pt idx="37">
                  <c:v>22081.32808171612</c:v>
                </c:pt>
                <c:pt idx="38">
                  <c:v>21539.83398081852</c:v>
                </c:pt>
                <c:pt idx="39">
                  <c:v>21016.04270202196</c:v>
                </c:pt>
                <c:pt idx="40">
                  <c:v>20509.8810789655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六类能耗线!$A$32</c:f>
              <c:strCache>
                <c:ptCount val="1"/>
                <c:pt idx="0">
                  <c:v>出口</c:v>
                </c:pt>
              </c:strCache>
            </c:strRef>
          </c:tx>
          <c:spPr>
            <a:ln w="47625">
              <a:solidFill>
                <a:schemeClr val="accent6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六类能耗线!$B$32:$AP$32</c:f>
              <c:numCache>
                <c:formatCode>0_ </c:formatCode>
                <c:ptCount val="41"/>
                <c:pt idx="0">
                  <c:v>106779.6112691729</c:v>
                </c:pt>
                <c:pt idx="1">
                  <c:v>113279.6771288837</c:v>
                </c:pt>
                <c:pt idx="2">
                  <c:v>116573.3140729238</c:v>
                </c:pt>
                <c:pt idx="3">
                  <c:v>119921.0546791897</c:v>
                </c:pt>
                <c:pt idx="4">
                  <c:v>121701.1808344816</c:v>
                </c:pt>
                <c:pt idx="5">
                  <c:v>118623.7879141451</c:v>
                </c:pt>
                <c:pt idx="6">
                  <c:v>115440.3802320177</c:v>
                </c:pt>
                <c:pt idx="7">
                  <c:v>112148.506296129</c:v>
                </c:pt>
                <c:pt idx="8">
                  <c:v>108915.878757635</c:v>
                </c:pt>
                <c:pt idx="9">
                  <c:v>105729.3431279912</c:v>
                </c:pt>
                <c:pt idx="10">
                  <c:v>101821.7867252426</c:v>
                </c:pt>
                <c:pt idx="11">
                  <c:v>97934.42195835951</c:v>
                </c:pt>
                <c:pt idx="12">
                  <c:v>94883.35273415036</c:v>
                </c:pt>
                <c:pt idx="13">
                  <c:v>91999.22753946434</c:v>
                </c:pt>
                <c:pt idx="14">
                  <c:v>89195.13677245057</c:v>
                </c:pt>
                <c:pt idx="15">
                  <c:v>86835.6940199914</c:v>
                </c:pt>
                <c:pt idx="16">
                  <c:v>87038.47531727364</c:v>
                </c:pt>
                <c:pt idx="17">
                  <c:v>87261.86612019346</c:v>
                </c:pt>
                <c:pt idx="18">
                  <c:v>87512.48511509927</c:v>
                </c:pt>
                <c:pt idx="19">
                  <c:v>87796.46134420503</c:v>
                </c:pt>
                <c:pt idx="20">
                  <c:v>88690.61785455423</c:v>
                </c:pt>
                <c:pt idx="21">
                  <c:v>88770.46066376807</c:v>
                </c:pt>
                <c:pt idx="22">
                  <c:v>88545.85065630772</c:v>
                </c:pt>
                <c:pt idx="23">
                  <c:v>88419.69891072264</c:v>
                </c:pt>
                <c:pt idx="24">
                  <c:v>88332.23995672822</c:v>
                </c:pt>
                <c:pt idx="25">
                  <c:v>88286.59347020004</c:v>
                </c:pt>
                <c:pt idx="26">
                  <c:v>88293.46339702384</c:v>
                </c:pt>
                <c:pt idx="27">
                  <c:v>88355.5245464757</c:v>
                </c:pt>
                <c:pt idx="28">
                  <c:v>88475.43006708551</c:v>
                </c:pt>
                <c:pt idx="29">
                  <c:v>88663.12224804132</c:v>
                </c:pt>
                <c:pt idx="30">
                  <c:v>88925.57212712486</c:v>
                </c:pt>
                <c:pt idx="31">
                  <c:v>88886.47526555961</c:v>
                </c:pt>
                <c:pt idx="32">
                  <c:v>88850.84955453746</c:v>
                </c:pt>
                <c:pt idx="33">
                  <c:v>88868.47060361414</c:v>
                </c:pt>
                <c:pt idx="34">
                  <c:v>88940.39338159784</c:v>
                </c:pt>
                <c:pt idx="35">
                  <c:v>89067.68131156443</c:v>
                </c:pt>
                <c:pt idx="36">
                  <c:v>89251.40785446171</c:v>
                </c:pt>
                <c:pt idx="37">
                  <c:v>89492.65735781152</c:v>
                </c:pt>
                <c:pt idx="38">
                  <c:v>89792.5253491876</c:v>
                </c:pt>
                <c:pt idx="39">
                  <c:v>90152.11841124651</c:v>
                </c:pt>
                <c:pt idx="40">
                  <c:v>90572.55374186221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六类能耗线!$A$33</c:f>
              <c:strCache>
                <c:ptCount val="1"/>
                <c:pt idx="0">
                  <c:v>进口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六类能耗线!$B$1:$AP$1</c:f>
              <c:numCache>
                <c:formatCode>0_ </c:formatCode>
                <c:ptCount val="4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2022.0</c:v>
                </c:pt>
                <c:pt idx="13">
                  <c:v>2023.0</c:v>
                </c:pt>
                <c:pt idx="14">
                  <c:v>2024.0</c:v>
                </c:pt>
                <c:pt idx="15">
                  <c:v>2025.0</c:v>
                </c:pt>
                <c:pt idx="16">
                  <c:v>2026.0</c:v>
                </c:pt>
                <c:pt idx="17">
                  <c:v>2027.0</c:v>
                </c:pt>
                <c:pt idx="18">
                  <c:v>2028.0</c:v>
                </c:pt>
                <c:pt idx="19">
                  <c:v>2029.0</c:v>
                </c:pt>
                <c:pt idx="20">
                  <c:v>2030.0</c:v>
                </c:pt>
                <c:pt idx="21">
                  <c:v>2031.0</c:v>
                </c:pt>
                <c:pt idx="22">
                  <c:v>2032.0</c:v>
                </c:pt>
                <c:pt idx="23">
                  <c:v>2033.0</c:v>
                </c:pt>
                <c:pt idx="24">
                  <c:v>2034.0</c:v>
                </c:pt>
                <c:pt idx="25">
                  <c:v>2035.0</c:v>
                </c:pt>
                <c:pt idx="26">
                  <c:v>2036.0</c:v>
                </c:pt>
                <c:pt idx="27">
                  <c:v>2037.0</c:v>
                </c:pt>
                <c:pt idx="28">
                  <c:v>2038.0</c:v>
                </c:pt>
                <c:pt idx="29">
                  <c:v>2039.0</c:v>
                </c:pt>
                <c:pt idx="30">
                  <c:v>2040.0</c:v>
                </c:pt>
                <c:pt idx="31">
                  <c:v>2041.0</c:v>
                </c:pt>
                <c:pt idx="32">
                  <c:v>2042.0</c:v>
                </c:pt>
                <c:pt idx="33">
                  <c:v>2043.0</c:v>
                </c:pt>
                <c:pt idx="34">
                  <c:v>2044.0</c:v>
                </c:pt>
                <c:pt idx="35">
                  <c:v>2045.0</c:v>
                </c:pt>
                <c:pt idx="36">
                  <c:v>2046.0</c:v>
                </c:pt>
                <c:pt idx="37">
                  <c:v>2047.0</c:v>
                </c:pt>
                <c:pt idx="38">
                  <c:v>2048.0</c:v>
                </c:pt>
                <c:pt idx="39">
                  <c:v>2049.0</c:v>
                </c:pt>
                <c:pt idx="40">
                  <c:v>2050.0</c:v>
                </c:pt>
              </c:numCache>
            </c:numRef>
          </c:cat>
          <c:val>
            <c:numRef>
              <c:f>六类能耗线!$B$33:$AP$33</c:f>
              <c:numCache>
                <c:formatCode>0_ </c:formatCode>
                <c:ptCount val="41"/>
                <c:pt idx="0">
                  <c:v>100521.9456062852</c:v>
                </c:pt>
                <c:pt idx="1">
                  <c:v>106487.6672793996</c:v>
                </c:pt>
                <c:pt idx="2">
                  <c:v>109250.078208846</c:v>
                </c:pt>
                <c:pt idx="3">
                  <c:v>112687.6331095048</c:v>
                </c:pt>
                <c:pt idx="4">
                  <c:v>114362.987522589</c:v>
                </c:pt>
                <c:pt idx="5">
                  <c:v>117392.6332850539</c:v>
                </c:pt>
                <c:pt idx="6">
                  <c:v>115973.7131425897</c:v>
                </c:pt>
                <c:pt idx="7">
                  <c:v>114515.703390485</c:v>
                </c:pt>
                <c:pt idx="8">
                  <c:v>113087.4980004793</c:v>
                </c:pt>
                <c:pt idx="9">
                  <c:v>111690.4127607662</c:v>
                </c:pt>
                <c:pt idx="10">
                  <c:v>110016.7691544258</c:v>
                </c:pt>
                <c:pt idx="11">
                  <c:v>107792.471943086</c:v>
                </c:pt>
                <c:pt idx="12">
                  <c:v>105884.036636577</c:v>
                </c:pt>
                <c:pt idx="13">
                  <c:v>104020.0731042697</c:v>
                </c:pt>
                <c:pt idx="14">
                  <c:v>102167.5096566756</c:v>
                </c:pt>
                <c:pt idx="15">
                  <c:v>100729.7854165433</c:v>
                </c:pt>
                <c:pt idx="16">
                  <c:v>101386.8010164682</c:v>
                </c:pt>
                <c:pt idx="17">
                  <c:v>102039.4042065687</c:v>
                </c:pt>
                <c:pt idx="18">
                  <c:v>102690.9867381446</c:v>
                </c:pt>
                <c:pt idx="19">
                  <c:v>103344.5334594355</c:v>
                </c:pt>
                <c:pt idx="20">
                  <c:v>104953.391370538</c:v>
                </c:pt>
                <c:pt idx="21">
                  <c:v>105315.368286638</c:v>
                </c:pt>
                <c:pt idx="22">
                  <c:v>105374.3053207978</c:v>
                </c:pt>
                <c:pt idx="23">
                  <c:v>105482.7774683272</c:v>
                </c:pt>
                <c:pt idx="24">
                  <c:v>105598.5847440528</c:v>
                </c:pt>
                <c:pt idx="25">
                  <c:v>105723.154594199</c:v>
                </c:pt>
                <c:pt idx="26">
                  <c:v>105861.3253984064</c:v>
                </c:pt>
                <c:pt idx="27">
                  <c:v>106014.1505780709</c:v>
                </c:pt>
                <c:pt idx="28">
                  <c:v>106182.6700064378</c:v>
                </c:pt>
                <c:pt idx="29">
                  <c:v>106371.1300146112</c:v>
                </c:pt>
                <c:pt idx="30">
                  <c:v>106582.3601497317</c:v>
                </c:pt>
                <c:pt idx="31">
                  <c:v>106205.3189518713</c:v>
                </c:pt>
                <c:pt idx="32">
                  <c:v>105786.7809912294</c:v>
                </c:pt>
                <c:pt idx="33">
                  <c:v>105383.006124729</c:v>
                </c:pt>
                <c:pt idx="34">
                  <c:v>104994.4336075275</c:v>
                </c:pt>
                <c:pt idx="35">
                  <c:v>104621.5052777486</c:v>
                </c:pt>
                <c:pt idx="36">
                  <c:v>104264.6671260272</c:v>
                </c:pt>
                <c:pt idx="37">
                  <c:v>103924.3704370236</c:v>
                </c:pt>
                <c:pt idx="38">
                  <c:v>103601.0726155673</c:v>
                </c:pt>
                <c:pt idx="39">
                  <c:v>103295.2377820167</c:v>
                </c:pt>
                <c:pt idx="40">
                  <c:v>103007.3372002495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0315888"/>
        <c:axId val="1755337040"/>
      </c:lineChart>
      <c:catAx>
        <c:axId val="1860315888"/>
        <c:scaling>
          <c:orientation val="minMax"/>
        </c:scaling>
        <c:delete val="0"/>
        <c:axPos val="b"/>
        <c:numFmt formatCode="0_ " sourceLinked="1"/>
        <c:majorTickMark val="out"/>
        <c:minorTickMark val="none"/>
        <c:tickLblPos val="nextTo"/>
        <c:crossAx val="1755337040"/>
        <c:crosses val="autoZero"/>
        <c:auto val="1"/>
        <c:lblAlgn val="ctr"/>
        <c:lblOffset val="100"/>
        <c:tickLblSkip val="5"/>
        <c:noMultiLvlLbl val="0"/>
      </c:catAx>
      <c:valAx>
        <c:axId val="1755337040"/>
        <c:scaling>
          <c:orientation val="minMax"/>
          <c:max val="35000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050" b="1" i="0" baseline="0" smtClean="0"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100 Million Tons COE</a:t>
                </a:r>
                <a:endParaRPr lang="en-US" sz="1050"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>
            <c:manualLayout>
              <c:xMode val="edge"/>
              <c:yMode val="edge"/>
              <c:x val="0.00277777777777779"/>
              <c:y val="0.212190467834975"/>
            </c:manualLayout>
          </c:layout>
          <c:overlay val="0"/>
        </c:title>
        <c:numFmt formatCode="0_ " sourceLinked="1"/>
        <c:majorTickMark val="out"/>
        <c:minorTickMark val="none"/>
        <c:tickLblPos val="nextTo"/>
        <c:crossAx val="1860315888"/>
        <c:crosses val="autoZero"/>
        <c:crossBetween val="between"/>
        <c:dispUnits>
          <c:builtInUnit val="tenThousands"/>
        </c:dispUnits>
      </c:val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00555555555555555"/>
          <c:y val="0.863378150154629"/>
          <c:w val="0.988888888888889"/>
          <c:h val="0.13662184984537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rgbClr val="FFFFFF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44261811320896"/>
          <c:y val="0.0509259259259259"/>
          <c:w val="0.837740936437247"/>
          <c:h val="0.764427311169438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GDP汇总!$A$3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GDP汇总!$B$1:$G$1</c:f>
              <c:strCache>
                <c:ptCount val="6"/>
                <c:pt idx="0">
                  <c:v>2010 </c:v>
                </c:pt>
                <c:pt idx="1">
                  <c:v>2014 </c:v>
                </c:pt>
                <c:pt idx="2">
                  <c:v>BB</c:v>
                </c:pt>
                <c:pt idx="3">
                  <c:v>BL</c:v>
                </c:pt>
                <c:pt idx="4">
                  <c:v>LB</c:v>
                </c:pt>
                <c:pt idx="5">
                  <c:v>LL</c:v>
                </c:pt>
              </c:strCache>
            </c:strRef>
          </c:cat>
          <c:val>
            <c:numRef>
              <c:f>GDP汇总!$B$3:$G$3</c:f>
              <c:numCache>
                <c:formatCode>0_ </c:formatCode>
                <c:ptCount val="6"/>
                <c:pt idx="0">
                  <c:v>40533.6</c:v>
                </c:pt>
                <c:pt idx="1">
                  <c:v>53476.91543990521</c:v>
                </c:pt>
                <c:pt idx="2">
                  <c:v>114677.31190792</c:v>
                </c:pt>
                <c:pt idx="3">
                  <c:v>108773.5471209464</c:v>
                </c:pt>
                <c:pt idx="4">
                  <c:v>97165.61299651941</c:v>
                </c:pt>
                <c:pt idx="5">
                  <c:v>91199.76753688352</c:v>
                </c:pt>
              </c:numCache>
            </c:numRef>
          </c:val>
        </c:ser>
        <c:ser>
          <c:idx val="2"/>
          <c:order val="2"/>
          <c:tx>
            <c:strRef>
              <c:f>GDP汇总!$A$4</c:f>
              <c:strCache>
                <c:ptCount val="1"/>
                <c:pt idx="0">
                  <c:v>Industry &amp; Manufacturing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GDP汇总!$B$1:$G$1</c:f>
              <c:strCache>
                <c:ptCount val="6"/>
                <c:pt idx="0">
                  <c:v>2010 </c:v>
                </c:pt>
                <c:pt idx="1">
                  <c:v>2014 </c:v>
                </c:pt>
                <c:pt idx="2">
                  <c:v>BB</c:v>
                </c:pt>
                <c:pt idx="3">
                  <c:v>BL</c:v>
                </c:pt>
                <c:pt idx="4">
                  <c:v>LB</c:v>
                </c:pt>
                <c:pt idx="5">
                  <c:v>LL</c:v>
                </c:pt>
              </c:strCache>
            </c:strRef>
          </c:cat>
          <c:val>
            <c:numRef>
              <c:f>GDP汇总!$B$4:$G$4</c:f>
              <c:numCache>
                <c:formatCode>0_ </c:formatCode>
                <c:ptCount val="6"/>
                <c:pt idx="0">
                  <c:v>194410.5513684394</c:v>
                </c:pt>
                <c:pt idx="1">
                  <c:v>269903.6214021312</c:v>
                </c:pt>
                <c:pt idx="2">
                  <c:v>544639.0213607503</c:v>
                </c:pt>
                <c:pt idx="3">
                  <c:v>547350.0246476181</c:v>
                </c:pt>
                <c:pt idx="4">
                  <c:v>336803.640228271</c:v>
                </c:pt>
                <c:pt idx="5">
                  <c:v>320138.2878821334</c:v>
                </c:pt>
              </c:numCache>
            </c:numRef>
          </c:val>
        </c:ser>
        <c:ser>
          <c:idx val="3"/>
          <c:order val="3"/>
          <c:tx>
            <c:strRef>
              <c:f>GDP汇总!$A$5</c:f>
              <c:strCache>
                <c:ptCount val="1"/>
                <c:pt idx="0">
                  <c:v>Service &amp; Commercial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GDP汇总!$B$1:$G$1</c:f>
              <c:strCache>
                <c:ptCount val="6"/>
                <c:pt idx="0">
                  <c:v>2010 </c:v>
                </c:pt>
                <c:pt idx="1">
                  <c:v>2014 </c:v>
                </c:pt>
                <c:pt idx="2">
                  <c:v>BB</c:v>
                </c:pt>
                <c:pt idx="3">
                  <c:v>BL</c:v>
                </c:pt>
                <c:pt idx="4">
                  <c:v>LB</c:v>
                </c:pt>
                <c:pt idx="5">
                  <c:v>LL</c:v>
                </c:pt>
              </c:strCache>
            </c:strRef>
          </c:cat>
          <c:val>
            <c:numRef>
              <c:f>GDP汇总!$B$5:$G$5</c:f>
              <c:numCache>
                <c:formatCode>0_ </c:formatCode>
                <c:ptCount val="6"/>
                <c:pt idx="0">
                  <c:v>168704.8239527784</c:v>
                </c:pt>
                <c:pt idx="1">
                  <c:v>233746.7830446101</c:v>
                </c:pt>
                <c:pt idx="2">
                  <c:v>1.19721383625283E6</c:v>
                </c:pt>
                <c:pt idx="3">
                  <c:v>1.19833112523249E6</c:v>
                </c:pt>
                <c:pt idx="4">
                  <c:v>1.20847924217161E6</c:v>
                </c:pt>
                <c:pt idx="5">
                  <c:v>1.20690478521651E6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4856096"/>
        <c:axId val="-2044900400"/>
      </c:barChart>
      <c:lineChart>
        <c:grouping val="standard"/>
        <c:varyColors val="0"/>
        <c:ser>
          <c:idx val="0"/>
          <c:order val="0"/>
          <c:tx>
            <c:strRef>
              <c:f>GDP汇总!$A$2</c:f>
              <c:strCache>
                <c:ptCount val="1"/>
                <c:pt idx="0">
                  <c:v>GDP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 w="19050">
                <a:solidFill>
                  <a:schemeClr val="bg1"/>
                </a:solidFill>
              </a:ln>
            </c:spPr>
          </c:marker>
          <c:cat>
            <c:strRef>
              <c:f>GDP汇总!$B$1:$G$1</c:f>
              <c:strCache>
                <c:ptCount val="6"/>
                <c:pt idx="0">
                  <c:v>2010 </c:v>
                </c:pt>
                <c:pt idx="1">
                  <c:v>2014 </c:v>
                </c:pt>
                <c:pt idx="2">
                  <c:v>BB</c:v>
                </c:pt>
                <c:pt idx="3">
                  <c:v>BL</c:v>
                </c:pt>
                <c:pt idx="4">
                  <c:v>LB</c:v>
                </c:pt>
                <c:pt idx="5">
                  <c:v>LL</c:v>
                </c:pt>
              </c:strCache>
            </c:strRef>
          </c:cat>
          <c:val>
            <c:numRef>
              <c:f>GDP汇总!$B$2:$G$2</c:f>
              <c:numCache>
                <c:formatCode>0_ </c:formatCode>
                <c:ptCount val="6"/>
                <c:pt idx="0">
                  <c:v>403648.9753212178</c:v>
                </c:pt>
                <c:pt idx="1">
                  <c:v>557127.319886647</c:v>
                </c:pt>
                <c:pt idx="2">
                  <c:v>1.8565301695215E6</c:v>
                </c:pt>
                <c:pt idx="3">
                  <c:v>1.85445469700106E6</c:v>
                </c:pt>
                <c:pt idx="4">
                  <c:v>1.6424484953964E6</c:v>
                </c:pt>
                <c:pt idx="5">
                  <c:v>1.61824284063553E6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118688"/>
        <c:axId val="-2045304176"/>
      </c:lineChart>
      <c:catAx>
        <c:axId val="-204485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44900400"/>
        <c:crosses val="autoZero"/>
        <c:auto val="1"/>
        <c:lblAlgn val="ctr"/>
        <c:lblOffset val="100"/>
        <c:noMultiLvlLbl val="0"/>
      </c:catAx>
      <c:valAx>
        <c:axId val="-204490040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44856096"/>
        <c:crosses val="autoZero"/>
        <c:crossBetween val="between"/>
      </c:valAx>
      <c:valAx>
        <c:axId val="-20453041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e-DE" sz="1200"/>
                  <a:t>100 Billion  Yuan 2010</a:t>
                </a:r>
              </a:p>
            </c:rich>
          </c:tx>
          <c:layout/>
          <c:overlay val="0"/>
        </c:title>
        <c:numFmt formatCode="0_ " sourceLinked="1"/>
        <c:majorTickMark val="out"/>
        <c:minorTickMark val="none"/>
        <c:tickLblPos val="nextTo"/>
        <c:crossAx val="2122118688"/>
        <c:crosses val="max"/>
        <c:crossBetween val="between"/>
        <c:dispUnits>
          <c:builtInUnit val="tenThousands"/>
        </c:dispUnits>
      </c:valAx>
      <c:catAx>
        <c:axId val="21221186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4530417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0700717344937869"/>
          <c:y val="0.897209410545527"/>
          <c:w val="0.883665810527235"/>
          <c:h val="0.072643563785296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none"/>
          </c:marker>
          <c:val>
            <c:numRef>
              <c:f>'317'!$AD$1:$AD$35</c:f>
              <c:numCache>
                <c:formatCode>0.0%</c:formatCode>
                <c:ptCount val="35"/>
                <c:pt idx="0">
                  <c:v>0.08018</c:v>
                </c:pt>
                <c:pt idx="1">
                  <c:v>0.12312</c:v>
                </c:pt>
                <c:pt idx="2">
                  <c:v>0.0861</c:v>
                </c:pt>
                <c:pt idx="3">
                  <c:v>0.09768</c:v>
                </c:pt>
                <c:pt idx="4">
                  <c:v>0.11272</c:v>
                </c:pt>
                <c:pt idx="5">
                  <c:v>0.07832</c:v>
                </c:pt>
                <c:pt idx="6">
                  <c:v>0.065</c:v>
                </c:pt>
                <c:pt idx="7">
                  <c:v>0.08018</c:v>
                </c:pt>
                <c:pt idx="8">
                  <c:v>0.12312</c:v>
                </c:pt>
                <c:pt idx="9">
                  <c:v>0.0861</c:v>
                </c:pt>
                <c:pt idx="10">
                  <c:v>0.09768</c:v>
                </c:pt>
                <c:pt idx="11">
                  <c:v>0.11272</c:v>
                </c:pt>
                <c:pt idx="12">
                  <c:v>0.07832</c:v>
                </c:pt>
                <c:pt idx="13">
                  <c:v>0.065</c:v>
                </c:pt>
                <c:pt idx="14">
                  <c:v>0.08018</c:v>
                </c:pt>
                <c:pt idx="15">
                  <c:v>0.12312</c:v>
                </c:pt>
                <c:pt idx="16">
                  <c:v>0.0861</c:v>
                </c:pt>
                <c:pt idx="17">
                  <c:v>0.09768</c:v>
                </c:pt>
                <c:pt idx="18">
                  <c:v>0.11272</c:v>
                </c:pt>
                <c:pt idx="19">
                  <c:v>0.07832</c:v>
                </c:pt>
                <c:pt idx="20">
                  <c:v>0.065</c:v>
                </c:pt>
                <c:pt idx="21">
                  <c:v>0.08018</c:v>
                </c:pt>
                <c:pt idx="22">
                  <c:v>0.12312</c:v>
                </c:pt>
                <c:pt idx="23">
                  <c:v>0.0861</c:v>
                </c:pt>
                <c:pt idx="24">
                  <c:v>0.09768</c:v>
                </c:pt>
                <c:pt idx="25">
                  <c:v>0.11272</c:v>
                </c:pt>
                <c:pt idx="26">
                  <c:v>0.07832</c:v>
                </c:pt>
                <c:pt idx="27">
                  <c:v>0.065</c:v>
                </c:pt>
                <c:pt idx="28">
                  <c:v>0.08018</c:v>
                </c:pt>
                <c:pt idx="29">
                  <c:v>0.12312</c:v>
                </c:pt>
                <c:pt idx="30">
                  <c:v>0.0861</c:v>
                </c:pt>
                <c:pt idx="31">
                  <c:v>0.09768</c:v>
                </c:pt>
                <c:pt idx="32">
                  <c:v>0.11272</c:v>
                </c:pt>
                <c:pt idx="33">
                  <c:v>0.07832</c:v>
                </c:pt>
                <c:pt idx="34">
                  <c:v>0.065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773840"/>
        <c:axId val="1756323952"/>
      </c:lineChart>
      <c:lineChart>
        <c:grouping val="standard"/>
        <c:varyColors val="0"/>
        <c:ser>
          <c:idx val="1"/>
          <c:order val="1"/>
          <c:marker>
            <c:symbol val="none"/>
          </c:marker>
          <c:dPt>
            <c:idx val="30"/>
            <c:bubble3D val="0"/>
            <c:spPr>
              <a:ln>
                <a:prstDash val="sysDot"/>
              </a:ln>
            </c:spPr>
          </c:dPt>
          <c:dPt>
            <c:idx val="31"/>
            <c:bubble3D val="0"/>
            <c:spPr>
              <a:ln>
                <a:prstDash val="sysDot"/>
              </a:ln>
            </c:spPr>
          </c:dPt>
          <c:dPt>
            <c:idx val="32"/>
            <c:bubble3D val="0"/>
            <c:spPr>
              <a:ln>
                <a:prstDash val="sysDot"/>
              </a:ln>
            </c:spPr>
          </c:dPt>
          <c:dPt>
            <c:idx val="33"/>
            <c:bubble3D val="0"/>
            <c:spPr>
              <a:ln>
                <a:prstDash val="sysDot"/>
              </a:ln>
            </c:spPr>
          </c:dPt>
          <c:dPt>
            <c:idx val="34"/>
            <c:bubble3D val="0"/>
            <c:spPr>
              <a:ln>
                <a:prstDash val="sysDot"/>
              </a:ln>
            </c:spPr>
          </c:dPt>
          <c:val>
            <c:numRef>
              <c:f>'317'!$AE$1:$AE$35</c:f>
              <c:numCache>
                <c:formatCode>_-* #,##0_-;\-* #,##0_-;_-* "-"??_-;_-@_-</c:formatCode>
                <c:ptCount val="35"/>
                <c:pt idx="0">
                  <c:v>391.819</c:v>
                </c:pt>
                <c:pt idx="1">
                  <c:v>437.74</c:v>
                </c:pt>
                <c:pt idx="2">
                  <c:v>487.2069999999992</c:v>
                </c:pt>
                <c:pt idx="3">
                  <c:v>507.741</c:v>
                </c:pt>
                <c:pt idx="4">
                  <c:v>527.715</c:v>
                </c:pt>
                <c:pt idx="5">
                  <c:v>576.622</c:v>
                </c:pt>
                <c:pt idx="6">
                  <c:v>658.942999999999</c:v>
                </c:pt>
                <c:pt idx="7">
                  <c:v>750.785</c:v>
                </c:pt>
                <c:pt idx="8">
                  <c:v>848.973</c:v>
                </c:pt>
                <c:pt idx="9">
                  <c:v>942.307999999999</c:v>
                </c:pt>
                <c:pt idx="10">
                  <c:v>1035.83</c:v>
                </c:pt>
                <c:pt idx="11">
                  <c:v>1131.4</c:v>
                </c:pt>
                <c:pt idx="12">
                  <c:v>1220.26</c:v>
                </c:pt>
                <c:pt idx="13">
                  <c:v>1313.22</c:v>
                </c:pt>
                <c:pt idx="14">
                  <c:v>1423.91</c:v>
                </c:pt>
                <c:pt idx="15">
                  <c:v>1542.08</c:v>
                </c:pt>
                <c:pt idx="16">
                  <c:v>1682.27</c:v>
                </c:pt>
                <c:pt idx="17">
                  <c:v>1850.83</c:v>
                </c:pt>
                <c:pt idx="18">
                  <c:v>2037.31</c:v>
                </c:pt>
                <c:pt idx="19">
                  <c:v>2268.59</c:v>
                </c:pt>
                <c:pt idx="20">
                  <c:v>2556.44</c:v>
                </c:pt>
                <c:pt idx="21">
                  <c:v>2919.32</c:v>
                </c:pt>
                <c:pt idx="22">
                  <c:v>3200.26</c:v>
                </c:pt>
                <c:pt idx="23">
                  <c:v>3495.76</c:v>
                </c:pt>
                <c:pt idx="24">
                  <c:v>3867.42</c:v>
                </c:pt>
                <c:pt idx="25">
                  <c:v>4234.22</c:v>
                </c:pt>
                <c:pt idx="26">
                  <c:v>4562.39</c:v>
                </c:pt>
                <c:pt idx="27">
                  <c:v>4912.95</c:v>
                </c:pt>
                <c:pt idx="28">
                  <c:v>5274.11</c:v>
                </c:pt>
                <c:pt idx="29">
                  <c:v>5638.023590000001</c:v>
                </c:pt>
                <c:pt idx="30">
                  <c:v>6004.49512335</c:v>
                </c:pt>
                <c:pt idx="31">
                  <c:v>6394.78730636775</c:v>
                </c:pt>
                <c:pt idx="32">
                  <c:v>6810.448481281654</c:v>
                </c:pt>
                <c:pt idx="33">
                  <c:v>7253.12763256496</c:v>
                </c:pt>
                <c:pt idx="34">
                  <c:v>7724.580928681682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7198192"/>
        <c:axId val="-2137241472"/>
      </c:lineChart>
      <c:catAx>
        <c:axId val="1755773840"/>
        <c:scaling>
          <c:orientation val="minMax"/>
        </c:scaling>
        <c:delete val="1"/>
        <c:axPos val="b"/>
        <c:majorTickMark val="out"/>
        <c:minorTickMark val="none"/>
        <c:tickLblPos val="nextTo"/>
        <c:crossAx val="1756323952"/>
        <c:crosses val="autoZero"/>
        <c:auto val="1"/>
        <c:lblAlgn val="ctr"/>
        <c:lblOffset val="100"/>
        <c:noMultiLvlLbl val="0"/>
      </c:catAx>
      <c:valAx>
        <c:axId val="17563239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755773840"/>
        <c:crosses val="autoZero"/>
        <c:crossBetween val="between"/>
      </c:valAx>
      <c:valAx>
        <c:axId val="-21372414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Billion $2005</a:t>
                </a:r>
                <a:endParaRPr lang="en-US" sz="2000" dirty="0"/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37198192"/>
        <c:crosses val="max"/>
        <c:crossBetween val="between"/>
      </c:valAx>
      <c:catAx>
        <c:axId val="-213719819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72414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Energy Consumption Growth Rate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'Coal(new)'!$A$22:$A$37</c:f>
              <c:numCache>
                <c:formatCode>General</c:formatCode>
                <c:ptCount val="16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</c:numCache>
            </c:numRef>
          </c:cat>
          <c:val>
            <c:numRef>
              <c:f>'Coal(new)'!$C$22:$C$37</c:f>
              <c:numCache>
                <c:formatCode>0.00%</c:formatCode>
                <c:ptCount val="16"/>
                <c:pt idx="0">
                  <c:v>0.0454936721467749</c:v>
                </c:pt>
                <c:pt idx="1">
                  <c:v>0.0584020576467706</c:v>
                </c:pt>
                <c:pt idx="2">
                  <c:v>0.0901978180228484</c:v>
                </c:pt>
                <c:pt idx="3">
                  <c:v>0.162203600724155</c:v>
                </c:pt>
                <c:pt idx="4">
                  <c:v>0.168446796527351</c:v>
                </c:pt>
                <c:pt idx="5">
                  <c:v>0.135000282263843</c:v>
                </c:pt>
                <c:pt idx="6">
                  <c:v>0.0960251598315026</c:v>
                </c:pt>
                <c:pt idx="7">
                  <c:v>0.0871828168689587</c:v>
                </c:pt>
                <c:pt idx="8">
                  <c:v>0.0294404736676492</c:v>
                </c:pt>
                <c:pt idx="9">
                  <c:v>0.0483919765697371</c:v>
                </c:pt>
                <c:pt idx="10">
                  <c:v>0.072954784812838</c:v>
                </c:pt>
                <c:pt idx="11">
                  <c:v>0.0731877065726137</c:v>
                </c:pt>
                <c:pt idx="12">
                  <c:v>0.0390008345325971</c:v>
                </c:pt>
                <c:pt idx="13">
                  <c:v>0.0367411187204392</c:v>
                </c:pt>
                <c:pt idx="14">
                  <c:v>0.0217959142554921</c:v>
                </c:pt>
                <c:pt idx="15">
                  <c:v>0.0094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2431152"/>
        <c:axId val="1863287120"/>
      </c:lineChart>
      <c:catAx>
        <c:axId val="186243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63287120"/>
        <c:crosses val="autoZero"/>
        <c:auto val="1"/>
        <c:lblAlgn val="ctr"/>
        <c:lblOffset val="100"/>
        <c:noMultiLvlLbl val="0"/>
      </c:catAx>
      <c:valAx>
        <c:axId val="186328712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62431152"/>
        <c:crosses val="autoZero"/>
        <c:crossBetween val="between"/>
        <c:majorUnit val="0.0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GDP and Emissions</a:t>
            </a:r>
            <a:r>
              <a:rPr lang="zh-CN" dirty="0"/>
              <a:t> </a:t>
            </a:r>
            <a:r>
              <a:rPr lang="en-US" dirty="0"/>
              <a:t>in China (1996-</a:t>
            </a:r>
            <a:r>
              <a:rPr lang="en-US" dirty="0" smtClean="0"/>
              <a:t>2015) </a:t>
            </a:r>
            <a:endParaRPr lang="en-US" dirty="0"/>
          </a:p>
        </c:rich>
      </c:tx>
      <c:layout>
        <c:manualLayout>
          <c:xMode val="edge"/>
          <c:yMode val="edge"/>
          <c:x val="0.274863437519349"/>
          <c:y val="0.049585869565966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GDP</c:v>
          </c:tx>
          <c:marker>
            <c:symbol val="none"/>
          </c:marker>
          <c:dPt>
            <c:idx val="20"/>
            <c:bubble3D val="0"/>
            <c:spPr>
              <a:ln>
                <a:prstDash val="sysDot"/>
              </a:ln>
            </c:spPr>
          </c:dPt>
          <c:dPt>
            <c:idx val="21"/>
            <c:bubble3D val="0"/>
            <c:spPr>
              <a:ln>
                <a:prstDash val="sysDot"/>
              </a:ln>
            </c:spPr>
          </c:dPt>
          <c:dPt>
            <c:idx val="22"/>
            <c:bubble3D val="0"/>
            <c:spPr>
              <a:ln>
                <a:prstDash val="sysDot"/>
              </a:ln>
            </c:spPr>
          </c:dPt>
          <c:dPt>
            <c:idx val="23"/>
            <c:bubble3D val="0"/>
            <c:spPr>
              <a:ln>
                <a:prstDash val="sysDot"/>
              </a:ln>
            </c:spPr>
          </c:dPt>
          <c:dPt>
            <c:idx val="24"/>
            <c:bubble3D val="0"/>
            <c:spPr>
              <a:ln>
                <a:prstDash val="sysDot"/>
              </a:ln>
            </c:spPr>
          </c:dPt>
          <c:cat>
            <c:numRef>
              <c:f>'317'!$D$2:$D$26</c:f>
              <c:numCache>
                <c:formatCode>General</c:formatCode>
                <c:ptCount val="25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</c:numCache>
            </c:numRef>
          </c:cat>
          <c:val>
            <c:numRef>
              <c:f>'317'!$H$2:$H$21</c:f>
              <c:numCache>
                <c:formatCode>_-* #,##0.00_-;\-* #,##0.00_-;_-* "-"??_-;_-@_-</c:formatCode>
                <c:ptCount val="20"/>
                <c:pt idx="0">
                  <c:v>1035.83</c:v>
                </c:pt>
                <c:pt idx="1">
                  <c:v>1131.4</c:v>
                </c:pt>
                <c:pt idx="2">
                  <c:v>1220.26</c:v>
                </c:pt>
                <c:pt idx="3">
                  <c:v>1313.22</c:v>
                </c:pt>
                <c:pt idx="4">
                  <c:v>1423.91</c:v>
                </c:pt>
                <c:pt idx="5">
                  <c:v>1542.08</c:v>
                </c:pt>
                <c:pt idx="6">
                  <c:v>1682.27</c:v>
                </c:pt>
                <c:pt idx="7">
                  <c:v>1850.83</c:v>
                </c:pt>
                <c:pt idx="8">
                  <c:v>2037.31</c:v>
                </c:pt>
                <c:pt idx="9">
                  <c:v>2268.59</c:v>
                </c:pt>
                <c:pt idx="10">
                  <c:v>2556.44</c:v>
                </c:pt>
                <c:pt idx="11">
                  <c:v>2919.32</c:v>
                </c:pt>
                <c:pt idx="12">
                  <c:v>3200.26</c:v>
                </c:pt>
                <c:pt idx="13">
                  <c:v>3495.76</c:v>
                </c:pt>
                <c:pt idx="14">
                  <c:v>3867.42</c:v>
                </c:pt>
                <c:pt idx="15">
                  <c:v>4234.22</c:v>
                </c:pt>
                <c:pt idx="16">
                  <c:v>4562.39</c:v>
                </c:pt>
                <c:pt idx="17">
                  <c:v>4912.95</c:v>
                </c:pt>
                <c:pt idx="18">
                  <c:v>5274.11</c:v>
                </c:pt>
                <c:pt idx="19">
                  <c:v>5638.023590000001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833328"/>
        <c:axId val="2142506320"/>
      </c:lineChart>
      <c:lineChart>
        <c:grouping val="standard"/>
        <c:varyColors val="0"/>
        <c:ser>
          <c:idx val="1"/>
          <c:order val="1"/>
          <c:tx>
            <c:v>Emissions</c:v>
          </c:tx>
          <c:marker>
            <c:symbol val="none"/>
          </c:marker>
          <c:dPt>
            <c:idx val="18"/>
            <c:marker>
              <c:symbol val="diamond"/>
              <c:size val="8"/>
            </c:marker>
            <c:bubble3D val="0"/>
          </c:dPt>
          <c:dPt>
            <c:idx val="20"/>
            <c:bubble3D val="0"/>
            <c:spPr>
              <a:ln>
                <a:prstDash val="sysDot"/>
              </a:ln>
            </c:spPr>
          </c:dPt>
          <c:dPt>
            <c:idx val="21"/>
            <c:bubble3D val="0"/>
            <c:spPr>
              <a:ln>
                <a:prstDash val="sysDot"/>
              </a:ln>
            </c:spPr>
          </c:dPt>
          <c:dPt>
            <c:idx val="22"/>
            <c:bubble3D val="0"/>
            <c:spPr>
              <a:ln>
                <a:prstDash val="sysDot"/>
              </a:ln>
            </c:spPr>
          </c:dPt>
          <c:dPt>
            <c:idx val="23"/>
            <c:bubble3D val="0"/>
            <c:spPr>
              <a:ln>
                <a:prstDash val="sysDot"/>
              </a:ln>
            </c:spPr>
          </c:dPt>
          <c:dPt>
            <c:idx val="24"/>
            <c:bubble3D val="0"/>
            <c:spPr>
              <a:ln>
                <a:prstDash val="sysDot"/>
              </a:ln>
            </c:spPr>
          </c:dPt>
          <c:dLbls>
            <c:dLbl>
              <c:idx val="18"/>
              <c:layout>
                <c:manualLayout>
                  <c:x val="-0.047150598436545"/>
                  <c:y val="-0.043752237852323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'317'!$D$2:$D$26</c:f>
              <c:numCache>
                <c:formatCode>General</c:formatCode>
                <c:ptCount val="25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</c:numCache>
            </c:numRef>
          </c:cat>
          <c:val>
            <c:numRef>
              <c:f>'317'!$E$2:$E$21</c:f>
              <c:numCache>
                <c:formatCode>General</c:formatCode>
                <c:ptCount val="20"/>
                <c:pt idx="0">
                  <c:v>2894.0</c:v>
                </c:pt>
                <c:pt idx="1">
                  <c:v>2867.0</c:v>
                </c:pt>
                <c:pt idx="2">
                  <c:v>2877.0</c:v>
                </c:pt>
                <c:pt idx="3">
                  <c:v>3000.0</c:v>
                </c:pt>
                <c:pt idx="4">
                  <c:v>3067.0</c:v>
                </c:pt>
                <c:pt idx="5">
                  <c:v>3211.0</c:v>
                </c:pt>
                <c:pt idx="6">
                  <c:v>3506.0</c:v>
                </c:pt>
                <c:pt idx="7">
                  <c:v>4145.0</c:v>
                </c:pt>
                <c:pt idx="8">
                  <c:v>4826.0</c:v>
                </c:pt>
                <c:pt idx="9">
                  <c:v>5501.0</c:v>
                </c:pt>
                <c:pt idx="10">
                  <c:v>6013.0</c:v>
                </c:pt>
                <c:pt idx="11">
                  <c:v>6552.0</c:v>
                </c:pt>
                <c:pt idx="12">
                  <c:v>6675.0</c:v>
                </c:pt>
                <c:pt idx="13">
                  <c:v>6977.0</c:v>
                </c:pt>
                <c:pt idx="14">
                  <c:v>7389.0</c:v>
                </c:pt>
                <c:pt idx="15">
                  <c:v>8243.0</c:v>
                </c:pt>
                <c:pt idx="16">
                  <c:v>8392.0</c:v>
                </c:pt>
                <c:pt idx="17">
                  <c:v>8661.0</c:v>
                </c:pt>
                <c:pt idx="18">
                  <c:v>8672.0</c:v>
                </c:pt>
                <c:pt idx="19">
                  <c:v>8675.0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169360"/>
        <c:axId val="2115166720"/>
      </c:lineChart>
      <c:catAx>
        <c:axId val="214283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2506320"/>
        <c:crosses val="autoZero"/>
        <c:auto val="1"/>
        <c:lblAlgn val="ctr"/>
        <c:lblOffset val="100"/>
        <c:tickLblSkip val="2"/>
        <c:noMultiLvlLbl val="0"/>
      </c:catAx>
      <c:valAx>
        <c:axId val="2142506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altLang="zh-CN" sz="1800" dirty="0" smtClean="0"/>
                  <a:t>Billion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$2005</a:t>
                </a:r>
                <a:endParaRPr lang="en-US" sz="1800" dirty="0"/>
              </a:p>
            </c:rich>
          </c:tx>
          <c:layout/>
          <c:overlay val="0"/>
        </c:title>
        <c:numFmt formatCode="_-* #,##0_-;\-* #,##0_-;_-* &quot;-&quot;_-;_-@_-" sourceLinked="0"/>
        <c:majorTickMark val="none"/>
        <c:minorTickMark val="none"/>
        <c:tickLblPos val="nextTo"/>
        <c:crossAx val="2142833328"/>
        <c:crosses val="autoZero"/>
        <c:crossBetween val="between"/>
      </c:valAx>
      <c:valAx>
        <c:axId val="2115166720"/>
        <c:scaling>
          <c:orientation val="minMax"/>
          <c:min val="250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zh-CN" sz="1600" dirty="0" smtClean="0"/>
                  <a:t>Million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Tons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of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CO</a:t>
                </a:r>
                <a:r>
                  <a:rPr lang="en-US" altLang="zh-CN" sz="1600" baseline="-25000" dirty="0" smtClean="0"/>
                  <a:t>2</a:t>
                </a:r>
                <a:endParaRPr lang="en-US" sz="1600" baseline="-25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3169360"/>
        <c:crosses val="max"/>
        <c:crossBetween val="between"/>
      </c:valAx>
      <c:catAx>
        <c:axId val="2143169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51667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55909292164965"/>
          <c:y val="0.148684803136748"/>
          <c:w val="0.27601351929935"/>
          <c:h val="0.086790429996074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Electricity Consumption by Sector</a:t>
            </a:r>
            <a:endParaRPr lang="en-US" dirty="0"/>
          </a:p>
        </c:rich>
      </c:tx>
      <c:layout/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Sheet7!$H$13</c:f>
              <c:strCache>
                <c:ptCount val="1"/>
                <c:pt idx="0">
                  <c:v>Agriculture</c:v>
                </c:pt>
              </c:strCache>
            </c:strRef>
          </c:tx>
          <c:cat>
            <c:numRef>
              <c:f>Sheet7!$F$14:$F$24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Sheet7!$H$14:$H$24</c:f>
              <c:numCache>
                <c:formatCode>0_);[Red]\(0\)</c:formatCode>
                <c:ptCount val="11"/>
                <c:pt idx="0">
                  <c:v>75.6</c:v>
                </c:pt>
                <c:pt idx="1">
                  <c:v>83.2</c:v>
                </c:pt>
                <c:pt idx="2">
                  <c:v>86.3</c:v>
                </c:pt>
                <c:pt idx="3">
                  <c:v>87.92524</c:v>
                </c:pt>
                <c:pt idx="4">
                  <c:v>93.99</c:v>
                </c:pt>
                <c:pt idx="5" formatCode="0_ ">
                  <c:v>97.64949</c:v>
                </c:pt>
                <c:pt idx="6" formatCode="0_ ">
                  <c:v>101.28999</c:v>
                </c:pt>
                <c:pt idx="7" formatCode="General">
                  <c:v>101.3</c:v>
                </c:pt>
                <c:pt idx="8" formatCode="General">
                  <c:v>102.7</c:v>
                </c:pt>
                <c:pt idx="9" formatCode="General">
                  <c:v>99.4</c:v>
                </c:pt>
                <c:pt idx="10" formatCode="General">
                  <c:v>102.0</c:v>
                </c:pt>
              </c:numCache>
            </c:numRef>
          </c:val>
        </c:ser>
        <c:ser>
          <c:idx val="1"/>
          <c:order val="1"/>
          <c:tx>
            <c:strRef>
              <c:f>Sheet7!$I$13</c:f>
              <c:strCache>
                <c:ptCount val="1"/>
                <c:pt idx="0">
                  <c:v>Industury &amp; Manufacturing</c:v>
                </c:pt>
              </c:strCache>
            </c:strRef>
          </c:tx>
          <c:cat>
            <c:numRef>
              <c:f>Sheet7!$F$14:$F$24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Sheet7!$I$14:$I$24</c:f>
              <c:numCache>
                <c:formatCode>0_);[Red]\(0\)</c:formatCode>
                <c:ptCount val="11"/>
                <c:pt idx="0">
                  <c:v>1867.6</c:v>
                </c:pt>
                <c:pt idx="1">
                  <c:v>2147.4</c:v>
                </c:pt>
                <c:pt idx="2">
                  <c:v>2490.9</c:v>
                </c:pt>
                <c:pt idx="3">
                  <c:v>2592.01558</c:v>
                </c:pt>
                <c:pt idx="4">
                  <c:v>2713.64</c:v>
                </c:pt>
                <c:pt idx="5" formatCode="0_ ">
                  <c:v>3145.00098</c:v>
                </c:pt>
                <c:pt idx="6" formatCode="0_ ">
                  <c:v>3528.83767</c:v>
                </c:pt>
                <c:pt idx="7" formatCode="General">
                  <c:v>3666.9</c:v>
                </c:pt>
                <c:pt idx="8" formatCode="General">
                  <c:v>3933.2</c:v>
                </c:pt>
                <c:pt idx="9" formatCode="General">
                  <c:v>4065.0</c:v>
                </c:pt>
                <c:pt idx="10" formatCode="General">
                  <c:v>4004.6</c:v>
                </c:pt>
              </c:numCache>
            </c:numRef>
          </c:val>
        </c:ser>
        <c:ser>
          <c:idx val="2"/>
          <c:order val="2"/>
          <c:tx>
            <c:strRef>
              <c:f>Sheet7!$J$13</c:f>
              <c:strCache>
                <c:ptCount val="1"/>
                <c:pt idx="0">
                  <c:v>Commercial</c:v>
                </c:pt>
              </c:strCache>
            </c:strRef>
          </c:tx>
          <c:cat>
            <c:numRef>
              <c:f>Sheet7!$F$14:$F$24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Sheet7!$J$14:$J$24</c:f>
              <c:numCache>
                <c:formatCode>0_);[Red]\(0\)</c:formatCode>
                <c:ptCount val="11"/>
                <c:pt idx="0">
                  <c:v>252.4</c:v>
                </c:pt>
                <c:pt idx="1">
                  <c:v>282.2</c:v>
                </c:pt>
                <c:pt idx="2">
                  <c:v>318.5</c:v>
                </c:pt>
                <c:pt idx="3">
                  <c:v>349.81508</c:v>
                </c:pt>
                <c:pt idx="4">
                  <c:v>394.37</c:v>
                </c:pt>
                <c:pt idx="5" formatCode="0_ ">
                  <c:v>447.83629</c:v>
                </c:pt>
                <c:pt idx="6" formatCode="0_ ">
                  <c:v>510.4554</c:v>
                </c:pt>
                <c:pt idx="7" formatCode="General">
                  <c:v>569.0</c:v>
                </c:pt>
                <c:pt idx="8" formatCode="General">
                  <c:v>627.5</c:v>
                </c:pt>
                <c:pt idx="9" formatCode="General">
                  <c:v>666.0</c:v>
                </c:pt>
                <c:pt idx="10" formatCode="General">
                  <c:v>715.8</c:v>
                </c:pt>
              </c:numCache>
            </c:numRef>
          </c:val>
        </c:ser>
        <c:ser>
          <c:idx val="3"/>
          <c:order val="3"/>
          <c:tx>
            <c:strRef>
              <c:f>Sheet7!$K$13</c:f>
              <c:strCache>
                <c:ptCount val="1"/>
                <c:pt idx="0">
                  <c:v>Residential</c:v>
                </c:pt>
              </c:strCache>
            </c:strRef>
          </c:tx>
          <c:cat>
            <c:numRef>
              <c:f>Sheet7!$F$14:$F$24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Sheet7!$K$14:$K$24</c:f>
              <c:numCache>
                <c:formatCode>0_);[Red]\(0\)</c:formatCode>
                <c:ptCount val="11"/>
                <c:pt idx="0">
                  <c:v>282.5</c:v>
                </c:pt>
                <c:pt idx="1">
                  <c:v>324.0</c:v>
                </c:pt>
                <c:pt idx="2">
                  <c:v>360.8</c:v>
                </c:pt>
                <c:pt idx="3">
                  <c:v>408.2134899999999</c:v>
                </c:pt>
                <c:pt idx="4">
                  <c:v>457.516</c:v>
                </c:pt>
                <c:pt idx="5" formatCode="0_ ">
                  <c:v>509.39565</c:v>
                </c:pt>
                <c:pt idx="6" formatCode="0_ ">
                  <c:v>562.0056199999979</c:v>
                </c:pt>
                <c:pt idx="7" formatCode="General">
                  <c:v>621.9</c:v>
                </c:pt>
                <c:pt idx="8" formatCode="General">
                  <c:v>678.9</c:v>
                </c:pt>
                <c:pt idx="9" formatCode="General">
                  <c:v>692.8</c:v>
                </c:pt>
                <c:pt idx="10" formatCode="General">
                  <c:v>727.6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0286880"/>
        <c:axId val="-2137058096"/>
      </c:areaChart>
      <c:catAx>
        <c:axId val="186028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7058096"/>
        <c:crosses val="autoZero"/>
        <c:auto val="1"/>
        <c:lblAlgn val="ctr"/>
        <c:lblOffset val="100"/>
        <c:tickLblSkip val="2"/>
        <c:noMultiLvlLbl val="0"/>
      </c:catAx>
      <c:valAx>
        <c:axId val="-2137058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Billion kWh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100694657213979"/>
              <c:y val="0.34804609755499"/>
            </c:manualLayout>
          </c:layout>
          <c:overlay val="0"/>
        </c:title>
        <c:numFmt formatCode="0_);[Red]\(0\)" sourceLinked="1"/>
        <c:majorTickMark val="none"/>
        <c:minorTickMark val="none"/>
        <c:tickLblPos val="nextTo"/>
        <c:crossAx val="1860286880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-5400000" vert="horz"/>
          <a:lstStyle/>
          <a:p>
            <a:pPr>
              <a:defRPr/>
            </a:pPr>
            <a:r>
              <a:rPr lang="en-US"/>
              <a:t>Grow Rate</a:t>
            </a:r>
          </a:p>
        </c:rich>
      </c:tx>
      <c:layout>
        <c:manualLayout>
          <c:xMode val="edge"/>
          <c:yMode val="edge"/>
          <c:x val="0.945978980760258"/>
          <c:y val="0.37301151622615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0015500373464"/>
          <c:y val="0.159437634353012"/>
          <c:w val="0.723727529341851"/>
          <c:h val="0.579339747772051"/>
        </c:manualLayout>
      </c:layout>
      <c:lineChart>
        <c:grouping val="standard"/>
        <c:varyColors val="0"/>
        <c:ser>
          <c:idx val="4"/>
          <c:order val="0"/>
          <c:tx>
            <c:strRef>
              <c:f>Sheet6!$C$1</c:f>
              <c:strCache>
                <c:ptCount val="1"/>
                <c:pt idx="0">
                  <c:v>Primary Energy Consumption </c:v>
                </c:pt>
              </c:strCache>
            </c:strRef>
          </c:tx>
          <c:spPr>
            <a:ln w="38100" cmpd="sng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Sheet6!$A$2:$A$37</c:f>
              <c:numCache>
                <c:formatCode>General</c:formatCode>
                <c:ptCount val="36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</c:numCache>
            </c:numRef>
          </c:cat>
          <c:val>
            <c:numRef>
              <c:f>Sheet6!$C$2:$C$37</c:f>
              <c:numCache>
                <c:formatCode>0</c:formatCode>
                <c:ptCount val="36"/>
                <c:pt idx="0">
                  <c:v>100.0</c:v>
                </c:pt>
                <c:pt idx="1">
                  <c:v>98.62629614267894</c:v>
                </c:pt>
                <c:pt idx="2">
                  <c:v>102.9730402322688</c:v>
                </c:pt>
                <c:pt idx="3">
                  <c:v>109.5644960597263</c:v>
                </c:pt>
                <c:pt idx="4">
                  <c:v>117.6341766901701</c:v>
                </c:pt>
                <c:pt idx="5">
                  <c:v>127.2202405640813</c:v>
                </c:pt>
                <c:pt idx="6">
                  <c:v>134.1352136043136</c:v>
                </c:pt>
                <c:pt idx="7">
                  <c:v>143.7279137287433</c:v>
                </c:pt>
                <c:pt idx="8">
                  <c:v>154.2878473662381</c:v>
                </c:pt>
                <c:pt idx="9">
                  <c:v>160.8195769390294</c:v>
                </c:pt>
                <c:pt idx="10">
                  <c:v>163.7544587308171</c:v>
                </c:pt>
                <c:pt idx="11">
                  <c:v>172.1824968892575</c:v>
                </c:pt>
                <c:pt idx="12">
                  <c:v>181.1198672749896</c:v>
                </c:pt>
                <c:pt idx="13">
                  <c:v>192.4396515968453</c:v>
                </c:pt>
                <c:pt idx="14">
                  <c:v>203.6283699709664</c:v>
                </c:pt>
                <c:pt idx="15">
                  <c:v>217.6291995022812</c:v>
                </c:pt>
                <c:pt idx="16">
                  <c:v>224.2919950228121</c:v>
                </c:pt>
                <c:pt idx="17">
                  <c:v>225.4815429282455</c:v>
                </c:pt>
                <c:pt idx="18">
                  <c:v>225.9377851513894</c:v>
                </c:pt>
                <c:pt idx="19">
                  <c:v>233.2127747822477</c:v>
                </c:pt>
                <c:pt idx="20">
                  <c:v>243.8224802986313</c:v>
                </c:pt>
                <c:pt idx="21">
                  <c:v>258.0622148486106</c:v>
                </c:pt>
                <c:pt idx="22">
                  <c:v>281.3388635420985</c:v>
                </c:pt>
                <c:pt idx="23">
                  <c:v>326.9730402322687</c:v>
                </c:pt>
                <c:pt idx="24">
                  <c:v>382.0506014102033</c:v>
                </c:pt>
                <c:pt idx="25">
                  <c:v>433.6275404396517</c:v>
                </c:pt>
                <c:pt idx="26">
                  <c:v>475.2666943177105</c:v>
                </c:pt>
                <c:pt idx="27">
                  <c:v>516.7017834923268</c:v>
                </c:pt>
                <c:pt idx="28">
                  <c:v>531.9137287432601</c:v>
                </c:pt>
                <c:pt idx="29">
                  <c:v>557.6540854417254</c:v>
                </c:pt>
                <c:pt idx="30">
                  <c:v>598.3376192451234</c:v>
                </c:pt>
                <c:pt idx="31">
                  <c:v>642.128577353795</c:v>
                </c:pt>
                <c:pt idx="32">
                  <c:v>667.1721277478225</c:v>
                </c:pt>
                <c:pt idx="33">
                  <c:v>691.684778100374</c:v>
                </c:pt>
                <c:pt idx="34">
                  <c:v>706.7606802156781</c:v>
                </c:pt>
                <c:pt idx="35">
                  <c:v>713.3969307341352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Sheet6!$D$1</c:f>
              <c:strCache>
                <c:ptCount val="1"/>
                <c:pt idx="0">
                  <c:v>Coal Consumption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dPt>
            <c:idx val="33"/>
            <c:bubble3D val="0"/>
          </c:dPt>
          <c:cat>
            <c:numRef>
              <c:f>Sheet6!$A$2:$A$37</c:f>
              <c:numCache>
                <c:formatCode>General</c:formatCode>
                <c:ptCount val="36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</c:numCache>
            </c:numRef>
          </c:cat>
          <c:val>
            <c:numRef>
              <c:f>Sheet6!$D$2:$D$37</c:f>
              <c:numCache>
                <c:formatCode>0</c:formatCode>
                <c:ptCount val="36"/>
                <c:pt idx="0">
                  <c:v>72.0</c:v>
                </c:pt>
                <c:pt idx="1">
                  <c:v>71.50269868826052</c:v>
                </c:pt>
                <c:pt idx="2">
                  <c:v>75.68090591253552</c:v>
                </c:pt>
                <c:pt idx="3">
                  <c:v>81.07165702901406</c:v>
                </c:pt>
                <c:pt idx="4">
                  <c:v>88.33316514451883</c:v>
                </c:pt>
                <c:pt idx="5">
                  <c:v>96.16581508345256</c:v>
                </c:pt>
                <c:pt idx="6">
                  <c:v>101.3928451200695</c:v>
                </c:pt>
                <c:pt idx="7">
                  <c:v>109.2172889032378</c:v>
                </c:pt>
                <c:pt idx="8">
                  <c:v>117.0878079347772</c:v>
                </c:pt>
                <c:pt idx="9">
                  <c:v>122.0446850366108</c:v>
                </c:pt>
                <c:pt idx="10">
                  <c:v>124.4352440970574</c:v>
                </c:pt>
                <c:pt idx="11">
                  <c:v>130.6679137057645</c:v>
                </c:pt>
                <c:pt idx="12">
                  <c:v>136.727939694682</c:v>
                </c:pt>
                <c:pt idx="13">
                  <c:v>143.3542135939731</c:v>
                </c:pt>
                <c:pt idx="14">
                  <c:v>152.2982268480912</c:v>
                </c:pt>
                <c:pt idx="15">
                  <c:v>161.9016560064616</c:v>
                </c:pt>
                <c:pt idx="16">
                  <c:v>164.3979553546706</c:v>
                </c:pt>
                <c:pt idx="17">
                  <c:v>160.5478553858067</c:v>
                </c:pt>
                <c:pt idx="18">
                  <c:v>159.7461503657636</c:v>
                </c:pt>
                <c:pt idx="19">
                  <c:v>164.19212974697</c:v>
                </c:pt>
                <c:pt idx="20">
                  <c:v>166.5557441596744</c:v>
                </c:pt>
                <c:pt idx="21">
                  <c:v>174.9962055261492</c:v>
                </c:pt>
                <c:pt idx="22">
                  <c:v>192.1832790844364</c:v>
                </c:pt>
                <c:pt idx="23">
                  <c:v>228.8992430124625</c:v>
                </c:pt>
                <c:pt idx="24">
                  <c:v>267.4565872254475</c:v>
                </c:pt>
                <c:pt idx="25">
                  <c:v>313.0766818287834</c:v>
                </c:pt>
                <c:pt idx="26">
                  <c:v>343.1399202409087</c:v>
                </c:pt>
                <c:pt idx="27">
                  <c:v>373.5710955443137</c:v>
                </c:pt>
                <c:pt idx="28">
                  <c:v>379.2648027105681</c:v>
                </c:pt>
                <c:pt idx="29">
                  <c:v>398.174285494347</c:v>
                </c:pt>
                <c:pt idx="30">
                  <c:v>412.902680626997</c:v>
                </c:pt>
                <c:pt idx="31">
                  <c:v>449.5255791380916</c:v>
                </c:pt>
                <c:pt idx="32">
                  <c:v>455.7469437745513</c:v>
                </c:pt>
                <c:pt idx="33">
                  <c:v>464.9041400506221</c:v>
                </c:pt>
                <c:pt idx="34">
                  <c:v>465.169910302618</c:v>
                </c:pt>
                <c:pt idx="35">
                  <c:v>458.1923616480786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6306864"/>
        <c:axId val="-2135272608"/>
      </c:lineChart>
      <c:lineChart>
        <c:grouping val="standard"/>
        <c:varyColors val="0"/>
        <c:ser>
          <c:idx val="1"/>
          <c:order val="1"/>
          <c:tx>
            <c:strRef>
              <c:f>Sheet6!$G$1</c:f>
              <c:strCache>
                <c:ptCount val="1"/>
                <c:pt idx="0">
                  <c:v>Primary Energy Growth Rate</c:v>
                </c:pt>
              </c:strCache>
            </c:strRef>
          </c:tx>
          <c:spPr>
            <a:ln w="28575" cmpd="sng">
              <a:prstDash val="sysDash"/>
            </a:ln>
          </c:spPr>
          <c:marker>
            <c:symbol val="none"/>
          </c:marker>
          <c:cat>
            <c:numRef>
              <c:f>Sheet6!$A$2:$A$37</c:f>
              <c:numCache>
                <c:formatCode>General</c:formatCode>
                <c:ptCount val="36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</c:numCache>
            </c:numRef>
          </c:cat>
          <c:val>
            <c:numRef>
              <c:f>Sheet6!$G$2:$G$37</c:f>
              <c:numCache>
                <c:formatCode>0.00%</c:formatCode>
                <c:ptCount val="36"/>
                <c:pt idx="1">
                  <c:v>-0.0137370385732061</c:v>
                </c:pt>
                <c:pt idx="2">
                  <c:v>0.0440728716335558</c:v>
                </c:pt>
                <c:pt idx="3">
                  <c:v>0.0640114714743745</c:v>
                </c:pt>
                <c:pt idx="4">
                  <c:v>0.0736523319200484</c:v>
                </c:pt>
                <c:pt idx="5">
                  <c:v>0.0814904659821732</c:v>
                </c:pt>
                <c:pt idx="6">
                  <c:v>0.0543543465219999</c:v>
                </c:pt>
                <c:pt idx="7">
                  <c:v>0.0715151515151516</c:v>
                </c:pt>
                <c:pt idx="8">
                  <c:v>0.073471696370856</c:v>
                </c:pt>
                <c:pt idx="9">
                  <c:v>0.0423346989687839</c:v>
                </c:pt>
                <c:pt idx="10">
                  <c:v>0.0182495306084552</c:v>
                </c:pt>
                <c:pt idx="11">
                  <c:v>0.0514675339148759</c:v>
                </c:pt>
                <c:pt idx="12">
                  <c:v>0.0519063815846527</c:v>
                </c:pt>
                <c:pt idx="13">
                  <c:v>0.062498854996794</c:v>
                </c:pt>
                <c:pt idx="14">
                  <c:v>0.058141439569629</c:v>
                </c:pt>
                <c:pt idx="15">
                  <c:v>0.0687567726113561</c:v>
                </c:pt>
                <c:pt idx="16">
                  <c:v>0.0306153564676466</c:v>
                </c:pt>
                <c:pt idx="17">
                  <c:v>0.00530356825847672</c:v>
                </c:pt>
                <c:pt idx="18">
                  <c:v>0.00202341272469079</c:v>
                </c:pt>
                <c:pt idx="19">
                  <c:v>0.0321990835927863</c:v>
                </c:pt>
                <c:pt idx="20">
                  <c:v>0.0454936721467749</c:v>
                </c:pt>
                <c:pt idx="21">
                  <c:v>0.0584020576467706</c:v>
                </c:pt>
                <c:pt idx="22">
                  <c:v>0.0901978180228484</c:v>
                </c:pt>
                <c:pt idx="23">
                  <c:v>0.162203600724155</c:v>
                </c:pt>
                <c:pt idx="24">
                  <c:v>0.168446796527351</c:v>
                </c:pt>
                <c:pt idx="25">
                  <c:v>0.135000282263843</c:v>
                </c:pt>
                <c:pt idx="26">
                  <c:v>0.0960251598315026</c:v>
                </c:pt>
                <c:pt idx="27">
                  <c:v>0.0871828168689587</c:v>
                </c:pt>
                <c:pt idx="28">
                  <c:v>0.0294404736676492</c:v>
                </c:pt>
                <c:pt idx="29">
                  <c:v>0.0483919765697372</c:v>
                </c:pt>
                <c:pt idx="30">
                  <c:v>0.072954784812838</c:v>
                </c:pt>
                <c:pt idx="31">
                  <c:v>0.0731877065726137</c:v>
                </c:pt>
                <c:pt idx="32">
                  <c:v>0.0390008345325972</c:v>
                </c:pt>
                <c:pt idx="33">
                  <c:v>0.0367411187204392</c:v>
                </c:pt>
                <c:pt idx="34">
                  <c:v>0.0217959142554921</c:v>
                </c:pt>
                <c:pt idx="35">
                  <c:v>0.00938967136150234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Sheet6!$H$1</c:f>
              <c:strCache>
                <c:ptCount val="1"/>
                <c:pt idx="0">
                  <c:v>Coal Growth Rate</c:v>
                </c:pt>
              </c:strCache>
            </c:strRef>
          </c:tx>
          <c:spPr>
            <a:ln w="28575" cmpd="sng">
              <a:prstDash val="sysDash"/>
            </a:ln>
          </c:spPr>
          <c:marker>
            <c:symbol val="none"/>
          </c:marker>
          <c:cat>
            <c:numRef>
              <c:f>Sheet6!$A$2:$A$37</c:f>
              <c:numCache>
                <c:formatCode>General</c:formatCode>
                <c:ptCount val="36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</c:numCache>
            </c:numRef>
          </c:cat>
          <c:val>
            <c:numRef>
              <c:f>Sheet6!$H$2:$H$37</c:f>
              <c:numCache>
                <c:formatCode>0.00%</c:formatCode>
                <c:ptCount val="36"/>
                <c:pt idx="1">
                  <c:v>-0.00690696266304825</c:v>
                </c:pt>
                <c:pt idx="2">
                  <c:v>0.0584342591388317</c:v>
                </c:pt>
                <c:pt idx="3">
                  <c:v>0.0712300024884475</c:v>
                </c:pt>
                <c:pt idx="4">
                  <c:v>0.0895690106951435</c:v>
                </c:pt>
                <c:pt idx="5">
                  <c:v>0.0886716775756802</c:v>
                </c:pt>
                <c:pt idx="6">
                  <c:v>0.054354346522</c:v>
                </c:pt>
                <c:pt idx="7">
                  <c:v>0.0771695850323819</c:v>
                </c:pt>
                <c:pt idx="8">
                  <c:v>0.0720629408638075</c:v>
                </c:pt>
                <c:pt idx="9">
                  <c:v>0.0423346989687839</c:v>
                </c:pt>
                <c:pt idx="10">
                  <c:v>0.0195875720415808</c:v>
                </c:pt>
                <c:pt idx="11">
                  <c:v>0.0500876552614443</c:v>
                </c:pt>
                <c:pt idx="12">
                  <c:v>0.0463773073056269</c:v>
                </c:pt>
                <c:pt idx="13">
                  <c:v>0.0484632030153303</c:v>
                </c:pt>
                <c:pt idx="14">
                  <c:v>0.0623910035839651</c:v>
                </c:pt>
                <c:pt idx="15">
                  <c:v>0.0630567364907621</c:v>
                </c:pt>
                <c:pt idx="16">
                  <c:v>0.0154186152864881</c:v>
                </c:pt>
                <c:pt idx="17">
                  <c:v>-0.0234193908346223</c:v>
                </c:pt>
                <c:pt idx="18">
                  <c:v>-0.00499355795265291</c:v>
                </c:pt>
                <c:pt idx="19">
                  <c:v>0.0278315275268078</c:v>
                </c:pt>
                <c:pt idx="20">
                  <c:v>0.0143954184426925</c:v>
                </c:pt>
                <c:pt idx="21">
                  <c:v>0.0506764951821958</c:v>
                </c:pt>
                <c:pt idx="22">
                  <c:v>0.0982139784494869</c:v>
                </c:pt>
                <c:pt idx="23">
                  <c:v>0.191046609793221</c:v>
                </c:pt>
                <c:pt idx="24">
                  <c:v>0.168446796527351</c:v>
                </c:pt>
                <c:pt idx="25">
                  <c:v>0.170570091679519</c:v>
                </c:pt>
                <c:pt idx="26">
                  <c:v>0.0960251598315025</c:v>
                </c:pt>
                <c:pt idx="27">
                  <c:v>0.0886844505939159</c:v>
                </c:pt>
                <c:pt idx="28">
                  <c:v>0.0152412947205091</c:v>
                </c:pt>
                <c:pt idx="29">
                  <c:v>0.04985825905445</c:v>
                </c:pt>
                <c:pt idx="30">
                  <c:v>0.0369898199587766</c:v>
                </c:pt>
                <c:pt idx="31">
                  <c:v>0.08869619944216</c:v>
                </c:pt>
                <c:pt idx="32">
                  <c:v>0.0138398456621498</c:v>
                </c:pt>
                <c:pt idx="33">
                  <c:v>0.0200927211935417</c:v>
                </c:pt>
                <c:pt idx="34">
                  <c:v>0.000571666778375024</c:v>
                </c:pt>
                <c:pt idx="35">
                  <c:v>-0.0150803812775642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949872"/>
        <c:axId val="-2146191760"/>
      </c:lineChart>
      <c:catAx>
        <c:axId val="-2136306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Primary </a:t>
                </a:r>
                <a:r>
                  <a:rPr lang="en-US" sz="2000" dirty="0"/>
                  <a:t>Energy and Coal Consumption </a:t>
                </a:r>
                <a:endParaRPr lang="en-US" sz="2000" dirty="0" smtClean="0"/>
              </a:p>
              <a:p>
                <a:pPr>
                  <a:defRPr sz="2000"/>
                </a:pPr>
                <a:r>
                  <a:rPr lang="en-US" sz="2000" dirty="0" smtClean="0"/>
                  <a:t>(making </a:t>
                </a:r>
                <a:r>
                  <a:rPr lang="en-US" sz="2000" dirty="0"/>
                  <a:t>1980 </a:t>
                </a:r>
                <a:r>
                  <a:rPr lang="en-US" sz="2000" dirty="0" smtClean="0"/>
                  <a:t>values </a:t>
                </a:r>
                <a:r>
                  <a:rPr lang="en-US" sz="2000" dirty="0"/>
                  <a:t>as 100), and Their Growth Rate </a:t>
                </a:r>
              </a:p>
            </c:rich>
          </c:tx>
          <c:layout>
            <c:manualLayout>
              <c:xMode val="edge"/>
              <c:yMode val="edge"/>
              <c:x val="0.201195912064802"/>
              <c:y val="0.043841082544643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5272608"/>
        <c:crosses val="autoZero"/>
        <c:auto val="1"/>
        <c:lblAlgn val="ctr"/>
        <c:lblOffset val="100"/>
        <c:tickLblSkip val="5"/>
        <c:noMultiLvlLbl val="0"/>
      </c:catAx>
      <c:valAx>
        <c:axId val="-21352726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algn="ctr">
                  <a:defRPr sz="1800"/>
                </a:pPr>
                <a:r>
                  <a:rPr lang="en-US" sz="1800" dirty="0" smtClean="0"/>
                  <a:t>Energy </a:t>
                </a:r>
                <a:r>
                  <a:rPr lang="en-US" sz="1800" dirty="0"/>
                  <a:t>Consumption in China (1980-2015, </a:t>
                </a:r>
                <a:r>
                  <a:rPr lang="en-US" sz="1800" dirty="0" err="1"/>
                  <a:t>standarized</a:t>
                </a:r>
                <a:r>
                  <a:rPr lang="en-US" sz="1800" dirty="0"/>
                  <a:t>) </a:t>
                </a:r>
              </a:p>
            </c:rich>
          </c:tx>
          <c:layout>
            <c:manualLayout>
              <c:xMode val="edge"/>
              <c:yMode val="edge"/>
              <c:x val="0.0275101260490587"/>
              <c:y val="0.0920387979184263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6306864"/>
        <c:crosses val="autoZero"/>
        <c:crossBetween val="between"/>
      </c:valAx>
      <c:valAx>
        <c:axId val="-214619176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61949872"/>
        <c:crosses val="max"/>
        <c:crossBetween val="between"/>
      </c:valAx>
      <c:catAx>
        <c:axId val="186194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61917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031315485529535"/>
          <c:y val="0.850570811308754"/>
          <c:w val="0.963836404528404"/>
          <c:h val="0.12615642752176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Coal Consumption and Economic Development 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CH</c:v>
          </c:tx>
          <c:spPr>
            <a:ln w="47625">
              <a:noFill/>
            </a:ln>
          </c:spPr>
          <c:marker>
            <c:symbol val="circle"/>
            <c:size val="6"/>
            <c:spPr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70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3175">
                <a:gradFill>
                  <a:gsLst>
                    <a:gs pos="0">
                      <a:schemeClr val="accent1">
                        <a:lumMod val="0"/>
                        <a:lumOff val="100000"/>
                        <a:alpha val="82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1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c:spPr>
          </c:marker>
          <c:dLbls>
            <c:dLbl>
              <c:idx val="33"/>
              <c:layout>
                <c:manualLayout>
                  <c:x val="-0.0310722052311849"/>
                  <c:y val="-0.0515228315931031"/>
                </c:manualLayout>
              </c:layout>
              <c:tx>
                <c:rich>
                  <a:bodyPr/>
                  <a:lstStyle/>
                  <a:p>
                    <a:r>
                      <a:rPr lang="is-IS" sz="1400" b="1" dirty="0" smtClean="0"/>
                      <a:t>2013</a:t>
                    </a:r>
                    <a:endParaRPr lang="is-I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Sheet2!$C$2:$C$37</c:f>
              <c:numCache>
                <c:formatCode>_(* #,##0.00_);_(* \(#,##0.00\);_(* "-"??_);_(@_)</c:formatCode>
                <c:ptCount val="36"/>
                <c:pt idx="0">
                  <c:v>220.6776217823698</c:v>
                </c:pt>
                <c:pt idx="1">
                  <c:v>229.1379540855611</c:v>
                </c:pt>
                <c:pt idx="2">
                  <c:v>246.1461776752828</c:v>
                </c:pt>
                <c:pt idx="3">
                  <c:v>268.7007416995818</c:v>
                </c:pt>
                <c:pt idx="4">
                  <c:v>305.5270863700524</c:v>
                </c:pt>
                <c:pt idx="5">
                  <c:v>342.2439712963642</c:v>
                </c:pt>
                <c:pt idx="6">
                  <c:v>367.2880843901343</c:v>
                </c:pt>
                <c:pt idx="7">
                  <c:v>403.8061036977959</c:v>
                </c:pt>
                <c:pt idx="8">
                  <c:v>442.2604358737984</c:v>
                </c:pt>
                <c:pt idx="9">
                  <c:v>453.8872816912742</c:v>
                </c:pt>
                <c:pt idx="10">
                  <c:v>464.8710499979304</c:v>
                </c:pt>
                <c:pt idx="11">
                  <c:v>501.0706206027028</c:v>
                </c:pt>
                <c:pt idx="12">
                  <c:v>565.6311261529967</c:v>
                </c:pt>
                <c:pt idx="13">
                  <c:v>637.100472816126</c:v>
                </c:pt>
                <c:pt idx="14">
                  <c:v>712.3241320587281</c:v>
                </c:pt>
                <c:pt idx="15">
                  <c:v>782.092099039375</c:v>
                </c:pt>
                <c:pt idx="16">
                  <c:v>850.7486259554594</c:v>
                </c:pt>
                <c:pt idx="17">
                  <c:v>919.784376924402</c:v>
                </c:pt>
                <c:pt idx="18">
                  <c:v>982.5461427421507</c:v>
                </c:pt>
                <c:pt idx="19">
                  <c:v>1048.282237557122</c:v>
                </c:pt>
                <c:pt idx="20">
                  <c:v>1127.723829988941</c:v>
                </c:pt>
                <c:pt idx="21">
                  <c:v>1212.467383175</c:v>
                </c:pt>
                <c:pt idx="22">
                  <c:v>1313.859283710588</c:v>
                </c:pt>
                <c:pt idx="23">
                  <c:v>1436.532113185301</c:v>
                </c:pt>
                <c:pt idx="24">
                  <c:v>1571.908101962911</c:v>
                </c:pt>
                <c:pt idx="25">
                  <c:v>1740.093186437293</c:v>
                </c:pt>
                <c:pt idx="26">
                  <c:v>1949.96158648998</c:v>
                </c:pt>
                <c:pt idx="27">
                  <c:v>2215.158472948382</c:v>
                </c:pt>
                <c:pt idx="28">
                  <c:v>2415.920903655304</c:v>
                </c:pt>
                <c:pt idx="29">
                  <c:v>2625.902907241034</c:v>
                </c:pt>
                <c:pt idx="30">
                  <c:v>2891.08469755324</c:v>
                </c:pt>
                <c:pt idx="31">
                  <c:v>3150.159581719048</c:v>
                </c:pt>
                <c:pt idx="32">
                  <c:v>3377.808431383294</c:v>
                </c:pt>
                <c:pt idx="33">
                  <c:v>3619.439108374965</c:v>
                </c:pt>
                <c:pt idx="34">
                  <c:v>3865.881039255237</c:v>
                </c:pt>
                <c:pt idx="35">
                  <c:v>4101.51</c:v>
                </c:pt>
              </c:numCache>
            </c:numRef>
          </c:xVal>
          <c:yVal>
            <c:numRef>
              <c:f>Sheet2!$B$2:$B$37</c:f>
              <c:numCache>
                <c:formatCode>0.00</c:formatCode>
                <c:ptCount val="36"/>
                <c:pt idx="0">
                  <c:v>621.8</c:v>
                </c:pt>
                <c:pt idx="1">
                  <c:v>605.3625651870066</c:v>
                </c:pt>
                <c:pt idx="2">
                  <c:v>631.9572772168449</c:v>
                </c:pt>
                <c:pt idx="3">
                  <c:v>667.4315060526975</c:v>
                </c:pt>
                <c:pt idx="4">
                  <c:v>716.234137375537</c:v>
                </c:pt>
                <c:pt idx="5">
                  <c:v>781.2</c:v>
                </c:pt>
                <c:pt idx="6">
                  <c:v>805.309749226627</c:v>
                </c:pt>
                <c:pt idx="7">
                  <c:v>850.9326532959039</c:v>
                </c:pt>
                <c:pt idx="8">
                  <c:v>894.6370811478975</c:v>
                </c:pt>
                <c:pt idx="9">
                  <c:v>915.2876500709481</c:v>
                </c:pt>
                <c:pt idx="10">
                  <c:v>929.6</c:v>
                </c:pt>
                <c:pt idx="11">
                  <c:v>959.6</c:v>
                </c:pt>
                <c:pt idx="12">
                  <c:v>979.6</c:v>
                </c:pt>
                <c:pt idx="13">
                  <c:v>1021.7</c:v>
                </c:pt>
                <c:pt idx="14">
                  <c:v>1078.4</c:v>
                </c:pt>
                <c:pt idx="15">
                  <c:v>1142.7</c:v>
                </c:pt>
                <c:pt idx="16">
                  <c:v>1187.7</c:v>
                </c:pt>
                <c:pt idx="17">
                  <c:v>1132.0</c:v>
                </c:pt>
                <c:pt idx="18">
                  <c:v>1042.5</c:v>
                </c:pt>
                <c:pt idx="19">
                  <c:v>1008.0</c:v>
                </c:pt>
                <c:pt idx="20">
                  <c:v>1068.446589338483</c:v>
                </c:pt>
                <c:pt idx="21">
                  <c:v>1120.139805925183</c:v>
                </c:pt>
                <c:pt idx="22">
                  <c:v>1203.604994451286</c:v>
                </c:pt>
                <c:pt idx="23">
                  <c:v>1422.857644994304</c:v>
                </c:pt>
                <c:pt idx="24">
                  <c:v>1633.808764968876</c:v>
                </c:pt>
                <c:pt idx="25">
                  <c:v>1864.084578451835</c:v>
                </c:pt>
                <c:pt idx="26">
                  <c:v>2061.852957302267</c:v>
                </c:pt>
                <c:pt idx="27">
                  <c:v>2200.700628179954</c:v>
                </c:pt>
                <c:pt idx="28">
                  <c:v>2265.825896731512</c:v>
                </c:pt>
                <c:pt idx="29">
                  <c:v>2436.656762553071</c:v>
                </c:pt>
                <c:pt idx="30">
                  <c:v>2602.655754531584</c:v>
                </c:pt>
                <c:pt idx="31">
                  <c:v>2885.093927731214</c:v>
                </c:pt>
                <c:pt idx="32">
                  <c:v>3037.708157013452</c:v>
                </c:pt>
                <c:pt idx="33">
                  <c:v>3115.020609032011</c:v>
                </c:pt>
                <c:pt idx="34">
                  <c:v>3009.397630193173</c:v>
                </c:pt>
                <c:pt idx="35">
                  <c:v>2878.12588322591</c:v>
                </c:pt>
              </c:numCache>
            </c:numRef>
          </c:yVal>
          <c:smooth val="0"/>
        </c:ser>
        <c:ser>
          <c:idx val="1"/>
          <c:order val="1"/>
          <c:tx>
            <c:v>US</c:v>
          </c:tx>
          <c:spPr>
            <a:ln w="47625">
              <a:noFill/>
            </a:ln>
          </c:spPr>
          <c:marker>
            <c:symbol val="diamond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dLbls>
            <c:dLbl>
              <c:idx val="40"/>
              <c:layout>
                <c:manualLayout>
                  <c:x val="-0.0324703385958655"/>
                  <c:y val="-0.066199731041539"/>
                </c:manualLayout>
              </c:layout>
              <c:tx>
                <c:rich>
                  <a:bodyPr/>
                  <a:lstStyle/>
                  <a:p>
                    <a:r>
                      <a:rPr lang="is-IS" sz="1400" b="1" dirty="0" smtClean="0"/>
                      <a:t>2000</a:t>
                    </a:r>
                    <a:endParaRPr lang="is-I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Sheet2!$C$38:$C$93</c:f>
              <c:numCache>
                <c:formatCode>_(* #,##0.00_);_(* \(#,##0.00\);_(* "-"??_);_(@_)</c:formatCode>
                <c:ptCount val="56"/>
                <c:pt idx="0">
                  <c:v>15791.86173345241</c:v>
                </c:pt>
                <c:pt idx="1">
                  <c:v>15928.4988153057</c:v>
                </c:pt>
                <c:pt idx="2">
                  <c:v>16644.44165161072</c:v>
                </c:pt>
                <c:pt idx="3">
                  <c:v>17122.0022069121</c:v>
                </c:pt>
                <c:pt idx="4">
                  <c:v>17859.99782033967</c:v>
                </c:pt>
                <c:pt idx="5">
                  <c:v>18783.34833480739</c:v>
                </c:pt>
                <c:pt idx="6">
                  <c:v>19791.34122315582</c:v>
                </c:pt>
                <c:pt idx="7">
                  <c:v>20114.2756101855</c:v>
                </c:pt>
                <c:pt idx="8">
                  <c:v>20893.61096395789</c:v>
                </c:pt>
                <c:pt idx="9">
                  <c:v>21339.81071181151</c:v>
                </c:pt>
                <c:pt idx="10">
                  <c:v>21183.20962487561</c:v>
                </c:pt>
                <c:pt idx="11">
                  <c:v>21606.41863421635</c:v>
                </c:pt>
                <c:pt idx="12">
                  <c:v>22501.43309067348</c:v>
                </c:pt>
                <c:pt idx="13">
                  <c:v>23545.37183413636</c:v>
                </c:pt>
                <c:pt idx="14">
                  <c:v>23210.57216605722</c:v>
                </c:pt>
                <c:pt idx="15">
                  <c:v>22937.44079121001</c:v>
                </c:pt>
                <c:pt idx="16">
                  <c:v>23944.26078381911</c:v>
                </c:pt>
                <c:pt idx="17">
                  <c:v>24797.10405514011</c:v>
                </c:pt>
                <c:pt idx="18">
                  <c:v>25900.32122559922</c:v>
                </c:pt>
                <c:pt idx="19">
                  <c:v>26429.56477305548</c:v>
                </c:pt>
                <c:pt idx="20">
                  <c:v>26113.11827483765</c:v>
                </c:pt>
                <c:pt idx="21">
                  <c:v>26529.00037478321</c:v>
                </c:pt>
                <c:pt idx="22">
                  <c:v>25775.15798743008</c:v>
                </c:pt>
                <c:pt idx="23">
                  <c:v>26723.68002326856</c:v>
                </c:pt>
                <c:pt idx="24">
                  <c:v>28416.48637761052</c:v>
                </c:pt>
                <c:pt idx="25">
                  <c:v>29359.65308249694</c:v>
                </c:pt>
                <c:pt idx="26">
                  <c:v>30111.10176443887</c:v>
                </c:pt>
                <c:pt idx="27">
                  <c:v>30876.25273949705</c:v>
                </c:pt>
                <c:pt idx="28">
                  <c:v>31883.45351105731</c:v>
                </c:pt>
                <c:pt idx="29">
                  <c:v>32746.226181939</c:v>
                </c:pt>
                <c:pt idx="30">
                  <c:v>32999.83775533504</c:v>
                </c:pt>
                <c:pt idx="31">
                  <c:v>32537.69927385824</c:v>
                </c:pt>
                <c:pt idx="32">
                  <c:v>33230.4591562254</c:v>
                </c:pt>
                <c:pt idx="33">
                  <c:v>33695.61671136008</c:v>
                </c:pt>
                <c:pt idx="34">
                  <c:v>34628.87970021967</c:v>
                </c:pt>
                <c:pt idx="35">
                  <c:v>35149.38748225538</c:v>
                </c:pt>
                <c:pt idx="36">
                  <c:v>36061.61532922041</c:v>
                </c:pt>
                <c:pt idx="37">
                  <c:v>37228.76727903557</c:v>
                </c:pt>
                <c:pt idx="38">
                  <c:v>38434.75316652998</c:v>
                </c:pt>
                <c:pt idx="39">
                  <c:v>39776.10055905964</c:v>
                </c:pt>
                <c:pt idx="40">
                  <c:v>40945.63396681492</c:v>
                </c:pt>
                <c:pt idx="41">
                  <c:v>40938.06323569528</c:v>
                </c:pt>
                <c:pt idx="42">
                  <c:v>41284.45069830863</c:v>
                </c:pt>
                <c:pt idx="43">
                  <c:v>42079.9840726865</c:v>
                </c:pt>
                <c:pt idx="44">
                  <c:v>43270.70202124553</c:v>
                </c:pt>
                <c:pt idx="45">
                  <c:v>44307.92058486027</c:v>
                </c:pt>
                <c:pt idx="46">
                  <c:v>45052.92132400656</c:v>
                </c:pt>
                <c:pt idx="47">
                  <c:v>45420.18749073357</c:v>
                </c:pt>
                <c:pt idx="48">
                  <c:v>44861.39096886913</c:v>
                </c:pt>
                <c:pt idx="49">
                  <c:v>43235.55853841964</c:v>
                </c:pt>
                <c:pt idx="50">
                  <c:v>43961.16850725363</c:v>
                </c:pt>
                <c:pt idx="51">
                  <c:v>44324.94437857941</c:v>
                </c:pt>
                <c:pt idx="52">
                  <c:v>45008.61409092331</c:v>
                </c:pt>
                <c:pt idx="53">
                  <c:v>45660.73376414418</c:v>
                </c:pt>
                <c:pt idx="54">
                  <c:v>46405.25922170308</c:v>
                </c:pt>
                <c:pt idx="55">
                  <c:v>47226.08298502868</c:v>
                </c:pt>
              </c:numCache>
            </c:numRef>
          </c:xVal>
          <c:yVal>
            <c:numRef>
              <c:f>Sheet2!$B$38:$B$93</c:f>
              <c:numCache>
                <c:formatCode>0.00</c:formatCode>
                <c:ptCount val="56"/>
                <c:pt idx="0">
                  <c:v>1998.866578024004</c:v>
                </c:pt>
                <c:pt idx="1">
                  <c:v>1927.83181810465</c:v>
                </c:pt>
                <c:pt idx="2">
                  <c:v>1956.31914106725</c:v>
                </c:pt>
                <c:pt idx="3">
                  <c:v>2030.094874055788</c:v>
                </c:pt>
                <c:pt idx="4">
                  <c:v>2106.995433629484</c:v>
                </c:pt>
                <c:pt idx="5">
                  <c:v>2203.589530172184</c:v>
                </c:pt>
                <c:pt idx="6">
                  <c:v>2297.284845864656</c:v>
                </c:pt>
                <c:pt idx="7">
                  <c:v>2243.561660159944</c:v>
                </c:pt>
                <c:pt idx="8">
                  <c:v>2304.42748525895</c:v>
                </c:pt>
                <c:pt idx="9">
                  <c:v>2311.498117374424</c:v>
                </c:pt>
                <c:pt idx="10">
                  <c:v>2314.884662481142</c:v>
                </c:pt>
                <c:pt idx="11">
                  <c:v>2191.194110095185</c:v>
                </c:pt>
                <c:pt idx="12">
                  <c:v>2265.922898834006</c:v>
                </c:pt>
                <c:pt idx="13">
                  <c:v>2408.449418840626</c:v>
                </c:pt>
                <c:pt idx="14">
                  <c:v>2368.808474076578</c:v>
                </c:pt>
                <c:pt idx="15">
                  <c:v>2363.368731990807</c:v>
                </c:pt>
                <c:pt idx="16">
                  <c:v>2512.231274291883</c:v>
                </c:pt>
                <c:pt idx="17">
                  <c:v>2575.65725455009</c:v>
                </c:pt>
                <c:pt idx="18">
                  <c:v>2548.242412473277</c:v>
                </c:pt>
                <c:pt idx="19">
                  <c:v>2743.183228757129</c:v>
                </c:pt>
                <c:pt idx="20">
                  <c:v>2805.644572869233</c:v>
                </c:pt>
                <c:pt idx="21">
                  <c:v>2896.442592553181</c:v>
                </c:pt>
                <c:pt idx="22">
                  <c:v>2768.25368272541</c:v>
                </c:pt>
                <c:pt idx="23">
                  <c:v>2858.54526878969</c:v>
                </c:pt>
                <c:pt idx="24">
                  <c:v>3044.030609901667</c:v>
                </c:pt>
                <c:pt idx="25">
                  <c:v>3119.182851421509</c:v>
                </c:pt>
                <c:pt idx="26">
                  <c:v>3038.289061952454</c:v>
                </c:pt>
                <c:pt idx="27">
                  <c:v>3133.725257409284</c:v>
                </c:pt>
                <c:pt idx="28">
                  <c:v>3278.683531481821</c:v>
                </c:pt>
                <c:pt idx="29">
                  <c:v>3289.61160607404</c:v>
                </c:pt>
                <c:pt idx="30">
                  <c:v>3287.17570669461</c:v>
                </c:pt>
                <c:pt idx="31">
                  <c:v>3224.642073089795</c:v>
                </c:pt>
                <c:pt idx="32">
                  <c:v>3210.03468784714</c:v>
                </c:pt>
                <c:pt idx="33">
                  <c:v>3295.12279261211</c:v>
                </c:pt>
                <c:pt idx="34">
                  <c:v>3279.800451832361</c:v>
                </c:pt>
                <c:pt idx="35">
                  <c:v>3277.832519215006</c:v>
                </c:pt>
                <c:pt idx="36">
                  <c:v>3388.822608398316</c:v>
                </c:pt>
                <c:pt idx="37">
                  <c:v>3425.531459882182</c:v>
                </c:pt>
                <c:pt idx="38">
                  <c:v>3410.68741472018</c:v>
                </c:pt>
                <c:pt idx="39">
                  <c:v>3376.777242958407</c:v>
                </c:pt>
                <c:pt idx="40">
                  <c:v>3485.53166888019</c:v>
                </c:pt>
                <c:pt idx="41">
                  <c:v>3374.949490954447</c:v>
                </c:pt>
                <c:pt idx="42">
                  <c:v>3363.385630766134</c:v>
                </c:pt>
                <c:pt idx="43">
                  <c:v>3423.740459152883</c:v>
                </c:pt>
                <c:pt idx="44">
                  <c:v>3430.586829413109</c:v>
                </c:pt>
                <c:pt idx="45">
                  <c:v>3456.598446563348</c:v>
                </c:pt>
                <c:pt idx="46">
                  <c:v>3381.807658040706</c:v>
                </c:pt>
                <c:pt idx="47">
                  <c:v>3397.096691832677</c:v>
                </c:pt>
                <c:pt idx="48">
                  <c:v>3342.89192009863</c:v>
                </c:pt>
                <c:pt idx="49">
                  <c:v>2949.779504337448</c:v>
                </c:pt>
                <c:pt idx="50">
                  <c:v>3083.06311101137</c:v>
                </c:pt>
                <c:pt idx="51">
                  <c:v>2919.201657065745</c:v>
                </c:pt>
                <c:pt idx="52">
                  <c:v>2568.057293584793</c:v>
                </c:pt>
                <c:pt idx="53">
                  <c:v>2649.750690463148</c:v>
                </c:pt>
                <c:pt idx="54">
                  <c:v>2608.562290607766</c:v>
                </c:pt>
                <c:pt idx="55">
                  <c:v>2300.570242</c:v>
                </c:pt>
              </c:numCache>
            </c:numRef>
          </c:yVal>
          <c:smooth val="0"/>
        </c:ser>
        <c:ser>
          <c:idx val="2"/>
          <c:order val="2"/>
          <c:tx>
            <c:v>UK</c:v>
          </c:tx>
          <c:spPr>
            <a:ln w="47625">
              <a:noFill/>
            </a:ln>
          </c:spPr>
          <c:marker>
            <c:symbol val="triangle"/>
            <c:size val="6"/>
          </c:marker>
          <c:dLbls>
            <c:dLbl>
              <c:idx val="29"/>
              <c:layout>
                <c:manualLayout>
                  <c:x val="-0.0477830448592603"/>
                  <c:y val="-0.0484002282876533"/>
                </c:manualLayout>
              </c:layout>
              <c:tx>
                <c:rich>
                  <a:bodyPr/>
                  <a:lstStyle/>
                  <a:p>
                    <a:r>
                      <a:rPr lang="is-IS" sz="1400" b="1" dirty="0" smtClean="0"/>
                      <a:t>1956</a:t>
                    </a:r>
                    <a:endParaRPr lang="is-I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Sheet2!$C$94:$C$177</c:f>
              <c:numCache>
                <c:formatCode>_(* #,##0.00_);_(* \(#,##0.00\);_(* "-"??_);_(@_)</c:formatCode>
                <c:ptCount val="84"/>
                <c:pt idx="0">
                  <c:v>8291.30366212078</c:v>
                </c:pt>
                <c:pt idx="1">
                  <c:v>8356.865921277706</c:v>
                </c:pt>
                <c:pt idx="2">
                  <c:v>8585.176158696795</c:v>
                </c:pt>
                <c:pt idx="3">
                  <c:v>8487.74545153272</c:v>
                </c:pt>
                <c:pt idx="4">
                  <c:v>8015.928730303423</c:v>
                </c:pt>
                <c:pt idx="5">
                  <c:v>8031.275125930722</c:v>
                </c:pt>
                <c:pt idx="6">
                  <c:v>8232.838766981942</c:v>
                </c:pt>
                <c:pt idx="7">
                  <c:v>8747.71253589337</c:v>
                </c:pt>
                <c:pt idx="8">
                  <c:v>9046.448254672697</c:v>
                </c:pt>
                <c:pt idx="9">
                  <c:v>9414.862921348258</c:v>
                </c:pt>
                <c:pt idx="10">
                  <c:v>9699.48488485695</c:v>
                </c:pt>
                <c:pt idx="11">
                  <c:v>9775.664420768935</c:v>
                </c:pt>
                <c:pt idx="12">
                  <c:v>9769.345482277927</c:v>
                </c:pt>
                <c:pt idx="13">
                  <c:v>10695.3677634471</c:v>
                </c:pt>
                <c:pt idx="14">
                  <c:v>11671.41514186162</c:v>
                </c:pt>
                <c:pt idx="15">
                  <c:v>11916.6346214876</c:v>
                </c:pt>
                <c:pt idx="16">
                  <c:v>12080.17509192646</c:v>
                </c:pt>
                <c:pt idx="17">
                  <c:v>11552.41132038518</c:v>
                </c:pt>
                <c:pt idx="18">
                  <c:v>11007.56991582286</c:v>
                </c:pt>
                <c:pt idx="19">
                  <c:v>10522.73056545503</c:v>
                </c:pt>
                <c:pt idx="20">
                  <c:v>10302.88052020436</c:v>
                </c:pt>
                <c:pt idx="21">
                  <c:v>10523.19206942056</c:v>
                </c:pt>
                <c:pt idx="22">
                  <c:v>10850.88163141994</c:v>
                </c:pt>
                <c:pt idx="23">
                  <c:v>10825.42342450177</c:v>
                </c:pt>
                <c:pt idx="24">
                  <c:v>11112.44859813084</c:v>
                </c:pt>
                <c:pt idx="25">
                  <c:v>11061.52290303391</c:v>
                </c:pt>
                <c:pt idx="26">
                  <c:v>11459.44616844227</c:v>
                </c:pt>
                <c:pt idx="27">
                  <c:v>11885.96158770807</c:v>
                </c:pt>
                <c:pt idx="28">
                  <c:v>12274.29042515605</c:v>
                </c:pt>
                <c:pt idx="29">
                  <c:v>12368.84573304158</c:v>
                </c:pt>
                <c:pt idx="30">
                  <c:v>12506.54092941863</c:v>
                </c:pt>
                <c:pt idx="31">
                  <c:v>12426.66305273755</c:v>
                </c:pt>
                <c:pt idx="32">
                  <c:v>12854.08653476018</c:v>
                </c:pt>
                <c:pt idx="33">
                  <c:v>13478.87653025302</c:v>
                </c:pt>
                <c:pt idx="34">
                  <c:v>13721.02420521577</c:v>
                </c:pt>
                <c:pt idx="35">
                  <c:v>13785.74631459434</c:v>
                </c:pt>
                <c:pt idx="36">
                  <c:v>14224.29452468552</c:v>
                </c:pt>
                <c:pt idx="37">
                  <c:v>14844.11513824669</c:v>
                </c:pt>
                <c:pt idx="38">
                  <c:v>15160.39967892991</c:v>
                </c:pt>
                <c:pt idx="39">
                  <c:v>15386.02553729175</c:v>
                </c:pt>
                <c:pt idx="40">
                  <c:v>15657.04372605894</c:v>
                </c:pt>
                <c:pt idx="41">
                  <c:v>16201.87803508027</c:v>
                </c:pt>
                <c:pt idx="42">
                  <c:v>16465.80488307188</c:v>
                </c:pt>
                <c:pt idx="43">
                  <c:v>18110.3167872715</c:v>
                </c:pt>
                <c:pt idx="44">
                  <c:v>18662.76692466647</c:v>
                </c:pt>
                <c:pt idx="45">
                  <c:v>19385.89137313095</c:v>
                </c:pt>
                <c:pt idx="46">
                  <c:v>20613.52150733621</c:v>
                </c:pt>
                <c:pt idx="47">
                  <c:v>20081.43783372061</c:v>
                </c:pt>
                <c:pt idx="48">
                  <c:v>19771.75796682143</c:v>
                </c:pt>
                <c:pt idx="49">
                  <c:v>20375.52507744191</c:v>
                </c:pt>
                <c:pt idx="50">
                  <c:v>20911.39923204169</c:v>
                </c:pt>
                <c:pt idx="51">
                  <c:v>21774.00087508516</c:v>
                </c:pt>
                <c:pt idx="52">
                  <c:v>22554.29244188153</c:v>
                </c:pt>
                <c:pt idx="53">
                  <c:v>22038.64635013458</c:v>
                </c:pt>
                <c:pt idx="54">
                  <c:v>21844.30698906431</c:v>
                </c:pt>
                <c:pt idx="55">
                  <c:v>22305.68869547158</c:v>
                </c:pt>
                <c:pt idx="56">
                  <c:v>23235.10173931649</c:v>
                </c:pt>
                <c:pt idx="57">
                  <c:v>23722.18962304487</c:v>
                </c:pt>
                <c:pt idx="58">
                  <c:v>24507.49256797989</c:v>
                </c:pt>
                <c:pt idx="59">
                  <c:v>25223.55595540312</c:v>
                </c:pt>
                <c:pt idx="60">
                  <c:v>26565.95220515008</c:v>
                </c:pt>
                <c:pt idx="61">
                  <c:v>28079.96863079492</c:v>
                </c:pt>
                <c:pt idx="62">
                  <c:v>28712.16598307494</c:v>
                </c:pt>
                <c:pt idx="63">
                  <c:v>28780.21155972647</c:v>
                </c:pt>
                <c:pt idx="64">
                  <c:v>28336.62897122827</c:v>
                </c:pt>
                <c:pt idx="65">
                  <c:v>28386.4133305129</c:v>
                </c:pt>
                <c:pt idx="66">
                  <c:v>29067.6292526233</c:v>
                </c:pt>
                <c:pt idx="67">
                  <c:v>30160.70765496612</c:v>
                </c:pt>
                <c:pt idx="68">
                  <c:v>30842.19404940381</c:v>
                </c:pt>
                <c:pt idx="69">
                  <c:v>31584.17436205767</c:v>
                </c:pt>
                <c:pt idx="70">
                  <c:v>32307.09016299258</c:v>
                </c:pt>
                <c:pt idx="71">
                  <c:v>33344.00695639468</c:v>
                </c:pt>
                <c:pt idx="72">
                  <c:v>34280.25672949735</c:v>
                </c:pt>
                <c:pt idx="73">
                  <c:v>35445.36006115078</c:v>
                </c:pt>
                <c:pt idx="74">
                  <c:v>36249.9913753521</c:v>
                </c:pt>
                <c:pt idx="75">
                  <c:v>36982.05267668772</c:v>
                </c:pt>
                <c:pt idx="76">
                  <c:v>38393.25351731463</c:v>
                </c:pt>
                <c:pt idx="77">
                  <c:v>39112.22073546628</c:v>
                </c:pt>
                <c:pt idx="78">
                  <c:v>39934.78360198785</c:v>
                </c:pt>
                <c:pt idx="79">
                  <c:v>40848.27799023545</c:v>
                </c:pt>
                <c:pt idx="80">
                  <c:v>41567.27720120794</c:v>
                </c:pt>
                <c:pt idx="81">
                  <c:v>41104.47369266213</c:v>
                </c:pt>
                <c:pt idx="82">
                  <c:v>39036.23176357354</c:v>
                </c:pt>
                <c:pt idx="83">
                  <c:v>39471.73125142886</c:v>
                </c:pt>
              </c:numCache>
            </c:numRef>
          </c:xVal>
          <c:yVal>
            <c:numRef>
              <c:f>Sheet2!$B$94:$B$177</c:f>
              <c:numCache>
                <c:formatCode>0.00</c:formatCode>
                <c:ptCount val="84"/>
                <c:pt idx="0">
                  <c:v>4101.300816587063</c:v>
                </c:pt>
                <c:pt idx="1">
                  <c:v>3818.358929354981</c:v>
                </c:pt>
                <c:pt idx="2">
                  <c:v>4037.749069410965</c:v>
                </c:pt>
                <c:pt idx="3">
                  <c:v>3807.50817527796</c:v>
                </c:pt>
                <c:pt idx="4">
                  <c:v>3606.172141690441</c:v>
                </c:pt>
                <c:pt idx="5">
                  <c:v>3434.180876322037</c:v>
                </c:pt>
                <c:pt idx="6">
                  <c:v>3437.924324324325</c:v>
                </c:pt>
                <c:pt idx="7">
                  <c:v>3653.767681097298</c:v>
                </c:pt>
                <c:pt idx="8">
                  <c:v>3747.94964796245</c:v>
                </c:pt>
                <c:pt idx="9">
                  <c:v>3984.399483426604</c:v>
                </c:pt>
                <c:pt idx="10">
                  <c:v>4062.710932543878</c:v>
                </c:pt>
                <c:pt idx="11">
                  <c:v>3808.128026953043</c:v>
                </c:pt>
                <c:pt idx="12">
                  <c:v>3969.547738693467</c:v>
                </c:pt>
                <c:pt idx="13">
                  <c:v>4125.524678556615</c:v>
                </c:pt>
                <c:pt idx="14">
                  <c:v>4142.380754873496</c:v>
                </c:pt>
                <c:pt idx="15">
                  <c:v>4143.768595041322</c:v>
                </c:pt>
                <c:pt idx="16">
                  <c:v>3964.878048780488</c:v>
                </c:pt>
                <c:pt idx="17">
                  <c:v>3882.02366381069</c:v>
                </c:pt>
                <c:pt idx="18">
                  <c:v>3705.4360642407</c:v>
                </c:pt>
                <c:pt idx="19">
                  <c:v>3845.607476635514</c:v>
                </c:pt>
                <c:pt idx="20">
                  <c:v>3785.379644588045</c:v>
                </c:pt>
                <c:pt idx="21">
                  <c:v>3938.000239875265</c:v>
                </c:pt>
                <c:pt idx="22">
                  <c:v>3953.040298863365</c:v>
                </c:pt>
                <c:pt idx="23">
                  <c:v>4066.728923645743</c:v>
                </c:pt>
                <c:pt idx="24">
                  <c:v>4170.734021041026</c:v>
                </c:pt>
                <c:pt idx="25">
                  <c:v>4145.499068377074</c:v>
                </c:pt>
                <c:pt idx="26">
                  <c:v>4156.59967950888</c:v>
                </c:pt>
                <c:pt idx="27">
                  <c:v>4264.396560170815</c:v>
                </c:pt>
                <c:pt idx="28">
                  <c:v>4277.58414958366</c:v>
                </c:pt>
                <c:pt idx="29">
                  <c:v>4306.28241745162</c:v>
                </c:pt>
                <c:pt idx="30">
                  <c:v>4196.551336185674</c:v>
                </c:pt>
                <c:pt idx="31">
                  <c:v>3969.844315216508</c:v>
                </c:pt>
                <c:pt idx="32">
                  <c:v>3694.322241872033</c:v>
                </c:pt>
                <c:pt idx="33">
                  <c:v>3813.320141064873</c:v>
                </c:pt>
                <c:pt idx="34">
                  <c:v>3693.277911643786</c:v>
                </c:pt>
                <c:pt idx="35">
                  <c:v>3655.33967776774</c:v>
                </c:pt>
                <c:pt idx="36">
                  <c:v>3681.771060499455</c:v>
                </c:pt>
                <c:pt idx="37">
                  <c:v>3527.537202994322</c:v>
                </c:pt>
                <c:pt idx="38">
                  <c:v>3455.5951582094</c:v>
                </c:pt>
                <c:pt idx="39">
                  <c:v>3250.613918374128</c:v>
                </c:pt>
                <c:pt idx="40">
                  <c:v>3031.25343777616</c:v>
                </c:pt>
                <c:pt idx="41">
                  <c:v>3029.630521669649</c:v>
                </c:pt>
                <c:pt idx="42">
                  <c:v>2955.360690504632</c:v>
                </c:pt>
                <c:pt idx="43">
                  <c:v>2821.094185345195</c:v>
                </c:pt>
                <c:pt idx="44">
                  <c:v>2526.30956259554</c:v>
                </c:pt>
                <c:pt idx="45">
                  <c:v>2197.184168387168</c:v>
                </c:pt>
                <c:pt idx="46">
                  <c:v>2379.96047264515</c:v>
                </c:pt>
                <c:pt idx="47">
                  <c:v>2100.533646054548</c:v>
                </c:pt>
                <c:pt idx="48">
                  <c:v>2175.38560259737</c:v>
                </c:pt>
                <c:pt idx="49">
                  <c:v>2198.85302927477</c:v>
                </c:pt>
                <c:pt idx="50">
                  <c:v>2205.017758665976</c:v>
                </c:pt>
                <c:pt idx="51">
                  <c:v>2142.804775770563</c:v>
                </c:pt>
                <c:pt idx="52">
                  <c:v>2301.294827192465</c:v>
                </c:pt>
                <c:pt idx="53">
                  <c:v>2195.956554922313</c:v>
                </c:pt>
                <c:pt idx="54">
                  <c:v>2105.350392007828</c:v>
                </c:pt>
                <c:pt idx="55">
                  <c:v>1973.293427762044</c:v>
                </c:pt>
                <c:pt idx="56">
                  <c:v>1980.582069573322</c:v>
                </c:pt>
                <c:pt idx="57">
                  <c:v>1372.239138420765</c:v>
                </c:pt>
                <c:pt idx="58">
                  <c:v>1868.042787620555</c:v>
                </c:pt>
                <c:pt idx="59">
                  <c:v>2021.145147853896</c:v>
                </c:pt>
                <c:pt idx="60">
                  <c:v>2045.812508964132</c:v>
                </c:pt>
                <c:pt idx="61">
                  <c:v>1963.089916451552</c:v>
                </c:pt>
                <c:pt idx="62">
                  <c:v>1888.914958724221</c:v>
                </c:pt>
                <c:pt idx="63">
                  <c:v>1895.583579350748</c:v>
                </c:pt>
                <c:pt idx="64">
                  <c:v>1877.494996909085</c:v>
                </c:pt>
                <c:pt idx="65">
                  <c:v>1751.6706746278</c:v>
                </c:pt>
                <c:pt idx="66">
                  <c:v>1506.809203680098</c:v>
                </c:pt>
                <c:pt idx="67">
                  <c:v>1416.20575361581</c:v>
                </c:pt>
                <c:pt idx="68">
                  <c:v>1328.790395240104</c:v>
                </c:pt>
                <c:pt idx="69">
                  <c:v>1229.35246433</c:v>
                </c:pt>
                <c:pt idx="70">
                  <c:v>1082.660883870752</c:v>
                </c:pt>
                <c:pt idx="71">
                  <c:v>1080.315648826866</c:v>
                </c:pt>
                <c:pt idx="72">
                  <c:v>949.9845834638786</c:v>
                </c:pt>
                <c:pt idx="73">
                  <c:v>1018.074546978306</c:v>
                </c:pt>
                <c:pt idx="74">
                  <c:v>1080.740854785125</c:v>
                </c:pt>
                <c:pt idx="75">
                  <c:v>987.3970192521707</c:v>
                </c:pt>
                <c:pt idx="76">
                  <c:v>1058.341055393792</c:v>
                </c:pt>
                <c:pt idx="77">
                  <c:v>1010.082851132837</c:v>
                </c:pt>
                <c:pt idx="78">
                  <c:v>1027.277312717657</c:v>
                </c:pt>
                <c:pt idx="79">
                  <c:v>1114.516234915173</c:v>
                </c:pt>
                <c:pt idx="80">
                  <c:v>1030.695459392628</c:v>
                </c:pt>
                <c:pt idx="81">
                  <c:v>946.432241912278</c:v>
                </c:pt>
                <c:pt idx="82">
                  <c:v>782.9842748976257</c:v>
                </c:pt>
                <c:pt idx="83">
                  <c:v>818.3494320846044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800288"/>
        <c:axId val="1861185728"/>
      </c:scatterChart>
      <c:valAx>
        <c:axId val="1755800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GDP per Capita ($2005)</a:t>
                </a:r>
              </a:p>
            </c:rich>
          </c:tx>
          <c:layout>
            <c:manualLayout>
              <c:xMode val="edge"/>
              <c:yMode val="edge"/>
              <c:x val="0.385980026769139"/>
              <c:y val="0.908773706298246"/>
            </c:manualLayout>
          </c:layout>
          <c:overlay val="0"/>
        </c:title>
        <c:numFmt formatCode="_(* #,##0_);_(* \(#,##0\);_(* &quot;-&quot;_);_(@_)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61185728"/>
        <c:crosses val="autoZero"/>
        <c:crossBetween val="midCat"/>
      </c:valAx>
      <c:valAx>
        <c:axId val="186118572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Coal Consumption per Capita (kg)</a:t>
                </a:r>
              </a:p>
            </c:rich>
          </c:tx>
          <c:layout>
            <c:manualLayout>
              <c:xMode val="edge"/>
              <c:yMode val="edge"/>
              <c:x val="0.00762465378368341"/>
              <c:y val="0.14240192347839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55800288"/>
        <c:crosses val="autoZero"/>
        <c:crossBetween val="midCat"/>
        <c:majorUnit val="1000.0"/>
      </c:valAx>
    </c:plotArea>
    <c:legend>
      <c:legendPos val="r"/>
      <c:layout>
        <c:manualLayout>
          <c:xMode val="edge"/>
          <c:yMode val="edge"/>
          <c:x val="0.913889008443854"/>
          <c:y val="0.397627284711583"/>
          <c:w val="0.0591222829408005"/>
          <c:h val="0.21832009121031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China's</a:t>
            </a:r>
            <a:r>
              <a:rPr lang="zh-CN" sz="2000"/>
              <a:t> </a:t>
            </a:r>
            <a:r>
              <a:rPr lang="en-US" sz="2000"/>
              <a:t>Energy</a:t>
            </a:r>
            <a:r>
              <a:rPr lang="zh-CN" sz="2000"/>
              <a:t> </a:t>
            </a:r>
            <a:r>
              <a:rPr lang="en-US" sz="2000"/>
              <a:t>Structure</a:t>
            </a:r>
            <a:r>
              <a:rPr lang="zh-CN" sz="2000"/>
              <a:t> </a:t>
            </a:r>
            <a:endParaRPr lang="en-US" sz="2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625961026990591"/>
          <c:y val="0.231285565324467"/>
          <c:w val="0.916256191053041"/>
          <c:h val="0.659572760619044"/>
        </c:manualLayout>
      </c:layout>
      <c:barChart>
        <c:barDir val="col"/>
        <c:grouping val="percentStacked"/>
        <c:varyColors val="0"/>
        <c:ser>
          <c:idx val="0"/>
          <c:order val="0"/>
          <c:tx>
            <c:v>Coal</c:v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.0"/>
                  <c:y val="-2.2696843481886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'317'!$S$17:$AA$17</c:f>
              <c:strCach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 (Prejection)</c:v>
                </c:pt>
              </c:strCache>
            </c:strRef>
          </c:cat>
          <c:val>
            <c:numRef>
              <c:f>'317'!$S$18:$AA$18</c:f>
              <c:numCache>
                <c:formatCode>_-* #,##0.0_-;\-* #,##0.0_-;_-* "-"??_-;_-@_-</c:formatCode>
                <c:ptCount val="9"/>
                <c:pt idx="0">
                  <c:v>72.2</c:v>
                </c:pt>
                <c:pt idx="1">
                  <c:v>75.8</c:v>
                </c:pt>
                <c:pt idx="2">
                  <c:v>76.2</c:v>
                </c:pt>
                <c:pt idx="3">
                  <c:v>74.6</c:v>
                </c:pt>
                <c:pt idx="4">
                  <c:v>68.5</c:v>
                </c:pt>
                <c:pt idx="5">
                  <c:v>72.4</c:v>
                </c:pt>
                <c:pt idx="6">
                  <c:v>69.2</c:v>
                </c:pt>
                <c:pt idx="7">
                  <c:v>64.0</c:v>
                </c:pt>
                <c:pt idx="8">
                  <c:v>62.0</c:v>
                </c:pt>
              </c:numCache>
            </c:numRef>
          </c:val>
        </c:ser>
        <c:ser>
          <c:idx val="1"/>
          <c:order val="1"/>
          <c:tx>
            <c:v>Oil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'317'!$S$17:$AA$17</c:f>
              <c:strCach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 (Prejection)</c:v>
                </c:pt>
              </c:strCache>
            </c:strRef>
          </c:cat>
          <c:val>
            <c:numRef>
              <c:f>'317'!$S$19:$AA$19</c:f>
              <c:numCache>
                <c:formatCode>_-* #,##0.0_-;\-* #,##0.0_-;_-* "-"??_-;_-@_-</c:formatCode>
                <c:ptCount val="9"/>
                <c:pt idx="0">
                  <c:v>20.7</c:v>
                </c:pt>
                <c:pt idx="1">
                  <c:v>17.1</c:v>
                </c:pt>
                <c:pt idx="2">
                  <c:v>16.6</c:v>
                </c:pt>
                <c:pt idx="3">
                  <c:v>17.5</c:v>
                </c:pt>
                <c:pt idx="4">
                  <c:v>22.0</c:v>
                </c:pt>
                <c:pt idx="5">
                  <c:v>17.8</c:v>
                </c:pt>
                <c:pt idx="6">
                  <c:v>17.4</c:v>
                </c:pt>
                <c:pt idx="7">
                  <c:v>18.1</c:v>
                </c:pt>
                <c:pt idx="8">
                  <c:v>10.0</c:v>
                </c:pt>
              </c:numCache>
            </c:numRef>
          </c:val>
        </c:ser>
        <c:ser>
          <c:idx val="2"/>
          <c:order val="2"/>
          <c:tx>
            <c:v>Natural Gas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'317'!$S$17:$AA$17</c:f>
              <c:strCach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 (Prejection)</c:v>
                </c:pt>
              </c:strCache>
            </c:strRef>
          </c:cat>
          <c:val>
            <c:numRef>
              <c:f>'317'!$S$20:$AA$20</c:f>
              <c:numCache>
                <c:formatCode>_-* #,##0.0_-;\-* #,##0.0_-;_-* "-"??_-;_-@_-</c:formatCode>
                <c:ptCount val="9"/>
                <c:pt idx="0">
                  <c:v>3.1</c:v>
                </c:pt>
                <c:pt idx="1">
                  <c:v>2.2</c:v>
                </c:pt>
                <c:pt idx="2">
                  <c:v>2.1</c:v>
                </c:pt>
                <c:pt idx="3">
                  <c:v>1.8</c:v>
                </c:pt>
                <c:pt idx="4">
                  <c:v>2.2</c:v>
                </c:pt>
                <c:pt idx="5">
                  <c:v>2.4</c:v>
                </c:pt>
                <c:pt idx="6">
                  <c:v>4.0</c:v>
                </c:pt>
                <c:pt idx="7">
                  <c:v>5.833326976744185</c:v>
                </c:pt>
                <c:pt idx="8">
                  <c:v>13.0</c:v>
                </c:pt>
              </c:numCache>
            </c:numRef>
          </c:val>
        </c:ser>
        <c:ser>
          <c:idx val="3"/>
          <c:order val="3"/>
          <c:tx>
            <c:v>Clean Energy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-0.01534919416730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"/>
                  <c:y val="-0.01227935533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4681197276455E-17"/>
                  <c:y val="-0.012279355333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"/>
                  <c:y val="-0.0214891135538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44681197276455E-17"/>
                  <c:y val="-0.0184190330007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175824175824176"/>
                  <c:y val="-0.00920975821997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'317'!$S$17:$AA$17</c:f>
              <c:strCache>
                <c:ptCount val="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 (Prejection)</c:v>
                </c:pt>
              </c:strCache>
            </c:strRef>
          </c:cat>
          <c:val>
            <c:numRef>
              <c:f>'317'!$S$21:$AA$21</c:f>
              <c:numCache>
                <c:formatCode>_-* #,##0.0_-;\-* #,##0.0_-;_-* "-"??_-;_-@_-</c:formatCode>
                <c:ptCount val="9"/>
                <c:pt idx="0">
                  <c:v>4.0</c:v>
                </c:pt>
                <c:pt idx="1">
                  <c:v>4.9</c:v>
                </c:pt>
                <c:pt idx="2">
                  <c:v>5.1</c:v>
                </c:pt>
                <c:pt idx="3">
                  <c:v>6.1</c:v>
                </c:pt>
                <c:pt idx="4">
                  <c:v>7.3</c:v>
                </c:pt>
                <c:pt idx="5">
                  <c:v>7.4</c:v>
                </c:pt>
                <c:pt idx="6">
                  <c:v>9.4</c:v>
                </c:pt>
                <c:pt idx="7">
                  <c:v>12.06667302325581</c:v>
                </c:pt>
                <c:pt idx="8">
                  <c:v>15.0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095201216"/>
        <c:axId val="-2138176960"/>
      </c:barChart>
      <c:catAx>
        <c:axId val="-20952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38176960"/>
        <c:crosses val="autoZero"/>
        <c:auto val="1"/>
        <c:lblAlgn val="ctr"/>
        <c:lblOffset val="100"/>
        <c:noMultiLvlLbl val="0"/>
      </c:catAx>
      <c:valAx>
        <c:axId val="-213817696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-2095201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3507210125187"/>
          <c:y val="0.112544787310157"/>
          <c:w val="0.496404359239965"/>
          <c:h val="0.073851164948448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Energy Intensity</c:v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Sheet7!$A$2:$A$37</c:f>
              <c:numCache>
                <c:formatCode>General</c:formatCode>
                <c:ptCount val="36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</c:numCache>
            </c:numRef>
          </c:cat>
          <c:val>
            <c:numRef>
              <c:f>Sheet7!$D$2:$D$37</c:f>
              <c:numCache>
                <c:formatCode>_-* #,##0.00_-;\-* #,##0.00_-;_-* "-"??_-;_-@_-</c:formatCode>
                <c:ptCount val="36"/>
                <c:pt idx="0">
                  <c:v>2.78358894784725</c:v>
                </c:pt>
                <c:pt idx="1">
                  <c:v>2.610335606423199</c:v>
                </c:pt>
                <c:pt idx="2">
                  <c:v>2.499979860635598</c:v>
                </c:pt>
                <c:pt idx="3">
                  <c:v>2.401768958845522</c:v>
                </c:pt>
                <c:pt idx="4">
                  <c:v>2.238286749711154</c:v>
                </c:pt>
                <c:pt idx="5">
                  <c:v>2.131760964327017</c:v>
                </c:pt>
                <c:pt idx="6">
                  <c:v>2.06345276773204</c:v>
                </c:pt>
                <c:pt idx="7">
                  <c:v>1.979074336364052</c:v>
                </c:pt>
                <c:pt idx="8">
                  <c:v>1.908777993748037</c:v>
                </c:pt>
                <c:pt idx="9">
                  <c:v>1.909122958358691</c:v>
                </c:pt>
                <c:pt idx="10">
                  <c:v>1.870384582587192</c:v>
                </c:pt>
                <c:pt idx="11">
                  <c:v>1.799844612241642</c:v>
                </c:pt>
                <c:pt idx="12">
                  <c:v>1.656744210045482</c:v>
                </c:pt>
                <c:pt idx="13">
                  <c:v>1.544956279094548</c:v>
                </c:pt>
                <c:pt idx="14">
                  <c:v>1.445711465500081</c:v>
                </c:pt>
                <c:pt idx="15">
                  <c:v>1.392071382180773</c:v>
                </c:pt>
                <c:pt idx="16">
                  <c:v>1.305156251508452</c:v>
                </c:pt>
                <c:pt idx="17">
                  <c:v>1.20124624359201</c:v>
                </c:pt>
                <c:pt idx="18">
                  <c:v>1.116024453804927</c:v>
                </c:pt>
                <c:pt idx="19">
                  <c:v>1.07041470583756</c:v>
                </c:pt>
                <c:pt idx="20">
                  <c:v>1.032115793835285</c:v>
                </c:pt>
                <c:pt idx="21">
                  <c:v>1.008683077401951</c:v>
                </c:pt>
                <c:pt idx="22">
                  <c:v>1.008024871156235</c:v>
                </c:pt>
                <c:pt idx="23">
                  <c:v>1.064835776381407</c:v>
                </c:pt>
                <c:pt idx="24">
                  <c:v>1.130318900903642</c:v>
                </c:pt>
                <c:pt idx="25">
                  <c:v>1.152120920924451</c:v>
                </c:pt>
                <c:pt idx="26">
                  <c:v>1.120570011422134</c:v>
                </c:pt>
                <c:pt idx="27">
                  <c:v>1.066830631790965</c:v>
                </c:pt>
                <c:pt idx="28">
                  <c:v>1.001827976476911</c:v>
                </c:pt>
                <c:pt idx="29">
                  <c:v>0.961524818637435</c:v>
                </c:pt>
                <c:pt idx="30">
                  <c:v>0.932528662519199</c:v>
                </c:pt>
                <c:pt idx="31">
                  <c:v>0.914083349471685</c:v>
                </c:pt>
                <c:pt idx="32">
                  <c:v>0.881419606828877</c:v>
                </c:pt>
                <c:pt idx="33">
                  <c:v>0.848600128232528</c:v>
                </c:pt>
                <c:pt idx="34">
                  <c:v>0.807719217081176</c:v>
                </c:pt>
                <c:pt idx="35">
                  <c:v>0.762678610927912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8181968"/>
        <c:axId val="-2094728592"/>
      </c:lineChart>
      <c:catAx>
        <c:axId val="-213818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94728592"/>
        <c:crosses val="autoZero"/>
        <c:auto val="1"/>
        <c:lblAlgn val="ctr"/>
        <c:lblOffset val="100"/>
        <c:tickLblSkip val="5"/>
        <c:noMultiLvlLbl val="0"/>
      </c:catAx>
      <c:valAx>
        <c:axId val="-2094728592"/>
        <c:scaling>
          <c:orientation val="minMax"/>
          <c:max val="3.0"/>
          <c:min val="0.5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lumMod val="77000"/>
                      <a:lumOff val="23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Kg</a:t>
                </a:r>
                <a:r>
                  <a:rPr lang="en-US" sz="1600" baseline="0" dirty="0" smtClean="0"/>
                  <a:t> </a:t>
                </a:r>
                <a:r>
                  <a:rPr lang="en-US" sz="1600" baseline="0" dirty="0" err="1" smtClean="0"/>
                  <a:t>coe</a:t>
                </a:r>
                <a:r>
                  <a:rPr lang="en-US" sz="1600" baseline="0" dirty="0" smtClean="0"/>
                  <a:t> per $2005</a:t>
                </a:r>
                <a:endParaRPr lang="en-US" sz="1600" dirty="0"/>
              </a:p>
            </c:rich>
          </c:tx>
          <c:layout/>
          <c:overlay val="0"/>
        </c:title>
        <c:numFmt formatCode="_-* #,##0.0_-;\-* #,##0.0_-;_-* &quot;-&quot;?_-;_-@_-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818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1A621-AF86-F74E-A7A7-DCC4E7D85B67}" type="datetimeFigureOut">
              <a:rPr lang="en-US" smtClean="0"/>
              <a:pPr/>
              <a:t>3/18/16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F58D-8252-644B-8195-AF9BF047D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5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D-8252-644B-8195-AF9BF047DF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D-8252-644B-8195-AF9BF047DF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D-8252-644B-8195-AF9BF047DF5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20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A0EC-083A-44A1-B002-BD1A8199260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1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修改：需要去掉背景中的</a:t>
            </a:r>
            <a:r>
              <a:rPr lang="en-US" altLang="zh-CN" dirty="0" smtClean="0"/>
              <a:t>Logo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D-8252-644B-8195-AF9BF047DF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BA0EC-083A-44A1-B002-BD1A819926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32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增加一幅有</a:t>
            </a:r>
            <a:r>
              <a:rPr lang="en-US" altLang="zh-CN" dirty="0" smtClean="0"/>
              <a:t>GDP</a:t>
            </a:r>
            <a:r>
              <a:rPr lang="zh-CN" altLang="en-US" dirty="0" smtClean="0"/>
              <a:t>和能耗的图，需要在图中表现出能耗的增速下滑的变化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D-8252-644B-8195-AF9BF047DF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2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修改</a:t>
            </a:r>
            <a:r>
              <a:rPr lang="en-US" altLang="zh-CN" dirty="0" smtClean="0">
                <a:sym typeface="Wingdings" panose="05000000000000000000" pitchFamily="2" charset="2"/>
              </a:rPr>
              <a:t>(1)</a:t>
            </a:r>
            <a:r>
              <a:rPr lang="en-US" altLang="zh-CN" dirty="0" smtClean="0"/>
              <a:t>GDP</a:t>
            </a:r>
            <a:r>
              <a:rPr lang="zh-CN" altLang="en-US" dirty="0" smtClean="0"/>
              <a:t>和碳排放用一个坐标轴？</a:t>
            </a:r>
            <a:r>
              <a:rPr lang="en-US" altLang="zh-CN" dirty="0" smtClean="0"/>
              <a:t>(2)</a:t>
            </a:r>
            <a:r>
              <a:rPr lang="zh-CN" altLang="en-US" dirty="0" smtClean="0"/>
              <a:t>坐标轴无单位？</a:t>
            </a:r>
            <a:r>
              <a:rPr lang="en-US" altLang="zh-CN" dirty="0" smtClean="0"/>
              <a:t>(3)</a:t>
            </a:r>
            <a:r>
              <a:rPr lang="zh-CN" altLang="en-US" dirty="0" smtClean="0"/>
              <a:t>最好能显示碳排放和</a:t>
            </a:r>
            <a:r>
              <a:rPr lang="en-US" altLang="zh-CN" dirty="0" smtClean="0"/>
              <a:t>GDP</a:t>
            </a:r>
            <a:r>
              <a:rPr lang="zh-CN" altLang="en-US" dirty="0" smtClean="0"/>
              <a:t>的数据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D-8252-644B-8195-AF9BF047DF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0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修改</a:t>
            </a:r>
            <a:r>
              <a:rPr lang="en-US" altLang="zh-CN" dirty="0" smtClean="0"/>
              <a:t>:</a:t>
            </a:r>
            <a:r>
              <a:rPr lang="zh-CN" altLang="en-US" dirty="0" smtClean="0">
                <a:sym typeface="Wingdings" panose="05000000000000000000" pitchFamily="2" charset="2"/>
              </a:rPr>
              <a:t>用长时间序列数据，做一幅电力的图，可以将一产二产三产和居民用电量的变化表现出来</a:t>
            </a: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D-8252-644B-8195-AF9BF047DF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D-8252-644B-8195-AF9BF047DF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(1)</a:t>
            </a:r>
            <a:r>
              <a:rPr lang="zh-CN" altLang="en-US" dirty="0" smtClean="0"/>
              <a:t>请确认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年数据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D-8252-644B-8195-AF9BF047DF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D-8252-644B-8195-AF9BF047DF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2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684339"/>
          </a:xfrm>
        </p:spPr>
        <p:txBody>
          <a:bodyPr anchor="b">
            <a:normAutofit/>
          </a:bodyPr>
          <a:lstStyle>
            <a:lvl1pPr algn="l">
              <a:defRPr sz="4500" b="0" baseline="0">
                <a:solidFill>
                  <a:schemeClr val="bg1"/>
                </a:solidFill>
                <a:latin typeface="Arial" pitchFamily="34" charset="0"/>
                <a:ea typeface="黑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566858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4882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2537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5232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7D393-8AC3-46FC-BF6F-2222260E74A9}" type="slidenum">
              <a:rPr lang="en-US" altLang="zh-CN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7768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7224" y="4071943"/>
            <a:ext cx="7429552" cy="1714512"/>
          </a:xfrm>
        </p:spPr>
        <p:txBody>
          <a:bodyPr/>
          <a:lstStyle>
            <a:lvl1pPr>
              <a:defRPr sz="14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429552" cy="1684339"/>
          </a:xfrm>
        </p:spPr>
        <p:txBody>
          <a:bodyPr anchor="b">
            <a:normAutofit/>
          </a:bodyPr>
          <a:lstStyle>
            <a:lvl1pPr algn="l">
              <a:defRPr sz="4500" b="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452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0893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5047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7600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857224" y="1714489"/>
            <a:ext cx="7429552" cy="1285884"/>
          </a:xfrm>
        </p:spPr>
        <p:txBody>
          <a:bodyPr anchor="b">
            <a:normAutofit/>
          </a:bodyPr>
          <a:lstStyle>
            <a:lvl1pPr algn="l">
              <a:defRPr sz="4500" b="0" baseline="0">
                <a:solidFill>
                  <a:schemeClr val="bg1"/>
                </a:solidFill>
                <a:latin typeface="Arial" pitchFamily="34" charset="0"/>
                <a:ea typeface="黑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857250" y="3214686"/>
            <a:ext cx="7429500" cy="3000377"/>
          </a:xfrm>
        </p:spPr>
        <p:txBody>
          <a:bodyPr/>
          <a:lstStyle>
            <a:lvl1pPr>
              <a:defRPr sz="1400" baseline="0">
                <a:solidFill>
                  <a:schemeClr val="bg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033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0635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2195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9614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E2D2988-8192-4184-8640-25604AF782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914400"/>
              <a:t>16/3/18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1C93EE-CBEA-4760-BD87-064EDEE6608D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0324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51" y="1584850"/>
            <a:ext cx="8915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US" altLang="zh-CN" sz="4400" b="1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Arial Unicode MS" pitchFamily="34" charset="-122"/>
            </a:endParaRPr>
          </a:p>
          <a:p>
            <a:pPr algn="ctr"/>
            <a:r>
              <a:rPr lang="zh-TW" altLang="en-US" sz="3200" b="1" dirty="0">
                <a:solidFill>
                  <a:schemeClr val="bg1"/>
                </a:solidFill>
                <a:ea typeface="黑体" pitchFamily="49" charset="-122"/>
              </a:rPr>
              <a:t>新常态下中国低碳发展的机遇与</a:t>
            </a:r>
            <a:r>
              <a:rPr lang="zh-TW" altLang="en-US" sz="3200" b="1" dirty="0" smtClean="0">
                <a:solidFill>
                  <a:schemeClr val="bg1"/>
                </a:solidFill>
                <a:ea typeface="黑体" pitchFamily="49" charset="-122"/>
              </a:rPr>
              <a:t>挑战</a:t>
            </a:r>
            <a:endParaRPr lang="en-US" altLang="zh-TW" sz="3200" b="1" dirty="0" smtClean="0">
              <a:solidFill>
                <a:schemeClr val="bg1"/>
              </a:solidFill>
              <a:ea typeface="黑体" pitchFamily="49" charset="-122"/>
            </a:endParaRPr>
          </a:p>
          <a:p>
            <a:pPr algn="ctr"/>
            <a:r>
              <a:rPr lang="en-US" altLang="zh-TW" sz="2800" b="1" dirty="0" smtClean="0">
                <a:solidFill>
                  <a:schemeClr val="bg1"/>
                </a:solidFill>
                <a:ea typeface="黑体" pitchFamily="49" charset="-122"/>
              </a:rPr>
              <a:t>Low-Carbon Transformation Under Economic New Normal</a:t>
            </a:r>
            <a:r>
              <a:rPr lang="zh-TW" altLang="en-US" sz="3600" b="1" dirty="0" smtClean="0">
                <a:solidFill>
                  <a:schemeClr val="bg1"/>
                </a:solidFill>
                <a:ea typeface="黑体" pitchFamily="49" charset="-122"/>
              </a:rPr>
              <a:t> </a:t>
            </a:r>
            <a:endParaRPr lang="zh-TW" altLang="en-US" sz="3600" b="1" dirty="0">
              <a:solidFill>
                <a:schemeClr val="bg1"/>
              </a:solidFill>
              <a:ea typeface="黑体" pitchFamily="49" charset="-122"/>
            </a:endParaRPr>
          </a:p>
          <a:p>
            <a:pPr algn="ctr" defTabSz="457200"/>
            <a:endParaRPr lang="en-US" altLang="zh-CN" sz="2400" b="1" dirty="0" smtClean="0">
              <a:solidFill>
                <a:schemeClr val="bg1"/>
              </a:solidFill>
              <a:ea typeface="楷体" pitchFamily="49" charset="-122"/>
            </a:endParaRPr>
          </a:p>
          <a:p>
            <a:pPr algn="ctr" defTabSz="457200"/>
            <a:endParaRPr lang="en-US" altLang="zh-CN" sz="2400" b="1" dirty="0">
              <a:solidFill>
                <a:schemeClr val="bg1"/>
              </a:solidFill>
              <a:ea typeface="楷体" pitchFamily="49" charset="-122"/>
            </a:endParaRPr>
          </a:p>
          <a:p>
            <a:pPr algn="ctr" defTabSz="457200"/>
            <a:endParaRPr lang="en-US" altLang="zh-CN" sz="2400" b="1" dirty="0" smtClean="0">
              <a:solidFill>
                <a:schemeClr val="bg1"/>
              </a:solidFill>
              <a:ea typeface="楷体" pitchFamily="49" charset="-122"/>
            </a:endParaRPr>
          </a:p>
          <a:p>
            <a:pPr algn="ctr" defTabSz="457200"/>
            <a:r>
              <a:rPr lang="zh-CN" altLang="en-US" sz="2400" b="1" dirty="0" smtClean="0">
                <a:solidFill>
                  <a:schemeClr val="bg1"/>
                </a:solidFill>
                <a:ea typeface="楷体" pitchFamily="49" charset="-122"/>
              </a:rPr>
              <a:t>齐   晔</a:t>
            </a:r>
            <a:r>
              <a:rPr lang="en-US" altLang="zh-CN" sz="2400" b="1" dirty="0" smtClean="0">
                <a:solidFill>
                  <a:schemeClr val="bg1"/>
                </a:solidFill>
                <a:ea typeface="楷体" pitchFamily="49" charset="-122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(Qi Ye)</a:t>
            </a:r>
          </a:p>
          <a:p>
            <a:pPr algn="ctr" defTabSz="457200"/>
            <a:endParaRPr lang="en-US" altLang="zh-CN" sz="2400" b="1" dirty="0" smtClean="0">
              <a:solidFill>
                <a:schemeClr val="bg1"/>
              </a:solidFill>
              <a:ea typeface="楷体" pitchFamily="49" charset="-122"/>
            </a:endParaRPr>
          </a:p>
          <a:p>
            <a:pPr algn="ctr" defTabSz="457200"/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清华</a:t>
            </a:r>
            <a:r>
              <a:rPr lang="zh-CN" altLang="zh-CN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布鲁金斯公共政策研究中心</a:t>
            </a:r>
            <a:endParaRPr lang="en-US" altLang="zh-CN" sz="24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 defTabSz="457200"/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清华大学公共管理学院</a:t>
            </a:r>
            <a:endParaRPr lang="en-US" altLang="zh-CN" sz="24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 defTabSz="457200"/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2016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17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日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99905" y="2740297"/>
          <a:ext cx="6809947" cy="348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395272" y="2639101"/>
          <a:ext cx="7172520" cy="321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617517" y="1526494"/>
            <a:ext cx="8182098" cy="931698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1.3</a:t>
            </a:r>
            <a:r>
              <a:rPr lang="en-US" altLang="zh-CN" sz="2800" dirty="0" smtClean="0">
                <a:latin typeface="黑体"/>
                <a:ea typeface="黑体"/>
                <a:cs typeface="黑体"/>
              </a:rPr>
              <a:t> 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新常态</a:t>
            </a:r>
            <a:r>
              <a:rPr lang="zh-CN" altLang="en-US" sz="2800" dirty="0">
                <a:latin typeface="黑体"/>
                <a:ea typeface="黑体"/>
                <a:cs typeface="黑体"/>
              </a:rPr>
              <a:t>下经济：持续</a:t>
            </a:r>
            <a:r>
              <a:rPr lang="en-US" altLang="zh-CN" sz="2800" dirty="0">
                <a:latin typeface="黑体"/>
                <a:ea typeface="黑体"/>
                <a:cs typeface="黑体"/>
              </a:rPr>
              <a:t>30</a:t>
            </a:r>
            <a:r>
              <a:rPr lang="zh-CN" altLang="en-US" sz="2800" dirty="0">
                <a:latin typeface="黑体"/>
                <a:ea typeface="黑体"/>
                <a:cs typeface="黑体"/>
              </a:rPr>
              <a:t>年的高速增长转向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中高</a:t>
            </a:r>
            <a:r>
              <a:rPr lang="en-US" altLang="zh-CN" sz="2800" dirty="0">
                <a:latin typeface="黑体"/>
                <a:ea typeface="黑体"/>
                <a:cs typeface="黑体"/>
              </a:rPr>
              <a:t/>
            </a:r>
            <a:br>
              <a:rPr lang="en-US" altLang="zh-CN" sz="2800" dirty="0">
                <a:latin typeface="黑体"/>
                <a:ea typeface="黑体"/>
                <a:cs typeface="黑体"/>
              </a:rPr>
            </a:br>
            <a:r>
              <a:rPr lang="en-US" altLang="zh-CN" sz="2800" dirty="0" smtClean="0">
                <a:latin typeface="黑体"/>
                <a:ea typeface="黑体"/>
                <a:cs typeface="黑体"/>
              </a:rPr>
              <a:t>    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速增长</a:t>
            </a:r>
            <a:endParaRPr lang="en-US" sz="2800" dirty="0">
              <a:latin typeface="黑体"/>
              <a:ea typeface="黑体"/>
              <a:cs typeface="黑体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1800" y="2439046"/>
            <a:ext cx="3279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China’s GDP and Growth Rate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0" y="6354079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FFFF"/>
                </a:solidFill>
              </a:rPr>
              <a:t>数据来源：国家统计局</a:t>
            </a:r>
            <a:endParaRPr lang="en-US" altLang="zh-CN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3704" y="1298713"/>
            <a:ext cx="8828689" cy="1348981"/>
          </a:xfrm>
        </p:spPr>
        <p:txBody>
          <a:bodyPr>
            <a:normAutofit fontScale="90000"/>
          </a:bodyPr>
          <a:lstStyle/>
          <a:p>
            <a:r>
              <a:rPr lang="en-US" altLang="zh-CN" sz="2800" dirty="0" smtClean="0"/>
              <a:t>1.4 </a:t>
            </a:r>
            <a:r>
              <a:rPr lang="zh-CN" altLang="en-US" sz="2800" dirty="0" smtClean="0"/>
              <a:t>新常态下能源消耗：</a:t>
            </a:r>
            <a:r>
              <a:rPr lang="en-US" altLang="zh-CN" sz="2800" dirty="0"/>
              <a:t>2012</a:t>
            </a:r>
            <a:r>
              <a:rPr lang="zh-CN" altLang="en-US" sz="2800" dirty="0"/>
              <a:t>年</a:t>
            </a:r>
            <a:r>
              <a:rPr lang="zh-CN" altLang="en-US" sz="2800" dirty="0" smtClean="0"/>
              <a:t>以来增速</a:t>
            </a:r>
            <a:r>
              <a:rPr lang="zh-CN" altLang="en-US" sz="2800" dirty="0"/>
              <a:t>开始大幅</a:t>
            </a:r>
            <a:r>
              <a:rPr lang="zh-CN" altLang="en-US" sz="2800" dirty="0" smtClean="0"/>
              <a:t>下滑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/>
              <a:t> </a:t>
            </a:r>
            <a:r>
              <a:rPr lang="en-US" altLang="zh-CN" sz="2800" dirty="0" smtClean="0"/>
              <a:t>     Energy consumption growth rate declines significantly </a:t>
            </a:r>
            <a:br>
              <a:rPr lang="en-US" altLang="zh-CN" sz="2800" dirty="0" smtClean="0"/>
            </a:br>
            <a:r>
              <a:rPr lang="en-US" altLang="zh-CN" sz="2800" dirty="0"/>
              <a:t> </a:t>
            </a:r>
            <a:r>
              <a:rPr lang="en-US" altLang="zh-CN" sz="2800" dirty="0" smtClean="0"/>
              <a:t>     since 2012</a:t>
            </a:r>
            <a:endParaRPr lang="zh-CN" alt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28833"/>
              </p:ext>
            </p:extLst>
          </p:nvPr>
        </p:nvGraphicFramePr>
        <p:xfrm>
          <a:off x="1276349" y="2527299"/>
          <a:ext cx="6883401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8125" y="6365874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FFFF"/>
                </a:solidFill>
              </a:rPr>
              <a:t>数据来源：国家统计局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52555" y="1503894"/>
            <a:ext cx="7529206" cy="845904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latin typeface="黑体"/>
                <a:ea typeface="黑体"/>
                <a:cs typeface="黑体"/>
              </a:rPr>
              <a:t>能源相关碳排放增速放缓</a:t>
            </a:r>
            <a:r>
              <a:rPr lang="en-US" altLang="zh-CN" sz="2800" dirty="0">
                <a:latin typeface="黑体"/>
                <a:ea typeface="黑体"/>
                <a:cs typeface="黑体"/>
              </a:rPr>
              <a:t/>
            </a:r>
            <a:br>
              <a:rPr lang="en-US" altLang="zh-CN" sz="2800" dirty="0">
                <a:latin typeface="黑体"/>
                <a:ea typeface="黑体"/>
                <a:cs typeface="黑体"/>
              </a:rPr>
            </a:br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Energy-related emissions slow down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991223"/>
              </p:ext>
            </p:extLst>
          </p:nvPr>
        </p:nvGraphicFramePr>
        <p:xfrm>
          <a:off x="411645" y="2349798"/>
          <a:ext cx="8349841" cy="416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6337" y="6445250"/>
            <a:ext cx="4493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FFFF"/>
                </a:solidFill>
              </a:rPr>
              <a:t>数据来源：世界银行、中国低碳发展报告、国家统计局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054" y="1403626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1.4.1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5605" y="2616848"/>
            <a:ext cx="8186604" cy="336202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“十二五”期间全社会用电量增速明显下降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900" dirty="0" smtClean="0"/>
          </a:p>
          <a:p>
            <a:pPr lvl="1" indent="-320400">
              <a:spcBef>
                <a:spcPts val="528"/>
              </a:spcBef>
              <a:spcAft>
                <a:spcPts val="600"/>
              </a:spcAft>
            </a:pPr>
            <a:r>
              <a:rPr lang="zh-CN" altLang="en-US" sz="2200" dirty="0" smtClean="0">
                <a:solidFill>
                  <a:srgbClr val="FFFFFF"/>
                </a:solidFill>
              </a:rPr>
              <a:t>平均增速较“十一五”期间下降近</a:t>
            </a:r>
            <a:r>
              <a:rPr lang="en-US" altLang="zh-CN" sz="2200" dirty="0" smtClean="0">
                <a:solidFill>
                  <a:srgbClr val="FFFFFF"/>
                </a:solidFill>
              </a:rPr>
              <a:t>50%</a:t>
            </a:r>
          </a:p>
          <a:p>
            <a:pPr lvl="1" indent="-320400">
              <a:spcBef>
                <a:spcPts val="528"/>
              </a:spcBef>
              <a:spcAft>
                <a:spcPts val="600"/>
              </a:spcAft>
            </a:pPr>
            <a:r>
              <a:rPr lang="zh-CN" altLang="en-US" sz="2200" dirty="0" smtClean="0">
                <a:solidFill>
                  <a:srgbClr val="FFFFFF"/>
                </a:solidFill>
              </a:rPr>
              <a:t>第二产业用电量平均增速下降</a:t>
            </a:r>
            <a:r>
              <a:rPr lang="zh-CN" altLang="zh-CN" sz="2200" dirty="0" smtClean="0">
                <a:solidFill>
                  <a:srgbClr val="FFFFFF"/>
                </a:solidFill>
              </a:rPr>
              <a:t>5</a:t>
            </a:r>
            <a:r>
              <a:rPr lang="en-US" altLang="zh-CN" sz="2200" dirty="0" smtClean="0">
                <a:solidFill>
                  <a:srgbClr val="FFFFFF"/>
                </a:solidFill>
              </a:rPr>
              <a:t>0%</a:t>
            </a:r>
            <a:endParaRPr lang="en-US" altLang="zh-CN" sz="2200" dirty="0" smtClean="0"/>
          </a:p>
          <a:p>
            <a:pPr lvl="1" indent="-320400">
              <a:spcBef>
                <a:spcPts val="528"/>
              </a:spcBef>
            </a:pPr>
            <a:r>
              <a:rPr lang="en-US" altLang="zh-CN" sz="2200" dirty="0" smtClean="0">
                <a:solidFill>
                  <a:srgbClr val="FFFFFF"/>
                </a:solidFill>
              </a:rPr>
              <a:t>2015</a:t>
            </a:r>
            <a:r>
              <a:rPr lang="zh-CN" altLang="en-US" sz="2200" dirty="0" smtClean="0">
                <a:solidFill>
                  <a:srgbClr val="FFFFFF"/>
                </a:solidFill>
              </a:rPr>
              <a:t>年，全社会用电量仅增长</a:t>
            </a:r>
            <a:r>
              <a:rPr lang="zh-CN" altLang="zh-CN" sz="2200" dirty="0" smtClean="0">
                <a:solidFill>
                  <a:srgbClr val="FFFFFF"/>
                </a:solidFill>
              </a:rPr>
              <a:t>0</a:t>
            </a:r>
            <a:r>
              <a:rPr lang="en-US" altLang="zh-CN" sz="2200" dirty="0" smtClean="0">
                <a:solidFill>
                  <a:srgbClr val="FFFFFF"/>
                </a:solidFill>
              </a:rPr>
              <a:t>.5%</a:t>
            </a:r>
            <a:r>
              <a:rPr lang="zh-CN" altLang="en-US" sz="2200" dirty="0" smtClean="0">
                <a:solidFill>
                  <a:srgbClr val="FFFFFF"/>
                </a:solidFill>
              </a:rPr>
              <a:t>，创</a:t>
            </a:r>
            <a:r>
              <a:rPr lang="en-US" altLang="zh-CN" sz="2200" dirty="0" smtClean="0">
                <a:solidFill>
                  <a:srgbClr val="FFFFFF"/>
                </a:solidFill>
              </a:rPr>
              <a:t>1974</a:t>
            </a:r>
            <a:r>
              <a:rPr lang="zh-CN" altLang="en-US" sz="2200" dirty="0" smtClean="0">
                <a:solidFill>
                  <a:srgbClr val="FFFFFF"/>
                </a:solidFill>
              </a:rPr>
              <a:t>年以来新低</a:t>
            </a:r>
            <a:endParaRPr lang="en-US" altLang="zh-CN" sz="2200" dirty="0" smtClean="0">
              <a:solidFill>
                <a:srgbClr val="FFFFFF"/>
              </a:solidFill>
            </a:endParaRPr>
          </a:p>
          <a:p>
            <a:pPr marL="422550" lvl="1" indent="0">
              <a:spcBef>
                <a:spcPts val="528"/>
              </a:spcBef>
              <a:buNone/>
            </a:pPr>
            <a:r>
              <a:rPr lang="en-US" altLang="zh-CN" sz="2200" dirty="0" smtClean="0">
                <a:solidFill>
                  <a:srgbClr val="FFFFFF"/>
                </a:solidFill>
              </a:rPr>
              <a:t>     Electricity consumption grew by 0.5%, the </a:t>
            </a:r>
            <a:r>
              <a:rPr lang="en-US" altLang="zh-CN" sz="2200" dirty="0" smtClean="0">
                <a:solidFill>
                  <a:srgbClr val="FFC000"/>
                </a:solidFill>
              </a:rPr>
              <a:t>lowest since 1974</a:t>
            </a:r>
          </a:p>
          <a:p>
            <a:endParaRPr lang="en-US" altLang="zh-CN" sz="200" dirty="0"/>
          </a:p>
          <a:p>
            <a:pPr lvl="2"/>
            <a:r>
              <a:rPr lang="zh-CN" altLang="en-US" sz="2000" dirty="0" smtClean="0">
                <a:solidFill>
                  <a:srgbClr val="FFFFFF"/>
                </a:solidFill>
              </a:rPr>
              <a:t>第二产业用电量下降</a:t>
            </a:r>
            <a:r>
              <a:rPr lang="en-US" altLang="zh-CN" sz="2000" dirty="0" smtClean="0">
                <a:solidFill>
                  <a:srgbClr val="FFFFFF"/>
                </a:solidFill>
              </a:rPr>
              <a:t>1.5% </a:t>
            </a:r>
          </a:p>
          <a:p>
            <a:pPr lvl="2"/>
            <a:r>
              <a:rPr lang="zh-CN" altLang="en-US" sz="2000" dirty="0" smtClean="0">
                <a:solidFill>
                  <a:srgbClr val="FFFFFF"/>
                </a:solidFill>
              </a:rPr>
              <a:t>第三产业和居民用电量保持中高速上升</a:t>
            </a:r>
            <a:endParaRPr lang="en-US" altLang="zh-CN" sz="2000" dirty="0" smtClean="0">
              <a:solidFill>
                <a:srgbClr val="FFFFFF"/>
              </a:solidFill>
            </a:endParaRPr>
          </a:p>
          <a:p>
            <a:endParaRPr lang="en-US" altLang="zh-CN" sz="1800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5605" y="1513667"/>
            <a:ext cx="7839305" cy="819630"/>
          </a:xfrm>
        </p:spPr>
        <p:txBody>
          <a:bodyPr>
            <a:normAutofit fontScale="90000"/>
          </a:bodyPr>
          <a:lstStyle/>
          <a:p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1.5</a:t>
            </a:r>
            <a:r>
              <a:rPr lang="en-US" altLang="en-US" sz="2800" dirty="0" smtClean="0">
                <a:latin typeface="黑体"/>
                <a:ea typeface="黑体"/>
                <a:cs typeface="黑体"/>
              </a:rPr>
              <a:t> 新常态下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用电量</a:t>
            </a:r>
            <a:r>
              <a:rPr lang="zh-CN" altLang="en-US" sz="2800" dirty="0">
                <a:latin typeface="黑体"/>
                <a:ea typeface="黑体"/>
                <a:cs typeface="黑体"/>
              </a:rPr>
              <a:t>强劲增长的势头明显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减退</a:t>
            </a:r>
            <a:r>
              <a:rPr lang="en-US" altLang="zh-CN" sz="2800" dirty="0" smtClean="0">
                <a:latin typeface="黑体"/>
                <a:ea typeface="黑体"/>
                <a:cs typeface="黑体"/>
              </a:rPr>
              <a:t/>
            </a:r>
            <a:br>
              <a:rPr lang="en-US" altLang="zh-CN" sz="2800" dirty="0" smtClean="0">
                <a:latin typeface="黑体"/>
                <a:ea typeface="黑体"/>
                <a:cs typeface="黑体"/>
              </a:rPr>
            </a:br>
            <a:r>
              <a:rPr lang="en-US" altLang="zh-CN" sz="2800" dirty="0" smtClean="0">
                <a:latin typeface="黑体"/>
                <a:ea typeface="黑体"/>
                <a:cs typeface="黑体"/>
              </a:rPr>
              <a:t>    </a:t>
            </a:r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Power use declines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75426"/>
              </p:ext>
            </p:extLst>
          </p:nvPr>
        </p:nvGraphicFramePr>
        <p:xfrm>
          <a:off x="172454" y="1723425"/>
          <a:ext cx="8828671" cy="464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8500" y="6365874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FFFF"/>
                </a:solidFill>
              </a:rPr>
              <a:t>数据来源：中电联、国家能源局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8596" y="1346993"/>
            <a:ext cx="7828180" cy="948439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黑体"/>
                <a:ea typeface="黑体"/>
                <a:cs typeface="黑体"/>
              </a:rPr>
              <a:t>1.</a:t>
            </a:r>
            <a:r>
              <a:rPr lang="en-US" altLang="zh-CN" sz="2800" dirty="0">
                <a:latin typeface="黑体"/>
                <a:ea typeface="黑体"/>
                <a:cs typeface="黑体"/>
              </a:rPr>
              <a:t>6</a:t>
            </a:r>
            <a:r>
              <a:rPr lang="en-US" altLang="zh-CN" sz="2800" dirty="0" smtClean="0">
                <a:latin typeface="黑体"/>
                <a:ea typeface="黑体"/>
                <a:cs typeface="黑体"/>
              </a:rPr>
              <a:t> 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新常态下</a:t>
            </a:r>
            <a:r>
              <a:rPr lang="en-US" sz="2800" dirty="0" smtClean="0">
                <a:latin typeface="黑体"/>
                <a:ea typeface="黑体"/>
                <a:cs typeface="黑体"/>
              </a:rPr>
              <a:t>煤炭消费峰值或已到来</a:t>
            </a:r>
            <a:br>
              <a:rPr lang="en-US" sz="2800" dirty="0" smtClean="0">
                <a:latin typeface="黑体"/>
                <a:ea typeface="黑体"/>
                <a:cs typeface="黑体"/>
              </a:rPr>
            </a:br>
            <a:r>
              <a:rPr lang="en-US" sz="2800" dirty="0" smtClean="0">
                <a:latin typeface="黑体"/>
                <a:ea typeface="黑体"/>
                <a:cs typeface="黑体"/>
              </a:rPr>
              <a:t>   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Coal consumption might have peaked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Chart 4" title="fea"/>
          <p:cNvGraphicFramePr/>
          <p:nvPr>
            <p:extLst>
              <p:ext uri="{D42A27DB-BD31-4B8C-83A1-F6EECF244321}">
                <p14:modId xmlns:p14="http://schemas.microsoft.com/office/powerpoint/2010/main" val="1979278190"/>
              </p:ext>
            </p:extLst>
          </p:nvPr>
        </p:nvGraphicFramePr>
        <p:xfrm>
          <a:off x="458596" y="2295433"/>
          <a:ext cx="8454635" cy="423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9625" y="6527240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FFFF"/>
                </a:solidFill>
              </a:rPr>
              <a:t>数据来源：国家统计局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128790"/>
              </p:ext>
            </p:extLst>
          </p:nvPr>
        </p:nvGraphicFramePr>
        <p:xfrm>
          <a:off x="667117" y="2270500"/>
          <a:ext cx="8328247" cy="406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859076" y="1499769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1.6.1</a:t>
            </a:r>
            <a:r>
              <a:rPr lang="en-US" altLang="zh-CN" sz="28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 </a:t>
            </a:r>
            <a:r>
              <a:rPr lang="zh-CN" altLang="en-US" sz="2800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经济</a:t>
            </a:r>
            <a:r>
              <a:rPr lang="zh-CN" altLang="en-US" sz="2800" dirty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发展水平与煤炭消费</a:t>
            </a:r>
            <a:endParaRPr lang="en-US" sz="2800" dirty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000" y="6373910"/>
            <a:ext cx="4119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FFFF"/>
                </a:solidFill>
              </a:rPr>
              <a:t>数据来源：</a:t>
            </a:r>
            <a:r>
              <a:rPr lang="en-US" altLang="zh-CN" sz="1400" dirty="0" smtClean="0">
                <a:solidFill>
                  <a:srgbClr val="FFFFFF"/>
                </a:solidFill>
              </a:rPr>
              <a:t>IEA</a:t>
            </a:r>
            <a:r>
              <a:rPr lang="zh-CN" altLang="en-US" sz="1400" dirty="0" smtClean="0">
                <a:solidFill>
                  <a:srgbClr val="FFFFFF"/>
                </a:solidFill>
              </a:rPr>
              <a:t>，世界银行，</a:t>
            </a:r>
            <a:r>
              <a:rPr lang="en-US" altLang="zh-CN" sz="1400" dirty="0" smtClean="0">
                <a:solidFill>
                  <a:srgbClr val="FFFFFF"/>
                </a:solidFill>
              </a:rPr>
              <a:t>DoE</a:t>
            </a:r>
            <a:r>
              <a:rPr lang="zh-CN" altLang="en-US" sz="1400" dirty="0" smtClean="0">
                <a:solidFill>
                  <a:srgbClr val="FFFFFF"/>
                </a:solidFill>
              </a:rPr>
              <a:t>(</a:t>
            </a:r>
            <a:r>
              <a:rPr lang="en-US" altLang="zh-CN" sz="1400" dirty="0" smtClean="0">
                <a:solidFill>
                  <a:srgbClr val="FFFFFF"/>
                </a:solidFill>
              </a:rPr>
              <a:t>UK)</a:t>
            </a:r>
            <a:r>
              <a:rPr lang="zh-CN" altLang="en-US" sz="1400" dirty="0" smtClean="0">
                <a:solidFill>
                  <a:srgbClr val="FFFFFF"/>
                </a:solidFill>
              </a:rPr>
              <a:t>、国家统计局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1263" y="1217908"/>
            <a:ext cx="7555513" cy="743283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1.</a:t>
            </a:r>
            <a:r>
              <a:rPr lang="en-US" altLang="zh-CN" sz="2800" dirty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.2 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经济发展水平与煤炭消费</a:t>
            </a:r>
            <a:endParaRPr lang="en-US" sz="2800" dirty="0">
              <a:latin typeface="黑体"/>
              <a:ea typeface="黑体"/>
              <a:cs typeface="黑体"/>
            </a:endParaRPr>
          </a:p>
        </p:txBody>
      </p:sp>
      <p:pic>
        <p:nvPicPr>
          <p:cNvPr id="4" name="Picture 3" descr="Macintosh HD:Users:tongwu:Desktop:Coal MS:Figures:Fig2_Feb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58" y="2103019"/>
            <a:ext cx="3593861" cy="4664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1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5908" y="1306645"/>
            <a:ext cx="7429552" cy="644941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1.6</a:t>
            </a:r>
            <a:r>
              <a:rPr lang="zh-CN" alt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3 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中国能源结构的变化（</a:t>
            </a:r>
            <a:r>
              <a:rPr lang="zh-CN" altLang="zh-CN" sz="280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N" sz="2800" dirty="0" smtClean="0">
                <a:latin typeface="黑体"/>
                <a:ea typeface="黑体"/>
                <a:cs typeface="黑体"/>
              </a:rPr>
              <a:t>980-2020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）</a:t>
            </a:r>
            <a:endParaRPr lang="en-US" sz="2800" dirty="0">
              <a:latin typeface="黑体"/>
              <a:ea typeface="黑体"/>
              <a:cs typeface="黑体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004" y="6392626"/>
            <a:ext cx="563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FFFF"/>
                </a:solidFill>
              </a:rPr>
              <a:t>数据来源：国家统计局、</a:t>
            </a:r>
            <a:r>
              <a:rPr lang="en-US" altLang="zh-CN" sz="1400" dirty="0" smtClean="0">
                <a:solidFill>
                  <a:srgbClr val="FFFFFF"/>
                </a:solidFill>
              </a:rPr>
              <a:t>《</a:t>
            </a:r>
            <a:r>
              <a:rPr lang="zh-CN" altLang="en-US" sz="1400" dirty="0" smtClean="0">
                <a:solidFill>
                  <a:srgbClr val="FFFFFF"/>
                </a:solidFill>
              </a:rPr>
              <a:t>能源发展战略行动计划（</a:t>
            </a:r>
            <a:r>
              <a:rPr lang="en-US" altLang="zh-CN" sz="1400" dirty="0" smtClean="0">
                <a:solidFill>
                  <a:srgbClr val="FFFFFF"/>
                </a:solidFill>
              </a:rPr>
              <a:t>2014-2020</a:t>
            </a:r>
            <a:r>
              <a:rPr lang="zh-CN" altLang="en-US" sz="1400" dirty="0" smtClean="0">
                <a:solidFill>
                  <a:srgbClr val="FFFFFF"/>
                </a:solidFill>
              </a:rPr>
              <a:t>年）</a:t>
            </a:r>
            <a:r>
              <a:rPr lang="en-US" altLang="zh-CN" sz="1400" dirty="0" smtClean="0">
                <a:solidFill>
                  <a:srgbClr val="FFFFFF"/>
                </a:solidFill>
              </a:rPr>
              <a:t>》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998209"/>
              </p:ext>
            </p:extLst>
          </p:nvPr>
        </p:nvGraphicFramePr>
        <p:xfrm>
          <a:off x="956290" y="2072230"/>
          <a:ext cx="7429552" cy="432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70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1251" y="1550505"/>
            <a:ext cx="8490227" cy="894246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1.6.4 </a:t>
            </a:r>
            <a:r>
              <a:rPr lang="zh-CN" altLang="zh-CN" sz="2800" dirty="0" smtClean="0"/>
              <a:t>中国经济</a:t>
            </a:r>
            <a:r>
              <a:rPr lang="zh-CN" altLang="zh-CN" sz="2800" dirty="0"/>
              <a:t>的能源强度将基本保持持续下降</a:t>
            </a:r>
            <a:r>
              <a:rPr lang="zh-CN" altLang="zh-CN" sz="2800" dirty="0" smtClean="0"/>
              <a:t>趋势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/>
              <a:t>	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Energy intensity will stay on the declining trend</a:t>
            </a:r>
            <a:endParaRPr lang="zh-CN" altLang="en-US" sz="26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522250"/>
              </p:ext>
            </p:extLst>
          </p:nvPr>
        </p:nvGraphicFramePr>
        <p:xfrm>
          <a:off x="995081" y="2554940"/>
          <a:ext cx="6894793" cy="373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12875" y="6429375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FFFF"/>
                </a:solidFill>
              </a:rPr>
              <a:t>数据来源：中国能源统计年鉴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1714489"/>
            <a:ext cx="7429552" cy="648701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报告主要内容</a:t>
            </a:r>
            <a:r>
              <a:rPr lang="en-US" altLang="zh-CN" sz="3200" dirty="0" smtClean="0"/>
              <a:t> (Outline)</a:t>
            </a:r>
            <a:endParaRPr lang="zh-CN" altLang="en-US" sz="3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857224" y="2363190"/>
            <a:ext cx="8034528" cy="4275116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低</a:t>
            </a: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碳发展</a:t>
            </a: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热点 </a:t>
            </a: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(Emerging Trends)</a:t>
            </a:r>
            <a:endParaRPr lang="en-US" altLang="zh-CN" sz="2600" dirty="0">
              <a:latin typeface="+mn-lt"/>
              <a:ea typeface="黑体" panose="02010609060101010101" pitchFamily="49" charset="-122"/>
            </a:endParaRPr>
          </a:p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走向能源消费</a:t>
            </a: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革命</a:t>
            </a:r>
            <a:r>
              <a:rPr lang="en-US" altLang="zh-CN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600" dirty="0" smtClean="0">
                <a:latin typeface="+mn-lt"/>
                <a:ea typeface="+mj-ea"/>
              </a:rPr>
              <a:t>(Reshaping Energy Consumption)</a:t>
            </a:r>
            <a:endParaRPr lang="en-US" altLang="zh-CN" sz="2600" dirty="0">
              <a:latin typeface="+mn-lt"/>
              <a:ea typeface="+mj-ea"/>
            </a:endParaRPr>
          </a:p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节能与</a:t>
            </a: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可再生能源</a:t>
            </a:r>
            <a:r>
              <a:rPr lang="en-US" altLang="zh-CN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600" dirty="0" smtClean="0"/>
              <a:t>(Energy Saving and Renewables)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低碳发展</a:t>
            </a: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案例</a:t>
            </a:r>
            <a:r>
              <a:rPr lang="en-US" altLang="zh-CN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600" dirty="0" smtClean="0"/>
              <a:t>(Case Study)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低碳发展协同</a:t>
            </a: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治理</a:t>
            </a:r>
            <a:r>
              <a:rPr lang="en-US" altLang="zh-CN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600" dirty="0" smtClean="0"/>
              <a:t>(Low-Carbon Co-benefits)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低碳</a:t>
            </a: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指标</a:t>
            </a:r>
            <a:r>
              <a:rPr lang="en-US" altLang="zh-CN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600" dirty="0" smtClean="0"/>
              <a:t>(Low-carbon </a:t>
            </a:r>
            <a:r>
              <a:rPr lang="en-US" altLang="zh-CN" sz="2600" dirty="0"/>
              <a:t>I</a:t>
            </a:r>
            <a:r>
              <a:rPr lang="en-US" altLang="zh-CN" sz="2600" dirty="0" smtClean="0"/>
              <a:t>ndex) 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6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23" y="2475743"/>
            <a:ext cx="7698947" cy="426661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宋体"/>
                <a:ea typeface="宋体"/>
                <a:cs typeface="宋体"/>
              </a:rPr>
              <a:t>京津</a:t>
            </a:r>
            <a:r>
              <a:rPr lang="en-US" sz="2400" dirty="0" smtClean="0">
                <a:latin typeface="宋体"/>
                <a:ea typeface="宋体"/>
                <a:cs typeface="宋体"/>
              </a:rPr>
              <a:t>冀</a:t>
            </a:r>
            <a:r>
              <a:rPr lang="zh-CN" altLang="en-US" sz="2400" dirty="0" smtClean="0">
                <a:latin typeface="宋体"/>
                <a:ea typeface="宋体"/>
                <a:cs typeface="宋体"/>
              </a:rPr>
              <a:t>鲁</a:t>
            </a:r>
            <a:r>
              <a:rPr lang="en-US" sz="2400" dirty="0" smtClean="0">
                <a:latin typeface="宋体"/>
                <a:ea typeface="宋体"/>
                <a:cs typeface="宋体"/>
              </a:rPr>
              <a:t>、</a:t>
            </a:r>
            <a:r>
              <a:rPr lang="en-US" sz="2400" dirty="0">
                <a:latin typeface="宋体"/>
                <a:ea typeface="宋体"/>
                <a:cs typeface="宋体"/>
              </a:rPr>
              <a:t>长三角、珠三角实行煤炭</a:t>
            </a:r>
            <a:r>
              <a:rPr lang="zh-CN" altLang="en-US" sz="2400" dirty="0">
                <a:latin typeface="宋体"/>
                <a:ea typeface="宋体"/>
                <a:cs typeface="宋体"/>
              </a:rPr>
              <a:t>消费</a:t>
            </a:r>
            <a:r>
              <a:rPr lang="en-US" sz="2400" dirty="0" smtClean="0">
                <a:latin typeface="宋体"/>
                <a:ea typeface="宋体"/>
                <a:cs typeface="宋体"/>
              </a:rPr>
              <a:t>总量控制</a:t>
            </a:r>
            <a:r>
              <a:rPr lang="zh-CN" altLang="en-US" sz="2400" dirty="0" smtClean="0">
                <a:latin typeface="宋体"/>
                <a:ea typeface="宋体"/>
                <a:cs typeface="宋体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Coal</a:t>
            </a:r>
            <a:r>
              <a:rPr lang="zh-CN" altLang="en-US" sz="24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Cap</a:t>
            </a:r>
            <a:endParaRPr lang="en-US" sz="2400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marL="0" indent="0">
              <a:buNone/>
            </a:pPr>
            <a:endParaRPr lang="en-US" sz="1100" dirty="0" smtClean="0">
              <a:latin typeface="宋体"/>
              <a:ea typeface="宋体"/>
              <a:cs typeface="宋体"/>
            </a:endParaRPr>
          </a:p>
          <a:p>
            <a:r>
              <a:rPr lang="zh-CN" altLang="en-US" sz="2400" dirty="0" smtClean="0">
                <a:latin typeface="宋体"/>
                <a:ea typeface="宋体"/>
                <a:cs typeface="宋体"/>
              </a:rPr>
              <a:t>低碳试点城市建设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Low-carbon</a:t>
            </a:r>
            <a:r>
              <a:rPr lang="zh-CN" altLang="en-US" sz="24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pilot</a:t>
            </a:r>
            <a:r>
              <a:rPr lang="zh-CN" altLang="en-US" sz="2400" dirty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cities</a:t>
            </a:r>
          </a:p>
          <a:p>
            <a:endParaRPr lang="en-US" altLang="zh-CN" sz="1100" dirty="0" smtClean="0">
              <a:latin typeface="宋体"/>
              <a:ea typeface="宋体"/>
              <a:cs typeface="宋体"/>
            </a:endParaRPr>
          </a:p>
          <a:p>
            <a:r>
              <a:rPr lang="zh-CN" altLang="en-US" sz="2400" dirty="0" smtClean="0">
                <a:latin typeface="宋体"/>
                <a:ea typeface="宋体"/>
                <a:cs typeface="宋体"/>
              </a:rPr>
              <a:t>巴黎协定的约束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Binding</a:t>
            </a:r>
            <a:r>
              <a:rPr lang="zh-CN" altLang="en-US" sz="24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effect</a:t>
            </a:r>
            <a:r>
              <a:rPr lang="zh-CN" altLang="en-US" sz="24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of</a:t>
            </a:r>
            <a:r>
              <a:rPr lang="zh-CN" altLang="en-US" sz="24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the</a:t>
            </a:r>
            <a:r>
              <a:rPr lang="zh-CN" altLang="en-US" sz="24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Paris</a:t>
            </a:r>
            <a:r>
              <a:rPr lang="zh-CN" altLang="en-US" sz="24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Agreement</a:t>
            </a:r>
          </a:p>
          <a:p>
            <a:endParaRPr lang="en-US" altLang="zh-CN" sz="1100" dirty="0" smtClean="0">
              <a:latin typeface="宋体"/>
              <a:ea typeface="宋体"/>
              <a:cs typeface="宋体"/>
            </a:endParaRPr>
          </a:p>
          <a:p>
            <a:r>
              <a:rPr lang="zh-CN" altLang="en-US" sz="2400" dirty="0" smtClean="0">
                <a:latin typeface="宋体"/>
                <a:ea typeface="宋体"/>
                <a:cs typeface="宋体"/>
              </a:rPr>
              <a:t>“十三五”能源相关约束性指标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13</a:t>
            </a:r>
            <a:r>
              <a:rPr lang="en-US" altLang="zh-CN" sz="2400" baseline="30000" dirty="0" smtClean="0">
                <a:latin typeface="Arial Hebrew" charset="-79"/>
                <a:ea typeface="Arial Hebrew" charset="-79"/>
                <a:cs typeface="Arial Hebrew" charset="-79"/>
              </a:rPr>
              <a:t>th</a:t>
            </a:r>
            <a:r>
              <a:rPr lang="zh-CN" altLang="en-US" sz="24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FYP</a:t>
            </a:r>
            <a:r>
              <a:rPr lang="zh-CN" altLang="en-US" sz="24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binding</a:t>
            </a:r>
            <a:r>
              <a:rPr lang="zh-CN" altLang="en-US" sz="2400" dirty="0" smtClean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indicators</a:t>
            </a:r>
            <a:r>
              <a:rPr lang="zh-CN" altLang="en-US" sz="2400" dirty="0" smtClean="0">
                <a:latin typeface="宋体"/>
                <a:ea typeface="宋体"/>
                <a:cs typeface="宋体"/>
              </a:rPr>
              <a:t>：</a:t>
            </a:r>
            <a:endParaRPr lang="en-US" altLang="zh-CN" sz="2400" dirty="0" smtClean="0">
              <a:latin typeface="宋体"/>
              <a:ea typeface="宋体"/>
              <a:cs typeface="宋体"/>
            </a:endParaRPr>
          </a:p>
          <a:p>
            <a:pPr lvl="1"/>
            <a:r>
              <a:rPr lang="zh-CN" altLang="en-US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清洁能源比例达</a:t>
            </a:r>
            <a:r>
              <a:rPr lang="zh-CN" altLang="zh-CN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1</a:t>
            </a:r>
            <a:r>
              <a:rPr lang="en-US" altLang="zh-CN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5%</a:t>
            </a:r>
            <a:r>
              <a:rPr lang="zh-CN" altLang="en-US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(clean</a:t>
            </a:r>
            <a:r>
              <a:rPr lang="zh-CN" altLang="en-US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energy)</a:t>
            </a:r>
          </a:p>
          <a:p>
            <a:pPr lvl="1"/>
            <a:r>
              <a:rPr lang="zh-CN" altLang="en-US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单位</a:t>
            </a:r>
            <a:r>
              <a:rPr lang="en-US" altLang="zh-CN" sz="1800" dirty="0" err="1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GDP</a:t>
            </a:r>
            <a:r>
              <a:rPr lang="en-US" altLang="en-US" sz="1800" dirty="0" err="1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能耗</a:t>
            </a:r>
            <a:r>
              <a:rPr lang="zh-CN" altLang="en-US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降低</a:t>
            </a:r>
            <a:r>
              <a:rPr lang="en-US" altLang="zh-CN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15%</a:t>
            </a:r>
            <a:r>
              <a:rPr lang="zh-CN" altLang="en-US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(energy</a:t>
            </a:r>
            <a:r>
              <a:rPr lang="zh-CN" altLang="en-US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intensity)</a:t>
            </a:r>
          </a:p>
          <a:p>
            <a:pPr lvl="1"/>
            <a:r>
              <a:rPr lang="zh-CN" altLang="en-US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单位</a:t>
            </a:r>
            <a:r>
              <a:rPr lang="en-US" altLang="zh-CN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GDP</a:t>
            </a:r>
            <a:r>
              <a:rPr lang="zh-CN" altLang="en-US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碳排放下降</a:t>
            </a:r>
            <a:r>
              <a:rPr lang="en-US" altLang="zh-CN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18%</a:t>
            </a:r>
            <a:r>
              <a:rPr lang="zh-CN" altLang="en-US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(carbon</a:t>
            </a:r>
            <a:r>
              <a:rPr lang="zh-CN" altLang="en-US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intensity)</a:t>
            </a:r>
          </a:p>
          <a:p>
            <a:pPr lvl="1"/>
            <a:r>
              <a:rPr lang="zh-CN" altLang="en-US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加入</a:t>
            </a:r>
            <a:r>
              <a:rPr lang="en-US" altLang="en-US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能源消费总量</a:t>
            </a:r>
            <a:r>
              <a:rPr lang="zh-CN" altLang="en-US" sz="1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控制 </a:t>
            </a:r>
            <a:r>
              <a:rPr lang="en-US" altLang="zh-CN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(overall</a:t>
            </a:r>
            <a:r>
              <a:rPr lang="zh-CN" altLang="en-US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energy</a:t>
            </a:r>
            <a:r>
              <a:rPr lang="zh-CN" altLang="en-US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consumption</a:t>
            </a:r>
            <a:r>
              <a:rPr lang="zh-CN" altLang="en-US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cap)</a:t>
            </a:r>
          </a:p>
          <a:p>
            <a:pPr marL="457200" lvl="1" indent="0">
              <a:buNone/>
            </a:pPr>
            <a:endParaRPr lang="en-US" altLang="zh-CN" sz="18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457200" lvl="1" indent="0" algn="ctr">
              <a:buNone/>
            </a:pPr>
            <a:r>
              <a:rPr lang="zh-CN" altLang="en-US" sz="3500" b="1" u="sng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中国或已进入后煤炭发展时期！</a:t>
            </a:r>
            <a:endParaRPr lang="en-US" altLang="zh-CN" sz="3500" b="1" u="sng" dirty="0" smtClean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  <a:p>
            <a:pPr marL="457200" lvl="1" indent="0" algn="ctr">
              <a:buNone/>
            </a:pPr>
            <a:r>
              <a:rPr lang="en-US" altLang="zh-CN" sz="3500" b="1" u="sng" dirty="0" smtClean="0">
                <a:solidFill>
                  <a:srgbClr val="FFFFFF"/>
                </a:solidFill>
                <a:latin typeface="+mj-lt"/>
                <a:ea typeface="黑体"/>
                <a:cs typeface="黑体"/>
              </a:rPr>
              <a:t>China might have entered a post-coal era!</a:t>
            </a:r>
            <a:endParaRPr lang="en-US" altLang="zh-CN" sz="2600" b="1" u="sng" dirty="0">
              <a:solidFill>
                <a:srgbClr val="FFFFFF"/>
              </a:solidFill>
              <a:latin typeface="+mj-lt"/>
              <a:ea typeface="黑体"/>
              <a:cs typeface="黑体"/>
            </a:endParaRPr>
          </a:p>
          <a:p>
            <a:pPr>
              <a:buFont typeface="Arial"/>
              <a:buChar char="•"/>
            </a:pPr>
            <a:endParaRPr lang="en-US" altLang="zh-CN" sz="2400" dirty="0">
              <a:latin typeface="宋体"/>
              <a:ea typeface="宋体"/>
              <a:cs typeface="宋体"/>
            </a:endParaRPr>
          </a:p>
          <a:p>
            <a:pPr lvl="1"/>
            <a:endParaRPr lang="en-US" altLang="zh-CN" sz="18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57224" y="1517226"/>
            <a:ext cx="7429552" cy="697330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Arial" charset="0"/>
                <a:ea typeface="Arial" charset="0"/>
                <a:cs typeface="Arial" charset="0"/>
              </a:rPr>
              <a:t>1.6.5</a:t>
            </a:r>
            <a:r>
              <a:rPr lang="en-US" altLang="zh-CN" sz="2800" dirty="0" smtClean="0">
                <a:latin typeface="黑体"/>
                <a:ea typeface="黑体"/>
                <a:cs typeface="黑体"/>
              </a:rPr>
              <a:t> 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煤炭消费总量达峰的相关政策措施</a:t>
            </a:r>
            <a:endParaRPr lang="en-US" sz="28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394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1268" y="2755075"/>
            <a:ext cx="7861464" cy="8882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smtClean="0">
                <a:latin typeface="黑体"/>
                <a:ea typeface="黑体"/>
                <a:cs typeface="黑体"/>
              </a:rPr>
              <a:t>重塑</a:t>
            </a:r>
            <a:r>
              <a:rPr lang="zh-CN" altLang="en-US" sz="4800" dirty="0">
                <a:latin typeface="黑体"/>
                <a:ea typeface="黑体"/>
                <a:cs typeface="黑体"/>
              </a:rPr>
              <a:t>消费：走向绿色低碳社会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86520" y="3984172"/>
            <a:ext cx="397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Reshaping Consumption</a:t>
            </a:r>
            <a:endParaRPr lang="en-US" sz="28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857250" y="1923803"/>
            <a:ext cx="7677150" cy="462375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减少碳排放的方式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400" b="1" dirty="0" smtClean="0">
                <a:solidFill>
                  <a:srgbClr val="FFC000"/>
                </a:solidFill>
                <a:latin typeface="宋体"/>
                <a:ea typeface="宋体"/>
                <a:cs typeface="宋体"/>
              </a:rPr>
              <a:t>生产侧</a:t>
            </a:r>
            <a:r>
              <a:rPr lang="zh-CN" altLang="en-US" sz="2400" b="1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途径</a:t>
            </a:r>
            <a:r>
              <a:rPr lang="en-US" altLang="zh-CN" sz="2400" b="1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(</a:t>
            </a:r>
            <a:r>
              <a:rPr lang="en-US" altLang="zh-CN" sz="24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Production-based approach</a:t>
            </a:r>
            <a:r>
              <a:rPr lang="en-US" altLang="zh-CN" sz="2400" b="1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)</a:t>
            </a:r>
            <a:r>
              <a:rPr lang="zh-CN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：改善能源结构、调整产业结构、工业节能、提高能效等</a:t>
            </a:r>
            <a:endParaRPr lang="en-US" altLang="zh-CN" sz="2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1"/>
            <a:r>
              <a:rPr lang="zh-CN" altLang="en-US" sz="2400" b="1" dirty="0" smtClean="0">
                <a:solidFill>
                  <a:srgbClr val="FFC000"/>
                </a:solidFill>
                <a:latin typeface="宋体"/>
                <a:ea typeface="宋体"/>
                <a:cs typeface="宋体"/>
              </a:rPr>
              <a:t>消费侧</a:t>
            </a:r>
            <a:r>
              <a:rPr lang="zh-CN" altLang="en-US" sz="2400" b="1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途径</a:t>
            </a:r>
            <a:r>
              <a:rPr lang="en-US" altLang="zh-CN" sz="2400" b="1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(</a:t>
            </a:r>
            <a:r>
              <a:rPr lang="en-US" altLang="zh-CN" sz="24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Consumption-based approach</a:t>
            </a:r>
            <a:r>
              <a:rPr lang="en-US" altLang="zh-CN" sz="2400" b="1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)</a:t>
            </a:r>
            <a:r>
              <a:rPr lang="zh-CN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：提高能效、</a:t>
            </a:r>
            <a:r>
              <a:rPr lang="zh-CN" altLang="en-US" sz="2400" b="1" i="1" dirty="0" smtClean="0">
                <a:solidFill>
                  <a:srgbClr val="FFC000"/>
                </a:solidFill>
                <a:latin typeface="宋体"/>
                <a:ea typeface="宋体"/>
                <a:cs typeface="宋体"/>
              </a:rPr>
              <a:t>调整消费模式</a:t>
            </a:r>
            <a:r>
              <a:rPr lang="en-US" altLang="zh-CN" sz="2400" b="1" i="1" dirty="0" smtClean="0">
                <a:solidFill>
                  <a:srgbClr val="FFC000"/>
                </a:solidFill>
                <a:latin typeface="宋体"/>
                <a:ea typeface="宋体"/>
                <a:cs typeface="宋体"/>
              </a:rPr>
              <a:t> (Reshaping Consumption)</a:t>
            </a:r>
          </a:p>
          <a:p>
            <a:pPr marL="457200" lvl="1" indent="0">
              <a:buNone/>
            </a:pPr>
            <a:endParaRPr lang="en-US" altLang="zh-CN" sz="2400" b="1" i="1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本研究中“消费”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的定义</a:t>
            </a:r>
            <a:r>
              <a:rPr lang="zh-CN" altLang="en-US" sz="2400" dirty="0" smtClean="0"/>
              <a:t>是一个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广义</a:t>
            </a:r>
            <a:r>
              <a:rPr lang="zh-CN" altLang="en-US" sz="2400" dirty="0"/>
              <a:t>的概念，它不仅包括对物质产品和服务的消耗与使用，还包括这些产品和服务的直接能源消费和隐含能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In the context of this research, “consumption” not only means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consuming product or service but also includes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direct and in-</a:t>
            </a:r>
            <a:endParaRPr lang="zh-CN" altLang="en-US" sz="2400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     </a:t>
            </a:r>
            <a:r>
              <a:rPr lang="en-US" altLang="zh-CN" sz="2400" dirty="0" smtClean="0"/>
              <a:t>direct energy cost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providing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them.</a:t>
            </a:r>
          </a:p>
          <a:p>
            <a:pPr marL="0" indent="0">
              <a:buNone/>
            </a:pP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2492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1714490"/>
            <a:ext cx="7429552" cy="58562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2.1</a:t>
            </a:r>
            <a:r>
              <a:rPr lang="zh-CN" altLang="en-US" sz="2800" dirty="0" smtClean="0"/>
              <a:t> 从“衣食”转向“住行”时代</a:t>
            </a:r>
            <a:endParaRPr lang="zh-CN" altLang="en-US" sz="2800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424286"/>
              </p:ext>
            </p:extLst>
          </p:nvPr>
        </p:nvGraphicFramePr>
        <p:xfrm>
          <a:off x="169334" y="2765778"/>
          <a:ext cx="4543125" cy="258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405218" y="5861785"/>
            <a:ext cx="4008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数据来源：</a:t>
            </a:r>
            <a:r>
              <a:rPr lang="en-US" altLang="zh-CN" sz="1200" dirty="0" smtClean="0">
                <a:solidFill>
                  <a:schemeClr val="bg1"/>
                </a:solidFill>
              </a:rPr>
              <a:t>FAO</a:t>
            </a:r>
            <a:r>
              <a:rPr lang="zh-CN" altLang="en-US" sz="1200" dirty="0" smtClean="0">
                <a:solidFill>
                  <a:schemeClr val="bg1"/>
                </a:solidFill>
              </a:rPr>
              <a:t>，</a:t>
            </a:r>
            <a:r>
              <a:rPr lang="en-US" altLang="zh-CN" sz="1200" dirty="0" smtClean="0">
                <a:solidFill>
                  <a:schemeClr val="bg1"/>
                </a:solidFill>
              </a:rPr>
              <a:t>http</a:t>
            </a:r>
            <a:r>
              <a:rPr lang="en-US" altLang="zh-CN" sz="1200" dirty="0">
                <a:solidFill>
                  <a:schemeClr val="bg1"/>
                </a:solidFill>
              </a:rPr>
              <a:t>://faostat3.fao.org/download/FB/CL/E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002150"/>
              </p:ext>
            </p:extLst>
          </p:nvPr>
        </p:nvGraphicFramePr>
        <p:xfrm>
          <a:off x="4543125" y="2765778"/>
          <a:ext cx="4389208" cy="258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21015" y="5861785"/>
            <a:ext cx="378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数据来源：中国统计年鉴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218" y="5450549"/>
            <a:ext cx="418724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Meat Consumption in China</a:t>
            </a:r>
            <a:endParaRPr lang="zh-CN" altLang="en-US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" name="矩形 7"/>
          <p:cNvSpPr/>
          <p:nvPr/>
        </p:nvSpPr>
        <p:spPr>
          <a:xfrm>
            <a:off x="5270210" y="5446977"/>
            <a:ext cx="3662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Textile Consumption in </a:t>
            </a:r>
            <a:r>
              <a:rPr lang="en-US" altLang="zh-CN" smtClean="0">
                <a:solidFill>
                  <a:schemeClr val="bg1"/>
                </a:solidFill>
                <a:latin typeface="+mj-lt"/>
                <a:ea typeface="黑体" panose="02010609060101010101" pitchFamily="49" charset="-122"/>
              </a:rPr>
              <a:t>Urban China</a:t>
            </a:r>
            <a:endParaRPr lang="zh-CN" altLang="en-US" dirty="0">
              <a:solidFill>
                <a:schemeClr val="bg1"/>
              </a:solidFill>
              <a:latin typeface="+mj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9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1431050"/>
            <a:ext cx="7429552" cy="614825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2.1</a:t>
            </a:r>
            <a:r>
              <a:rPr lang="zh-CN" altLang="en-US" sz="2800" dirty="0" smtClean="0"/>
              <a:t> 生活品质不断提</a:t>
            </a:r>
            <a:r>
              <a:rPr lang="zh-CN" altLang="en-US" sz="2800" dirty="0"/>
              <a:t>高，消费模式亟待重塑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170" y="5649419"/>
            <a:ext cx="404742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Per Capita Housing Space 1985-2012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5255" y="5667034"/>
            <a:ext cx="383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solidFill>
                  <a:schemeClr val="bg1"/>
                </a:solidFill>
              </a:rPr>
              <a:t>Vehicle Possession and its Growth Rate 1995-2015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651030"/>
              </p:ext>
            </p:extLst>
          </p:nvPr>
        </p:nvGraphicFramePr>
        <p:xfrm>
          <a:off x="4337593" y="2674084"/>
          <a:ext cx="4646178" cy="323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186686" y="6100999"/>
            <a:ext cx="187743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数据来源：中国统计年鉴</a:t>
            </a:r>
          </a:p>
        </p:txBody>
      </p:sp>
      <p:graphicFrame>
        <p:nvGraphicFramePr>
          <p:cNvPr id="9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685905"/>
              </p:ext>
            </p:extLst>
          </p:nvPr>
        </p:nvGraphicFramePr>
        <p:xfrm>
          <a:off x="76200" y="2654854"/>
          <a:ext cx="4495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92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1339700"/>
            <a:ext cx="7429552" cy="74957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2.2 </a:t>
            </a:r>
            <a:r>
              <a:rPr lang="zh-CN" altLang="en-US" sz="2800" dirty="0" smtClean="0"/>
              <a:t>从需求侧划</a:t>
            </a:r>
            <a:r>
              <a:rPr lang="zh-CN" altLang="en-US" sz="2800" dirty="0"/>
              <a:t>分社会总能耗的方法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8455" y="2426017"/>
            <a:ext cx="7549197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根据需求将社会总能耗划分为六类：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300"/>
              </a:spcBef>
            </a:pPr>
            <a:r>
              <a:rPr lang="en-US" altLang="zh-CN" sz="24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Six </a:t>
            </a:r>
            <a:r>
              <a:rPr lang="en-US" altLang="zh-CN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types of </a:t>
            </a:r>
            <a:r>
              <a:rPr lang="en-US" altLang="zh-CN" sz="24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energy </a:t>
            </a:r>
            <a:r>
              <a:rPr lang="en-US" altLang="zh-CN" sz="24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consumption </a:t>
            </a:r>
            <a:endParaRPr lang="en-US" altLang="zh-CN" sz="2400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>
              <a:lnSpc>
                <a:spcPct val="150000"/>
              </a:lnSpc>
            </a:pPr>
            <a:endParaRPr lang="en-US" altLang="zh-CN" sz="7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直接能源消费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(direct energy consumption)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快速消费品生产能耗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(FMCG energy cost)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耐用消费品生产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能耗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(energy cost of durable </a:t>
            </a:r>
            <a:r>
              <a:rPr lang="en-US" altLang="zh-CN" sz="2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goods)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基础设施相关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能耗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(infrastructure-related energy cost)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产能相关隐含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(energy cost </a:t>
            </a:r>
            <a:r>
              <a:rPr lang="en-US" altLang="zh-CN" sz="2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of capacity building)</a:t>
            </a:r>
            <a:endParaRPr lang="en-US" altLang="zh-CN" sz="2000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进出口产品的隐含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(energy cost of </a:t>
            </a:r>
            <a:r>
              <a:rPr lang="en-US" altLang="zh-CN" sz="2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import/export goods)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43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125" y="1975789"/>
            <a:ext cx="7382501" cy="47165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矩形 9"/>
          <p:cNvSpPr/>
          <p:nvPr/>
        </p:nvSpPr>
        <p:spPr>
          <a:xfrm>
            <a:off x="2758382" y="1507324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六类能耗的发展过程示意图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4783" y="1962291"/>
            <a:ext cx="583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5879" y="2812023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2.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593" y="3369629"/>
            <a:ext cx="583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smtClean="0"/>
              <a:t>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89069" y="5875551"/>
            <a:ext cx="520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1724" y="5781371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593" y="4306479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5.</a:t>
            </a:r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7791988" y="5844774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Time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1241" y="2324049"/>
            <a:ext cx="1299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Energy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</a:p>
          <a:p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Consumption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33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62244" y="1812668"/>
            <a:ext cx="6731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Consumption and </a:t>
            </a:r>
            <a:r>
              <a:rPr lang="en-US" sz="2800" b="1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Technology Assumptions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Under Different Scenarios</a:t>
            </a:r>
            <a:endParaRPr lang="en-US" sz="2800" b="1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6449" y="1262933"/>
            <a:ext cx="7429552" cy="634075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黑体"/>
                <a:ea typeface="黑体"/>
                <a:cs typeface="黑体"/>
              </a:rPr>
              <a:t>2.2.1 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四种情景及所</a:t>
            </a:r>
            <a:r>
              <a:rPr lang="zh-CN" altLang="en-US" sz="2800" dirty="0">
                <a:latin typeface="黑体"/>
                <a:ea typeface="黑体"/>
                <a:cs typeface="黑体"/>
              </a:rPr>
              <a:t>包含的消费和技术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模式</a:t>
            </a:r>
            <a:endParaRPr lang="zh-CN" altLang="en-US" sz="2800" dirty="0">
              <a:latin typeface="黑体"/>
              <a:ea typeface="黑体"/>
              <a:cs typeface="黑体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145387"/>
              </p:ext>
            </p:extLst>
          </p:nvPr>
        </p:nvGraphicFramePr>
        <p:xfrm>
          <a:off x="196097" y="2901436"/>
          <a:ext cx="8667552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9254"/>
                <a:gridCol w="3402275"/>
                <a:gridCol w="2836023"/>
              </a:tblGrid>
              <a:tr h="552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</a:rPr>
                        <a:t>              </a:t>
                      </a:r>
                      <a:endParaRPr lang="en-US" altLang="zh-CN" sz="2000" kern="100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自然进步</a:t>
                      </a: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BAU</a:t>
                      </a:r>
                      <a:endParaRPr lang="zh-CN" sz="2000" kern="100" dirty="0">
                        <a:effectLst/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技术突破</a:t>
                      </a: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Technology</a:t>
                      </a:r>
                      <a:r>
                        <a:rPr lang="en-US" altLang="zh-CN" sz="2000" kern="100" baseline="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altLang="zh-CN" sz="2000" kern="10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Breakthrough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7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高碳</a:t>
                      </a: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Carbon</a:t>
                      </a:r>
                      <a:r>
                        <a:rPr lang="en-US" altLang="zh-CN" sz="2000" kern="100" baseline="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 intensive </a:t>
                      </a:r>
                      <a:endParaRPr lang="zh-CN" sz="2000" kern="100" dirty="0">
                        <a:effectLst/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基础情景</a:t>
                      </a: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 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（</a:t>
                      </a:r>
                      <a:r>
                        <a:rPr lang="zh-CN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B</a:t>
                      </a: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B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）</a:t>
                      </a:r>
                      <a:endParaRPr lang="en-US" altLang="zh-CN" sz="2000" kern="100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900" kern="10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Baseline Scenario</a:t>
                      </a:r>
                      <a:endParaRPr lang="zh-CN" altLang="en-US" sz="1900" kern="100" dirty="0" smtClean="0">
                        <a:effectLst/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技术进步情景（</a:t>
                      </a: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BL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）</a:t>
                      </a:r>
                      <a:endParaRPr lang="en-US" altLang="zh-CN" sz="2000" kern="100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900" kern="10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Advance</a:t>
                      </a:r>
                      <a:r>
                        <a:rPr lang="en-US" altLang="zh-CN" sz="1900" kern="100" baseline="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 Tech Scenario</a:t>
                      </a:r>
                      <a:endParaRPr lang="en-US" altLang="zh-CN" sz="1900" kern="100" dirty="0" smtClean="0">
                        <a:effectLst/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68580" marR="68580" marT="0" marB="0"/>
                </a:tc>
              </a:tr>
              <a:tr h="5471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低碳</a:t>
                      </a:r>
                      <a:endParaRPr lang="en-US" altLang="zh-CN" sz="2000" kern="100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Low-carbon</a:t>
                      </a:r>
                      <a:endParaRPr lang="zh-CN" sz="2000" kern="100" dirty="0">
                        <a:effectLst/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适度消费情景（</a:t>
                      </a: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LB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）</a:t>
                      </a:r>
                      <a:endParaRPr lang="en-US" altLang="zh-CN" sz="2000" kern="100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Proper Consumption Scenario</a:t>
                      </a:r>
                      <a:endParaRPr lang="zh-CN" altLang="en-US" sz="1800" kern="100" dirty="0" smtClean="0">
                        <a:effectLst/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低碳理想情景（</a:t>
                      </a: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LL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/>
                        </a:rPr>
                        <a:t>） </a:t>
                      </a:r>
                      <a:endParaRPr lang="en-US" altLang="zh-CN" sz="2000" kern="100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900" kern="100" dirty="0" smtClean="0">
                          <a:effectLst/>
                          <a:latin typeface="Arial Hebrew" charset="-79"/>
                          <a:ea typeface="Arial Hebrew" charset="-79"/>
                          <a:cs typeface="Arial Hebrew" charset="-79"/>
                        </a:rPr>
                        <a:t>Ideal Low-Carbon Scenario</a:t>
                      </a:r>
                      <a:endParaRPr lang="zh-CN" altLang="en-US" sz="1900" kern="100" dirty="0" smtClean="0">
                        <a:effectLst/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196097" y="2901436"/>
            <a:ext cx="2414581" cy="8886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747" y="3182213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消费</a:t>
            </a:r>
            <a:endParaRPr lang="en-US" altLang="zh-CN" sz="2000" b="1" dirty="0" smtClean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  <a:p>
            <a:r>
              <a:rPr lang="en-US" sz="2000" b="1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Consumption</a:t>
            </a:r>
            <a:endParaRPr lang="en-US" sz="2000" b="1" dirty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2943" y="290143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技术</a:t>
            </a:r>
            <a:endParaRPr lang="en-US" altLang="zh-CN" sz="2000" b="1" dirty="0" smtClean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  <a:p>
            <a:r>
              <a:rPr lang="en-US" sz="2000" b="1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Tech</a:t>
            </a:r>
            <a:endParaRPr lang="en-US" sz="2000" b="1" dirty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28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炸形 2 4"/>
          <p:cNvSpPr/>
          <p:nvPr/>
        </p:nvSpPr>
        <p:spPr>
          <a:xfrm>
            <a:off x="227999" y="1471336"/>
            <a:ext cx="4207618" cy="243345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基础情景</a:t>
            </a:r>
            <a:r>
              <a:rPr lang="en-US" altLang="zh-CN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(BB)</a:t>
            </a:r>
            <a:r>
              <a:rPr lang="zh-CN" altLang="en-US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：</a:t>
            </a:r>
            <a:r>
              <a:rPr lang="zh-CN" altLang="zh-CN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延续</a:t>
            </a:r>
            <a:r>
              <a:rPr lang="en-US" altLang="zh-CN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2010</a:t>
            </a:r>
            <a:r>
              <a:rPr lang="zh-CN" altLang="zh-CN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年的节能政策力度，城乡居民生活方式和消费水平向“大房大车”的</a:t>
            </a:r>
            <a:r>
              <a:rPr lang="zh-CN" altLang="en-US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高碳</a:t>
            </a:r>
            <a:r>
              <a:rPr lang="zh-CN" altLang="zh-CN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模式靠拢。这一情景</a:t>
            </a:r>
            <a:r>
              <a:rPr lang="zh-CN" altLang="en-US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是</a:t>
            </a:r>
            <a:r>
              <a:rPr lang="zh-CN" altLang="zh-CN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需求最大化的情景。</a:t>
            </a:r>
            <a:endParaRPr lang="zh-CN" altLang="en-US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5" name="爆炸形 2 4"/>
          <p:cNvSpPr/>
          <p:nvPr/>
        </p:nvSpPr>
        <p:spPr>
          <a:xfrm>
            <a:off x="4435617" y="1471336"/>
            <a:ext cx="4556125" cy="253822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zh-CN" altLang="en-US" dirty="0">
                <a:solidFill>
                  <a:srgbClr val="000000"/>
                </a:solidFill>
                <a:latin typeface="宋体"/>
                <a:cs typeface="宋体"/>
              </a:rPr>
              <a:t>技术进步情景</a:t>
            </a:r>
            <a:r>
              <a:rPr lang="en-US" altLang="zh-CN" dirty="0">
                <a:solidFill>
                  <a:srgbClr val="000000"/>
                </a:solidFill>
                <a:latin typeface="宋体"/>
                <a:cs typeface="宋体"/>
              </a:rPr>
              <a:t>(BL)</a:t>
            </a:r>
            <a:r>
              <a:rPr lang="zh-CN" altLang="en-US" dirty="0">
                <a:solidFill>
                  <a:srgbClr val="000000"/>
                </a:solidFill>
                <a:latin typeface="宋体"/>
                <a:cs typeface="宋体"/>
              </a:rPr>
              <a:t>：促进技术进步的节能政策力度加大，居民的生活方式和消费方式仍然属于高碳模式。该情景是表征技术进步影响最大化的情景。</a:t>
            </a:r>
            <a:endParaRPr lang="en-US" altLang="zh-CN" dirty="0">
              <a:solidFill>
                <a:srgbClr val="000000"/>
              </a:solidFill>
              <a:latin typeface="宋体"/>
              <a:cs typeface="宋体"/>
            </a:endParaRPr>
          </a:p>
        </p:txBody>
      </p:sp>
      <p:sp>
        <p:nvSpPr>
          <p:cNvPr id="6" name="爆炸形 2 4"/>
          <p:cNvSpPr/>
          <p:nvPr/>
        </p:nvSpPr>
        <p:spPr>
          <a:xfrm>
            <a:off x="103920" y="4214033"/>
            <a:ext cx="4810125" cy="236537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zh-CN" altLang="en-US" dirty="0">
                <a:solidFill>
                  <a:srgbClr val="000000"/>
                </a:solidFill>
                <a:latin typeface="宋体"/>
                <a:cs typeface="宋体"/>
              </a:rPr>
              <a:t>适度消费情景</a:t>
            </a:r>
            <a:r>
              <a:rPr lang="en-US" altLang="zh-CN" dirty="0">
                <a:solidFill>
                  <a:srgbClr val="000000"/>
                </a:solidFill>
                <a:latin typeface="宋体"/>
                <a:cs typeface="宋体"/>
              </a:rPr>
              <a:t>(LB)</a:t>
            </a:r>
            <a:r>
              <a:rPr lang="zh-CN" altLang="en-US" dirty="0">
                <a:solidFill>
                  <a:srgbClr val="000000"/>
                </a:solidFill>
                <a:latin typeface="宋体"/>
                <a:cs typeface="宋体"/>
              </a:rPr>
              <a:t>：政策专注于消费方式的转变。该情景表现了在技术照常进步的情况下，单纯依靠转变消费模式所产生的影响。</a:t>
            </a:r>
            <a:endParaRPr lang="en-US" altLang="zh-CN" dirty="0">
              <a:solidFill>
                <a:srgbClr val="000000"/>
              </a:solidFill>
              <a:latin typeface="宋体"/>
              <a:cs typeface="宋体"/>
            </a:endParaRPr>
          </a:p>
        </p:txBody>
      </p:sp>
      <p:sp>
        <p:nvSpPr>
          <p:cNvPr id="7" name="爆炸形 2 4"/>
          <p:cNvSpPr/>
          <p:nvPr/>
        </p:nvSpPr>
        <p:spPr>
          <a:xfrm>
            <a:off x="4666998" y="4137132"/>
            <a:ext cx="4477002" cy="251917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zh-CN" altLang="en-US" dirty="0">
                <a:solidFill>
                  <a:srgbClr val="000000"/>
                </a:solidFill>
                <a:latin typeface="宋体"/>
                <a:cs typeface="宋体"/>
              </a:rPr>
              <a:t>低碳理想情景</a:t>
            </a:r>
            <a:r>
              <a:rPr lang="en-US" altLang="zh-CN" dirty="0">
                <a:solidFill>
                  <a:srgbClr val="000000"/>
                </a:solidFill>
                <a:latin typeface="宋体"/>
                <a:cs typeface="宋体"/>
              </a:rPr>
              <a:t>(LL)</a:t>
            </a:r>
            <a:r>
              <a:rPr lang="zh-CN" altLang="en-US" dirty="0">
                <a:solidFill>
                  <a:srgbClr val="000000"/>
                </a:solidFill>
                <a:latin typeface="宋体"/>
                <a:cs typeface="宋体"/>
              </a:rPr>
              <a:t>：节能政策力度加大，并推出促进消费方式转变的政策。该情景表示技术进步和消费方式转变的双重影响。</a:t>
            </a:r>
          </a:p>
        </p:txBody>
      </p:sp>
    </p:spTree>
    <p:extLst>
      <p:ext uri="{BB962C8B-B14F-4D97-AF65-F5344CB8AC3E}">
        <p14:creationId xmlns:p14="http://schemas.microsoft.com/office/powerpoint/2010/main" val="708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9486" y="1525483"/>
            <a:ext cx="7721138" cy="499322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黑体"/>
                <a:ea typeface="黑体"/>
                <a:cs typeface="黑体"/>
              </a:rPr>
              <a:t>2.2.2 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主要需求参数的设定 </a:t>
            </a:r>
            <a:r>
              <a:rPr lang="en-US" altLang="zh-CN" sz="2800" dirty="0" smtClean="0">
                <a:latin typeface="Arial Hebrew" charset="-79"/>
                <a:ea typeface="Arial Hebrew" charset="-79"/>
                <a:cs typeface="Arial Hebrew" charset="-79"/>
              </a:rPr>
              <a:t>(Major Parameters)</a:t>
            </a:r>
            <a:endParaRPr lang="zh-CN" altLang="en-US" sz="28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5199"/>
              </p:ext>
            </p:extLst>
          </p:nvPr>
        </p:nvGraphicFramePr>
        <p:xfrm>
          <a:off x="494065" y="2333625"/>
          <a:ext cx="8321425" cy="3416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334"/>
                <a:gridCol w="1645921"/>
                <a:gridCol w="1299410"/>
                <a:gridCol w="1212783"/>
                <a:gridCol w="1819175"/>
                <a:gridCol w="1905802"/>
              </a:tblGrid>
              <a:tr h="269610">
                <a:tc rowSpan="2"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需求</a:t>
                      </a:r>
                      <a:endParaRPr lang="zh-CN" sz="24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单位</a:t>
                      </a:r>
                      <a:endParaRPr lang="zh-CN" sz="24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2014</a:t>
                      </a:r>
                      <a:r>
                        <a:rPr lang="zh-CN" sz="24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年</a:t>
                      </a:r>
                      <a:endParaRPr lang="zh-CN" sz="24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黑体"/>
                          <a:ea typeface="黑体"/>
                          <a:cs typeface="黑体"/>
                        </a:rPr>
                        <a:t>2050</a:t>
                      </a:r>
                      <a:r>
                        <a:rPr lang="zh-CN" sz="1800" kern="0" dirty="0">
                          <a:effectLst/>
                          <a:latin typeface="黑体"/>
                          <a:ea typeface="黑体"/>
                          <a:cs typeface="黑体"/>
                        </a:rPr>
                        <a:t>年情景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0380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高碳模式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低碳模式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/>
                </a:tc>
              </a:tr>
              <a:tr h="4720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黑体"/>
                          <a:ea typeface="黑体"/>
                          <a:cs typeface="黑体"/>
                        </a:rPr>
                        <a:t>衣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服装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件</a:t>
                      </a: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/</a:t>
                      </a: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人</a:t>
                      </a: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/</a:t>
                      </a: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年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10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35</a:t>
                      </a: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，香港水平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  <a:latin typeface="黑体"/>
                          <a:ea typeface="黑体"/>
                          <a:cs typeface="黑体"/>
                        </a:rPr>
                        <a:t>15</a:t>
                      </a:r>
                      <a:r>
                        <a:rPr lang="zh-CN" sz="1800" kern="1200">
                          <a:effectLst/>
                          <a:latin typeface="黑体"/>
                          <a:ea typeface="黑体"/>
                          <a:cs typeface="黑体"/>
                        </a:rPr>
                        <a:t>，法国水平</a:t>
                      </a:r>
                      <a:endParaRPr lang="zh-CN" sz="1800" kern="10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</a:tr>
              <a:tr h="493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黑体"/>
                          <a:ea typeface="黑体"/>
                          <a:cs typeface="黑体"/>
                        </a:rPr>
                        <a:t>食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动物性</a:t>
                      </a:r>
                      <a:r>
                        <a:rPr lang="zh-CN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食物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kg/</a:t>
                      </a: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人</a:t>
                      </a: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/</a:t>
                      </a: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年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黑体"/>
                          <a:ea typeface="黑体"/>
                          <a:cs typeface="黑体"/>
                        </a:rPr>
                        <a:t>159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265</a:t>
                      </a: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，美国</a:t>
                      </a:r>
                      <a:r>
                        <a:rPr lang="zh-CN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水平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200</a:t>
                      </a: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，日本水平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</a:tr>
              <a:tr h="472921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住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城镇</a:t>
                      </a:r>
                      <a:r>
                        <a:rPr lang="zh-CN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居民</a:t>
                      </a:r>
                      <a:endParaRPr lang="en-US" altLang="zh-CN" sz="1800" kern="1200" dirty="0" smtClean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人均</a:t>
                      </a:r>
                      <a:r>
                        <a:rPr lang="zh-TW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住宅</a:t>
                      </a:r>
                      <a:r>
                        <a:rPr lang="zh-CN" alt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面积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m</a:t>
                      </a:r>
                      <a:r>
                        <a:rPr lang="en-US" sz="1800" kern="1200" baseline="30000" dirty="0">
                          <a:effectLst/>
                          <a:latin typeface="黑体"/>
                          <a:ea typeface="黑体"/>
                          <a:cs typeface="黑体"/>
                        </a:rPr>
                        <a:t>2</a:t>
                      </a: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/</a:t>
                      </a:r>
                      <a:r>
                        <a:rPr lang="zh-TW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人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28</a:t>
                      </a:r>
                      <a:r>
                        <a:rPr lang="en-US" altLang="zh-CN" sz="1800" kern="1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.</a:t>
                      </a:r>
                      <a:r>
                        <a:rPr lang="en-US" sz="1800" kern="1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1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60</a:t>
                      </a:r>
                      <a:r>
                        <a:rPr lang="zh-CN" alt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，</a:t>
                      </a:r>
                      <a:r>
                        <a:rPr lang="zh-TW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美国</a:t>
                      </a:r>
                      <a:r>
                        <a:rPr lang="zh-TW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水平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40</a:t>
                      </a:r>
                      <a:r>
                        <a:rPr lang="zh-CN" alt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，</a:t>
                      </a:r>
                      <a:r>
                        <a:rPr lang="zh-TW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日本</a:t>
                      </a:r>
                      <a:r>
                        <a:rPr lang="zh-TW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水平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</a:tr>
              <a:tr h="50103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农村</a:t>
                      </a:r>
                      <a:r>
                        <a:rPr lang="zh-CN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居民</a:t>
                      </a:r>
                      <a:endParaRPr lang="en-US" altLang="zh-CN" sz="1800" kern="1200" dirty="0" smtClean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人均</a:t>
                      </a:r>
                      <a:r>
                        <a:rPr lang="zh-TW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住宅</a:t>
                      </a:r>
                      <a:r>
                        <a:rPr lang="zh-CN" alt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面积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m</a:t>
                      </a:r>
                      <a:r>
                        <a:rPr lang="en-US" sz="1800" kern="1200" baseline="30000" dirty="0">
                          <a:effectLst/>
                          <a:latin typeface="黑体"/>
                          <a:ea typeface="黑体"/>
                          <a:cs typeface="黑体"/>
                        </a:rPr>
                        <a:t>2</a:t>
                      </a: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/</a:t>
                      </a:r>
                      <a:r>
                        <a:rPr lang="zh-TW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人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黑体"/>
                          <a:ea typeface="黑体"/>
                          <a:cs typeface="黑体"/>
                        </a:rPr>
                        <a:t>38.4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60</a:t>
                      </a:r>
                      <a:r>
                        <a:rPr lang="zh-CN" alt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，</a:t>
                      </a:r>
                      <a:r>
                        <a:rPr lang="zh-TW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美国</a:t>
                      </a:r>
                      <a:r>
                        <a:rPr lang="zh-TW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水平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50</a:t>
                      </a:r>
                      <a:r>
                        <a:rPr lang="zh-CN" alt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，</a:t>
                      </a:r>
                      <a:r>
                        <a:rPr lang="zh-TW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欧洲</a:t>
                      </a:r>
                      <a:r>
                        <a:rPr lang="zh-TW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水平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</a:tr>
              <a:tr h="5170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行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千人汽车</a:t>
                      </a:r>
                      <a:r>
                        <a:rPr lang="zh-TW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保有量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辆</a:t>
                      </a: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/</a:t>
                      </a:r>
                      <a:r>
                        <a:rPr lang="zh-CN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千人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lvl="0"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黑体"/>
                          <a:ea typeface="黑体"/>
                          <a:cs typeface="黑体"/>
                        </a:rPr>
                        <a:t>107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黑体"/>
                          <a:ea typeface="黑体"/>
                          <a:cs typeface="黑体"/>
                        </a:rPr>
                        <a:t>353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黑体"/>
                          <a:ea typeface="黑体"/>
                          <a:cs typeface="黑体"/>
                        </a:rPr>
                        <a:t>255</a:t>
                      </a:r>
                      <a:endParaRPr lang="zh-CN" sz="1800" kern="100" dirty="0"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marL="4474" marR="4474" marT="4474" marB="0" anchor="ctr" anchorCtr="1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4065" y="6059039"/>
            <a:ext cx="8234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注</a:t>
            </a:r>
            <a:r>
              <a:rPr lang="zh-CN" altLang="en-US" sz="1100" dirty="0" smtClean="0">
                <a:solidFill>
                  <a:schemeClr val="bg1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sz="1100" dirty="0" smtClean="0">
                <a:solidFill>
                  <a:schemeClr val="bg1"/>
                </a:solidFill>
                <a:sym typeface="Wingdings" panose="05000000000000000000" pitchFamily="2" charset="2"/>
              </a:rPr>
              <a:t>1</a:t>
            </a:r>
            <a:r>
              <a:rPr lang="zh-CN" altLang="en-US" sz="1100" dirty="0" smtClean="0">
                <a:solidFill>
                  <a:schemeClr val="bg1"/>
                </a:solidFill>
                <a:sym typeface="Wingdings" panose="05000000000000000000" pitchFamily="2" charset="2"/>
              </a:rPr>
              <a:t>）</a:t>
            </a:r>
            <a:r>
              <a:rPr lang="zh-CN" altLang="en-US" sz="1100" dirty="0" smtClean="0">
                <a:solidFill>
                  <a:schemeClr val="bg1"/>
                </a:solidFill>
              </a:rPr>
              <a:t>城镇和</a:t>
            </a:r>
            <a:r>
              <a:rPr lang="zh-CN" altLang="en-US" sz="1100" dirty="0">
                <a:solidFill>
                  <a:schemeClr val="bg1"/>
                </a:solidFill>
              </a:rPr>
              <a:t>农村居民人均住宅面积</a:t>
            </a:r>
            <a:r>
              <a:rPr lang="zh-CN" altLang="en-US" sz="1100" dirty="0" smtClean="0">
                <a:solidFill>
                  <a:schemeClr val="bg1"/>
                </a:solidFill>
              </a:rPr>
              <a:t>数据来自清华大学建筑节能中心，这两个数据低于国家统计局抽样调查的人均住宅面积。</a:t>
            </a:r>
            <a:endParaRPr lang="en-US" altLang="zh-CN" sz="1100" dirty="0" smtClean="0">
              <a:solidFill>
                <a:schemeClr val="bg1"/>
              </a:solidFill>
            </a:endParaRPr>
          </a:p>
          <a:p>
            <a:r>
              <a:rPr lang="zh-CN" altLang="en-US" sz="1100" dirty="0" smtClean="0">
                <a:solidFill>
                  <a:schemeClr val="bg1"/>
                </a:solidFill>
              </a:rPr>
              <a:t>（</a:t>
            </a:r>
            <a:r>
              <a:rPr lang="en-US" altLang="zh-CN" sz="1100" dirty="0" smtClean="0">
                <a:solidFill>
                  <a:schemeClr val="bg1"/>
                </a:solidFill>
              </a:rPr>
              <a:t>2</a:t>
            </a:r>
            <a:r>
              <a:rPr lang="zh-CN" altLang="en-US" sz="1100" dirty="0" smtClean="0">
                <a:solidFill>
                  <a:schemeClr val="bg1"/>
                </a:solidFill>
              </a:rPr>
              <a:t>）美国、法国、日本、香港、欧洲数据均为</a:t>
            </a:r>
            <a:r>
              <a:rPr lang="en-US" altLang="zh-CN" sz="1100" dirty="0" smtClean="0">
                <a:solidFill>
                  <a:schemeClr val="bg1"/>
                </a:solidFill>
              </a:rPr>
              <a:t>2010</a:t>
            </a:r>
            <a:r>
              <a:rPr lang="zh-CN" altLang="en-US" sz="1100" dirty="0" smtClean="0">
                <a:solidFill>
                  <a:schemeClr val="bg1"/>
                </a:solidFill>
              </a:rPr>
              <a:t>年左右数据。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11 at 下午9.51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4" y="774700"/>
            <a:ext cx="4443877" cy="718584"/>
          </a:xfrm>
          <a:prstGeom prst="rect">
            <a:avLst/>
          </a:prstGeom>
        </p:spPr>
      </p:pic>
      <p:pic>
        <p:nvPicPr>
          <p:cNvPr id="44" name="Picture 43" descr="Screen Shot 2016-03-11 at 下午9.52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52552"/>
            <a:ext cx="2755900" cy="832319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94201" y="7648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报告结构</a:t>
            </a:r>
            <a:r>
              <a:rPr lang="zh-CN" altLang="en-US" sz="3600" b="1" dirty="0" smtClean="0"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zh-CN" sz="3600" b="1" dirty="0" smtClean="0">
                <a:latin typeface="Arial" charset="0"/>
                <a:ea typeface="Arial" charset="0"/>
                <a:cs typeface="Arial" charset="0"/>
              </a:rPr>
              <a:t>Contents</a:t>
            </a:r>
            <a:r>
              <a:rPr lang="zh-CN" altLang="en-US" sz="3600" b="1" dirty="0" smtClean="0">
                <a:latin typeface="Arial" charset="0"/>
                <a:ea typeface="Arial" charset="0"/>
                <a:cs typeface="Arial" charset="0"/>
              </a:rPr>
              <a:t>）</a:t>
            </a:r>
            <a:endParaRPr lang="zh-CN" alt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组合 12"/>
          <p:cNvGrpSpPr/>
          <p:nvPr/>
        </p:nvGrpSpPr>
        <p:grpSpPr>
          <a:xfrm>
            <a:off x="321764" y="652552"/>
            <a:ext cx="8334550" cy="6173847"/>
            <a:chOff x="0" y="954891"/>
            <a:chExt cx="8334550" cy="5745422"/>
          </a:xfrm>
        </p:grpSpPr>
        <p:sp>
          <p:nvSpPr>
            <p:cNvPr id="7" name="文本框 25"/>
            <p:cNvSpPr txBox="1"/>
            <p:nvPr/>
          </p:nvSpPr>
          <p:spPr>
            <a:xfrm>
              <a:off x="2165052" y="1036785"/>
              <a:ext cx="1152396" cy="52000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kern="1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itchFamily="34" charset="-122"/>
                  <a:cs typeface="Times New Roman" panose="02020603050405020304" pitchFamily="18" charset="0"/>
                </a:rPr>
                <a:t>Hot Topics</a:t>
              </a:r>
              <a:endParaRPr lang="zh-CN" altLang="en-US" sz="1600" kern="100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34"/>
            <p:cNvSpPr txBox="1"/>
            <p:nvPr/>
          </p:nvSpPr>
          <p:spPr>
            <a:xfrm>
              <a:off x="2165052" y="1985186"/>
              <a:ext cx="1326482" cy="76406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kern="1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itchFamily="34" charset="-122"/>
                  <a:cs typeface="Times New Roman" panose="02020603050405020304" pitchFamily="18" charset="0"/>
                </a:rPr>
                <a:t>Energy Consumption Revolution</a:t>
              </a:r>
              <a:endParaRPr lang="zh-CN" altLang="en-US" sz="1600" kern="100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37"/>
            <p:cNvSpPr txBox="1"/>
            <p:nvPr/>
          </p:nvSpPr>
          <p:spPr>
            <a:xfrm>
              <a:off x="2165052" y="4850627"/>
              <a:ext cx="1152000" cy="52001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kern="1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itchFamily="34" charset="-122"/>
                  <a:cs typeface="Times New Roman" panose="02020603050405020304" pitchFamily="18" charset="0"/>
                </a:rPr>
                <a:t>Case </a:t>
              </a:r>
              <a:r>
                <a:rPr lang="en-US" altLang="zh-CN" sz="1600" kern="100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itchFamily="34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1600" kern="1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itchFamily="34" charset="-122"/>
                  <a:cs typeface="Times New Roman" panose="02020603050405020304" pitchFamily="18" charset="0"/>
                </a:rPr>
                <a:t>tudies</a:t>
              </a:r>
              <a:endParaRPr lang="zh-CN" altLang="en-US" sz="1600" kern="100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43"/>
            <p:cNvSpPr txBox="1"/>
            <p:nvPr/>
          </p:nvSpPr>
          <p:spPr>
            <a:xfrm>
              <a:off x="2165052" y="6181913"/>
              <a:ext cx="1152000" cy="5184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kern="1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itchFamily="34" charset="-122"/>
                  <a:cs typeface="Times New Roman" panose="02020603050405020304" pitchFamily="18" charset="0"/>
                </a:rPr>
                <a:t>Indicators</a:t>
              </a:r>
              <a:endParaRPr lang="zh-CN" altLang="en-US" sz="1600" kern="100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53"/>
            <p:cNvSpPr txBox="1"/>
            <p:nvPr/>
          </p:nvSpPr>
          <p:spPr>
            <a:xfrm>
              <a:off x="0" y="2563407"/>
              <a:ext cx="1421396" cy="1815715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 Review of Low-carbon Development in China (201</a:t>
              </a:r>
              <a:r>
                <a:rPr lang="zh-CN" altLang="zh-CN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zh-CN" sz="1600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-2016)</a:t>
              </a:r>
              <a:endParaRPr lang="zh-CN" altLang="en-US" sz="1600" kern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34"/>
            <p:cNvSpPr txBox="1"/>
            <p:nvPr/>
          </p:nvSpPr>
          <p:spPr>
            <a:xfrm>
              <a:off x="2165052" y="3135515"/>
              <a:ext cx="1326482" cy="10328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600" kern="1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itchFamily="34" charset="-122"/>
                  <a:cs typeface="Times New Roman" panose="02020603050405020304" pitchFamily="18" charset="0"/>
                </a:rPr>
                <a:t>Energy Efficiency and Renewables</a:t>
              </a:r>
              <a:endParaRPr lang="zh-CN" altLang="en-US" sz="1600" kern="100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3"/>
            <p:cNvCxnSpPr/>
            <p:nvPr/>
          </p:nvCxnSpPr>
          <p:spPr>
            <a:xfrm>
              <a:off x="1619672" y="1300781"/>
              <a:ext cx="0" cy="51403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5"/>
            <p:cNvCxnSpPr>
              <a:endCxn id="7" idx="1"/>
            </p:cNvCxnSpPr>
            <p:nvPr/>
          </p:nvCxnSpPr>
          <p:spPr>
            <a:xfrm>
              <a:off x="1619672" y="1296788"/>
              <a:ext cx="545380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7"/>
            <p:cNvCxnSpPr>
              <a:endCxn id="10" idx="1"/>
            </p:cNvCxnSpPr>
            <p:nvPr/>
          </p:nvCxnSpPr>
          <p:spPr>
            <a:xfrm>
              <a:off x="1619672" y="6441113"/>
              <a:ext cx="545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1"/>
            <p:cNvCxnSpPr/>
            <p:nvPr/>
          </p:nvCxnSpPr>
          <p:spPr>
            <a:xfrm>
              <a:off x="1619672" y="2395888"/>
              <a:ext cx="545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4"/>
            <p:cNvCxnSpPr/>
            <p:nvPr/>
          </p:nvCxnSpPr>
          <p:spPr>
            <a:xfrm>
              <a:off x="1619672" y="3472981"/>
              <a:ext cx="545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23"/>
            <p:cNvCxnSpPr/>
            <p:nvPr/>
          </p:nvCxnSpPr>
          <p:spPr>
            <a:xfrm>
              <a:off x="1619672" y="5128324"/>
              <a:ext cx="545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25"/>
            <p:cNvCxnSpPr/>
            <p:nvPr/>
          </p:nvCxnSpPr>
          <p:spPr>
            <a:xfrm flipV="1">
              <a:off x="1421396" y="3472981"/>
              <a:ext cx="19827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28"/>
            <p:cNvSpPr/>
            <p:nvPr/>
          </p:nvSpPr>
          <p:spPr>
            <a:xfrm>
              <a:off x="4499991" y="1628800"/>
              <a:ext cx="3834559" cy="4881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new normal &amp; low-carbon development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46"/>
            <p:cNvSpPr/>
            <p:nvPr/>
          </p:nvSpPr>
          <p:spPr>
            <a:xfrm>
              <a:off x="4498721" y="2228367"/>
              <a:ext cx="3835827" cy="3350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Reshaping energy consumption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47"/>
            <p:cNvSpPr/>
            <p:nvPr/>
          </p:nvSpPr>
          <p:spPr>
            <a:xfrm>
              <a:off x="4499992" y="2580855"/>
              <a:ext cx="3834558" cy="4881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Reshaping energy production and consumption system 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48"/>
            <p:cNvSpPr/>
            <p:nvPr/>
          </p:nvSpPr>
          <p:spPr>
            <a:xfrm>
              <a:off x="4512980" y="3192325"/>
              <a:ext cx="3821570" cy="5040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Calculation of energy 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savings of industrial enterprises and performance evaluation 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49"/>
            <p:cNvSpPr/>
            <p:nvPr/>
          </p:nvSpPr>
          <p:spPr>
            <a:xfrm>
              <a:off x="4509532" y="3696380"/>
              <a:ext cx="3825016" cy="46703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Renewable energy investment and 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financing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50"/>
            <p:cNvSpPr/>
            <p:nvPr/>
          </p:nvSpPr>
          <p:spPr>
            <a:xfrm>
              <a:off x="4499992" y="4163418"/>
              <a:ext cx="3834556" cy="5040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Government behavior and 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PPP in 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development of clean energy industry 	 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51"/>
            <p:cNvSpPr/>
            <p:nvPr/>
          </p:nvSpPr>
          <p:spPr>
            <a:xfrm>
              <a:off x="4508098" y="4667474"/>
              <a:ext cx="3826450" cy="5040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Practice and implications of the low-carbon </a:t>
              </a:r>
              <a:r>
                <a:rPr lang="en-US" altLang="zh-CN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pilots in Hangzhou and Ningbo	 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52"/>
            <p:cNvSpPr/>
            <p:nvPr/>
          </p:nvSpPr>
          <p:spPr>
            <a:xfrm>
              <a:off x="4487234" y="5171529"/>
              <a:ext cx="3847315" cy="50702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 of carbon emission trading scheme pilots in China 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矩形 53"/>
            <p:cNvSpPr/>
            <p:nvPr/>
          </p:nvSpPr>
          <p:spPr>
            <a:xfrm>
              <a:off x="4494130" y="5693808"/>
              <a:ext cx="3840417" cy="4881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double-control strategy for air pollution and climate change 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接连接符 30"/>
            <p:cNvCxnSpPr/>
            <p:nvPr/>
          </p:nvCxnSpPr>
          <p:spPr>
            <a:xfrm>
              <a:off x="3482224" y="3455338"/>
              <a:ext cx="100501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32"/>
            <p:cNvCxnSpPr/>
            <p:nvPr/>
          </p:nvCxnSpPr>
          <p:spPr>
            <a:xfrm flipH="1">
              <a:off x="3981972" y="3472981"/>
              <a:ext cx="4655" cy="9504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5"/>
            <p:cNvCxnSpPr/>
            <p:nvPr/>
          </p:nvCxnSpPr>
          <p:spPr>
            <a:xfrm>
              <a:off x="3983178" y="3885272"/>
              <a:ext cx="504056" cy="79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9"/>
            <p:cNvCxnSpPr>
              <a:endCxn id="25" idx="1"/>
            </p:cNvCxnSpPr>
            <p:nvPr/>
          </p:nvCxnSpPr>
          <p:spPr>
            <a:xfrm flipV="1">
              <a:off x="3986627" y="4415446"/>
              <a:ext cx="513365" cy="79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45"/>
            <p:cNvCxnSpPr/>
            <p:nvPr/>
          </p:nvCxnSpPr>
          <p:spPr>
            <a:xfrm>
              <a:off x="3317052" y="5110632"/>
              <a:ext cx="6695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55"/>
            <p:cNvCxnSpPr/>
            <p:nvPr/>
          </p:nvCxnSpPr>
          <p:spPr>
            <a:xfrm>
              <a:off x="3995937" y="5003862"/>
              <a:ext cx="0" cy="5176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57"/>
            <p:cNvCxnSpPr/>
            <p:nvPr/>
          </p:nvCxnSpPr>
          <p:spPr>
            <a:xfrm>
              <a:off x="3986627" y="5824180"/>
              <a:ext cx="50750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64"/>
            <p:cNvCxnSpPr/>
            <p:nvPr/>
          </p:nvCxnSpPr>
          <p:spPr>
            <a:xfrm>
              <a:off x="3491534" y="2395888"/>
              <a:ext cx="10071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66"/>
            <p:cNvCxnSpPr/>
            <p:nvPr/>
          </p:nvCxnSpPr>
          <p:spPr>
            <a:xfrm>
              <a:off x="3986627" y="2395888"/>
              <a:ext cx="0" cy="4572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68"/>
            <p:cNvCxnSpPr/>
            <p:nvPr/>
          </p:nvCxnSpPr>
          <p:spPr>
            <a:xfrm>
              <a:off x="3986627" y="1817395"/>
              <a:ext cx="51336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72"/>
            <p:cNvCxnSpPr/>
            <p:nvPr/>
          </p:nvCxnSpPr>
          <p:spPr>
            <a:xfrm>
              <a:off x="3986627" y="2853187"/>
              <a:ext cx="5006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8"/>
            <p:cNvSpPr/>
            <p:nvPr/>
          </p:nvSpPr>
          <p:spPr>
            <a:xfrm>
              <a:off x="4487234" y="954891"/>
              <a:ext cx="3847315" cy="6739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China’s role on international climate governance and changes </a:t>
              </a:r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low-carbon development in China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接连接符 8"/>
            <p:cNvCxnSpPr>
              <a:stCxn id="7" idx="3"/>
              <a:endCxn id="40" idx="1"/>
            </p:cNvCxnSpPr>
            <p:nvPr/>
          </p:nvCxnSpPr>
          <p:spPr>
            <a:xfrm flipV="1">
              <a:off x="3317448" y="1291846"/>
              <a:ext cx="1169786" cy="4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直接连接符 56"/>
          <p:cNvCxnSpPr/>
          <p:nvPr/>
        </p:nvCxnSpPr>
        <p:spPr>
          <a:xfrm>
            <a:off x="4322361" y="5003446"/>
            <a:ext cx="50750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54"/>
          <p:cNvCxnSpPr/>
          <p:nvPr/>
        </p:nvCxnSpPr>
        <p:spPr>
          <a:xfrm>
            <a:off x="4322361" y="5559648"/>
            <a:ext cx="50750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文本框 43"/>
          <p:cNvSpPr txBox="1"/>
          <p:nvPr/>
        </p:nvSpPr>
        <p:spPr>
          <a:xfrm>
            <a:off x="2486821" y="5628784"/>
            <a:ext cx="1515884" cy="518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kern="100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Co-governance</a:t>
            </a:r>
            <a:endParaRPr lang="zh-CN" altLang="en-US" sz="1600" kern="100" dirty="0">
              <a:solidFill>
                <a:srgbClr val="FFFFFF"/>
              </a:solidFill>
              <a:latin typeface="Times New Roman" panose="02020603050405020304" pitchFamily="18" charset="0"/>
              <a:ea typeface="Arial Unicode MS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3" name="直接连接符 23"/>
          <p:cNvCxnSpPr/>
          <p:nvPr/>
        </p:nvCxnSpPr>
        <p:spPr>
          <a:xfrm>
            <a:off x="1941439" y="5884934"/>
            <a:ext cx="545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45"/>
          <p:cNvCxnSpPr>
            <a:stCxn id="93" idx="3"/>
          </p:cNvCxnSpPr>
          <p:nvPr/>
        </p:nvCxnSpPr>
        <p:spPr>
          <a:xfrm flipV="1">
            <a:off x="4002705" y="5884934"/>
            <a:ext cx="319656" cy="3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矩形 53"/>
          <p:cNvSpPr/>
          <p:nvPr/>
        </p:nvSpPr>
        <p:spPr>
          <a:xfrm>
            <a:off x="4825207" y="6301897"/>
            <a:ext cx="3831110" cy="5245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Comparison of Post-2020 emissions reduction targets of China and the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直接连接符 55"/>
          <p:cNvCxnSpPr/>
          <p:nvPr/>
        </p:nvCxnSpPr>
        <p:spPr>
          <a:xfrm>
            <a:off x="4333872" y="5877702"/>
            <a:ext cx="0" cy="556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54"/>
          <p:cNvCxnSpPr/>
          <p:nvPr/>
        </p:nvCxnSpPr>
        <p:spPr>
          <a:xfrm>
            <a:off x="4308394" y="6450460"/>
            <a:ext cx="50750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66"/>
          <p:cNvCxnSpPr/>
          <p:nvPr/>
        </p:nvCxnSpPr>
        <p:spPr>
          <a:xfrm flipH="1">
            <a:off x="4303739" y="1019300"/>
            <a:ext cx="9310" cy="560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4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1435952"/>
            <a:ext cx="7429552" cy="55707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2.3 </a:t>
            </a:r>
            <a:r>
              <a:rPr lang="zh-CN" altLang="en-US" sz="2800" dirty="0" smtClean="0"/>
              <a:t>结果</a:t>
            </a:r>
            <a:r>
              <a:rPr lang="zh-CN" altLang="en-US" sz="2800" dirty="0"/>
              <a:t>分析：四种情景下的一</a:t>
            </a:r>
            <a:r>
              <a:rPr lang="zh-CN" altLang="en-US" sz="2800" dirty="0" smtClean="0"/>
              <a:t>次能源消费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857224" y="2030933"/>
            <a:ext cx="7286323" cy="1058779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依靠技术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进步可使一次能源消费减少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15%</a:t>
            </a:r>
          </a:p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实现消费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需求转型可使一次能源消费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减少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0798" y="6282781"/>
            <a:ext cx="5787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Primary Energy Consumption Under Different Scenarios </a:t>
            </a:r>
            <a:endParaRPr lang="zh-CN" altLang="en-US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8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822975"/>
              </p:ext>
            </p:extLst>
          </p:nvPr>
        </p:nvGraphicFramePr>
        <p:xfrm>
          <a:off x="1024315" y="2905046"/>
          <a:ext cx="6952140" cy="311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4302" y="5950226"/>
            <a:ext cx="797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Baseline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907" y="5950226"/>
            <a:ext cx="1181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Advance Tech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114" y="5950226"/>
            <a:ext cx="1697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Proper Consumption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5630" y="5962615"/>
            <a:ext cx="1437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Ideal Low-carbon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9989" y="1341823"/>
            <a:ext cx="7429552" cy="60648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2.3.1</a:t>
            </a:r>
            <a:r>
              <a:rPr lang="zh-CN" altLang="en-US" sz="2800" dirty="0" smtClean="0"/>
              <a:t> 结果分析：四种情景下的</a:t>
            </a:r>
            <a:r>
              <a:rPr lang="zh-CN" altLang="zh-CN" sz="2800" dirty="0" smtClean="0"/>
              <a:t>碳排放</a:t>
            </a:r>
            <a:endParaRPr lang="zh-CN" altLang="en-US" sz="28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27000" y="2807400"/>
            <a:ext cx="3889023" cy="33874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8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在基础情景（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BB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）下，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2040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年碳排放达峰，峰值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133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亿吨</a:t>
            </a: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68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技术进步情景（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BL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）下，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2030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年碳排放达峰，峰值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115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亿吨</a:t>
            </a: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68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适度消费情景（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LB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）下，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年碳排放达峰，峰值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102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亿吨</a:t>
            </a: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680"/>
              </a:spcBef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低碳理想情景（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LL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）下，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2014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年碳排放达峰，峰值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101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亿吨</a:t>
            </a:r>
            <a:endParaRPr lang="zh-TW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52795" y="6010186"/>
            <a:ext cx="3623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Emissions </a:t>
            </a:r>
            <a:r>
              <a:rPr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Under </a:t>
            </a:r>
            <a:r>
              <a:rPr lang="en-US" altLang="zh-CN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Different </a:t>
            </a:r>
            <a:r>
              <a:rPr lang="en-US" altLang="zh-CN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Scenarios</a:t>
            </a:r>
            <a:endParaRPr lang="zh-CN" alt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818314"/>
              </p:ext>
            </p:extLst>
          </p:nvPr>
        </p:nvGraphicFramePr>
        <p:xfrm>
          <a:off x="4016023" y="2317638"/>
          <a:ext cx="4870163" cy="369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695184" y="1886258"/>
            <a:ext cx="4906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Emissions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Under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Different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Scenarios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1422709"/>
            <a:ext cx="7429552" cy="54744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2.3.2 </a:t>
            </a:r>
            <a:r>
              <a:rPr lang="zh-CN" altLang="en-US" sz="2800" dirty="0" smtClean="0"/>
              <a:t>结果分析：六类能耗曲线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2761" y="6355591"/>
            <a:ext cx="437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Energy Consumption </a:t>
            </a:r>
            <a:r>
              <a:rPr lang="en-US" altLang="zh-CN" sz="1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Under Baseline</a:t>
            </a:r>
            <a:r>
              <a:rPr lang="zh-CN" altLang="en-US" sz="1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Scenario</a:t>
            </a:r>
            <a:endParaRPr lang="zh-CN" altLang="en-US" sz="1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6031" y="6358601"/>
            <a:ext cx="4167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Energy </a:t>
            </a:r>
            <a:r>
              <a:rPr lang="en-US" altLang="zh-CN" sz="160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Consumption </a:t>
            </a:r>
            <a:r>
              <a:rPr lang="en-US" altLang="zh-CN" sz="16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Under </a:t>
            </a:r>
            <a:r>
              <a:rPr lang="en-US" altLang="zh-CN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Ideal Scenario</a:t>
            </a:r>
            <a:endParaRPr lang="zh-CN" altLang="en-US" sz="16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342" y="1989078"/>
            <a:ext cx="8008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减少高耗能产品出口可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2050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年一次能源消费减少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7%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直接能耗（建筑与客运交通）将成为能源消费增长最快的部分，不同情景下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2050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年占比达到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42%-55%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消费需求转型将使基建与产能的能耗显著降低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691664"/>
              </p:ext>
            </p:extLst>
          </p:nvPr>
        </p:nvGraphicFramePr>
        <p:xfrm>
          <a:off x="77578" y="3533736"/>
          <a:ext cx="4379495" cy="276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80305"/>
              </p:ext>
            </p:extLst>
          </p:nvPr>
        </p:nvGraphicFramePr>
        <p:xfrm>
          <a:off x="4457073" y="3533736"/>
          <a:ext cx="4511979" cy="276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1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171" y="1382887"/>
            <a:ext cx="7881636" cy="558325"/>
          </a:xfrm>
        </p:spPr>
        <p:txBody>
          <a:bodyPr>
            <a:noAutofit/>
          </a:bodyPr>
          <a:lstStyle/>
          <a:p>
            <a:r>
              <a:rPr lang="zh-CN" altLang="zh-CN" sz="2800" dirty="0" smtClean="0"/>
              <a:t>2</a:t>
            </a:r>
            <a:r>
              <a:rPr lang="en-US" altLang="zh-CN" sz="2800" dirty="0" smtClean="0"/>
              <a:t>.3.3</a:t>
            </a:r>
            <a:r>
              <a:rPr lang="zh-CN" altLang="en-US" sz="2800" dirty="0" smtClean="0"/>
              <a:t> 结果分析：</a:t>
            </a:r>
            <a:r>
              <a:rPr lang="en-US" altLang="zh-CN" sz="2800" dirty="0" smtClean="0"/>
              <a:t>GDP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155032" y="1944273"/>
            <a:ext cx="7131691" cy="14141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低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碳理想情景下，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2050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GDP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比基础情景减少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13%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，为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162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万亿元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第三产业占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GDP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比重比基础情景提高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个百分点</a:t>
            </a:r>
            <a:endParaRPr lang="en-US" altLang="zh-CN" sz="1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仅由国内消费驱动的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2050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GDP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产出将远低于预期的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GDP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产出</a:t>
            </a:r>
          </a:p>
          <a:p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8099" y="6388450"/>
            <a:ext cx="617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Economic Structure and GDP Under Different Scenario</a:t>
            </a:r>
            <a:endParaRPr lang="zh-CN" altLang="en-US" sz="2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graphicFrame>
        <p:nvGraphicFramePr>
          <p:cNvPr id="7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189617"/>
              </p:ext>
            </p:extLst>
          </p:nvPr>
        </p:nvGraphicFramePr>
        <p:xfrm>
          <a:off x="1155032" y="3358445"/>
          <a:ext cx="6919823" cy="303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10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60948" y="13204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研究结论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44892" y="2560320"/>
            <a:ext cx="7945655" cy="3204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调整消费需求是实现中国低碳发展的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最重要途径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    Reshaping consumption is the most sufficient approach for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2400" dirty="0" smtClean="0">
                <a:latin typeface="Arial Hebrew" charset="-79"/>
                <a:ea typeface="Arial Hebrew" charset="-79"/>
                <a:cs typeface="Arial Hebrew" charset="-79"/>
              </a:rPr>
              <a:t>   China’s low-carbon development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zh-CN" altLang="en-US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技术</a:t>
            </a:r>
            <a:r>
              <a:rPr lang="zh-CN" altLang="en-US" sz="2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进步的效果约为调整消费需求的</a:t>
            </a:r>
            <a:r>
              <a:rPr lang="en-US" altLang="zh-CN" sz="2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40%</a:t>
            </a:r>
          </a:p>
          <a:p>
            <a:pPr lvl="1">
              <a:lnSpc>
                <a:spcPct val="150000"/>
              </a:lnSpc>
              <a:buFont typeface="Arial" charset="0"/>
              <a:buChar char="•"/>
            </a:pPr>
            <a:r>
              <a:rPr lang="zh-CN" altLang="en-US" sz="2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减少高耗能产品出口的效果约为调整消费需求的</a:t>
            </a:r>
            <a:r>
              <a:rPr lang="en-US" altLang="zh-CN" sz="2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18%</a:t>
            </a:r>
            <a:endParaRPr lang="zh-CN" altLang="en-US" sz="2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5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39677"/>
            <a:ext cx="7429552" cy="58932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3 </a:t>
            </a:r>
            <a:r>
              <a:rPr lang="zh-CN" altLang="en-US" sz="2800" dirty="0"/>
              <a:t>新常态下低碳</a:t>
            </a:r>
            <a:r>
              <a:rPr lang="zh-CN" altLang="en-US" sz="2800" dirty="0" smtClean="0"/>
              <a:t>发展面临的挑战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685800" y="2303813"/>
            <a:ext cx="8126895" cy="4554187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sz="3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大规模煤电建设</a:t>
            </a:r>
            <a:r>
              <a:rPr lang="en-US" altLang="zh-CN" sz="3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3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Coal-fired electricity glut</a:t>
            </a:r>
            <a:endParaRPr lang="zh-CN" altLang="en-US" sz="3800" dirty="0" smtClean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/>
            <a:r>
              <a:rPr lang="zh-CN" altLang="en-US" sz="3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现有煤电装机规模已达</a:t>
            </a:r>
            <a:r>
              <a:rPr lang="en-US" altLang="zh-CN" sz="3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9.6</a:t>
            </a:r>
            <a:r>
              <a:rPr lang="zh-CN" altLang="en-US" sz="3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亿</a:t>
            </a:r>
            <a:r>
              <a:rPr lang="en-US" altLang="zh-CN" sz="3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kW</a:t>
            </a:r>
            <a:r>
              <a:rPr lang="zh-CN" altLang="en-US" sz="3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，严重过剩</a:t>
            </a:r>
          </a:p>
          <a:p>
            <a:pPr marL="457200" lvl="1" indent="0">
              <a:buNone/>
            </a:pPr>
            <a:endParaRPr lang="en-US" altLang="zh-CN" sz="38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342900" lvl="1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zh-CN" altLang="en-US" sz="3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过剩煤电</a:t>
            </a:r>
            <a:r>
              <a:rPr lang="zh-CN" altLang="en-US" sz="38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挤占其他可再生能源</a:t>
            </a:r>
            <a:r>
              <a:rPr lang="zh-CN" altLang="en-US" sz="3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发电，导致可再生能源弃电现象严重</a:t>
            </a:r>
            <a:endParaRPr lang="en-US" altLang="zh-CN" sz="38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zh-CN" altLang="en-US" sz="3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大型基建项目和投资或刺激能源消费</a:t>
            </a:r>
            <a:r>
              <a:rPr lang="en-US" altLang="zh-CN" sz="38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endParaRPr lang="zh-CN" altLang="en-US" sz="38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altLang="en-US" sz="3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     </a:t>
            </a:r>
            <a:r>
              <a:rPr lang="en-US" altLang="zh-CN" sz="3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Large scale infrastructure investment and construction might encourage energy </a:t>
            </a:r>
            <a:r>
              <a:rPr lang="zh-CN" altLang="en-US" sz="3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8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zh-CN" altLang="en-US" sz="3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    </a:t>
            </a:r>
            <a:r>
              <a:rPr lang="en-US" altLang="zh-CN" sz="38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consumption </a:t>
            </a:r>
            <a:endParaRPr lang="zh-CN" altLang="en-US" sz="3800" dirty="0" smtClean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CN" sz="2300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>
              <a:spcAft>
                <a:spcPts val="600"/>
              </a:spcAft>
            </a:pPr>
            <a:r>
              <a:rPr lang="zh-CN" altLang="en-US" sz="3800" dirty="0" smtClean="0"/>
              <a:t>“十三五”期间部分重大工程及项目：</a:t>
            </a:r>
            <a:endParaRPr lang="en-US" altLang="zh-CN" sz="2300" dirty="0" smtClean="0"/>
          </a:p>
          <a:p>
            <a:pPr lvl="1">
              <a:spcAft>
                <a:spcPts val="600"/>
              </a:spcAft>
            </a:pPr>
            <a:r>
              <a:rPr lang="zh-CN" altLang="en-US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高铁开通达</a:t>
            </a:r>
            <a:r>
              <a:rPr lang="en-US" altLang="zh-CN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3</a:t>
            </a:r>
            <a:r>
              <a:rPr lang="zh-CN" altLang="en-US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万公里，覆盖</a:t>
            </a:r>
            <a:r>
              <a:rPr lang="en-US" altLang="zh-CN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80</a:t>
            </a:r>
            <a:r>
              <a:rPr lang="zh-CN" altLang="en-US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％城市</a:t>
            </a:r>
            <a:endParaRPr lang="en-US" altLang="zh-CN" sz="3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1">
              <a:spcAft>
                <a:spcPts val="600"/>
              </a:spcAft>
            </a:pPr>
            <a:r>
              <a:rPr lang="zh-CN" altLang="en-US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新建高速公路</a:t>
            </a:r>
            <a:r>
              <a:rPr lang="en-US" altLang="zh-CN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3</a:t>
            </a:r>
            <a:r>
              <a:rPr lang="zh-CN" altLang="en-US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万公里</a:t>
            </a:r>
            <a:endParaRPr lang="en-US" altLang="zh-CN" sz="3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1">
              <a:spcAft>
                <a:spcPts val="600"/>
              </a:spcAft>
            </a:pPr>
            <a:r>
              <a:rPr lang="zh-CN" altLang="en-US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建设川藏铁路等沿边铁路</a:t>
            </a:r>
            <a:endParaRPr lang="en-US" altLang="zh-CN" sz="3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1">
              <a:spcAft>
                <a:spcPts val="600"/>
              </a:spcAft>
            </a:pPr>
            <a:r>
              <a:rPr lang="zh-CN" altLang="en-US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城市轨道交通</a:t>
            </a:r>
            <a:r>
              <a:rPr lang="en-US" altLang="zh-CN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3000</a:t>
            </a:r>
            <a:r>
              <a:rPr lang="zh-CN" altLang="en-US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公里</a:t>
            </a:r>
            <a:endParaRPr lang="en-US" altLang="zh-CN" sz="3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1">
              <a:spcAft>
                <a:spcPts val="600"/>
              </a:spcAft>
            </a:pPr>
            <a:r>
              <a:rPr lang="zh-CN" altLang="en-US" sz="3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大型水电、煤电基地外送电通道</a:t>
            </a:r>
            <a:endParaRPr lang="en-US" altLang="zh-CN" sz="3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457200" lvl="1" indent="0">
              <a:buNone/>
            </a:pPr>
            <a:endParaRPr lang="zh-CN" altLang="en-US" sz="20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indent="0">
              <a:buNone/>
            </a:pPr>
            <a:endParaRPr lang="en-US" altLang="zh-CN" sz="6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953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1714489"/>
            <a:ext cx="7429552" cy="589324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3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新常态下低碳发展的机遇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857276" y="2560692"/>
            <a:ext cx="8101194" cy="3758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经济基础：</a:t>
            </a:r>
          </a:p>
          <a:p>
            <a:pPr>
              <a:lnSpc>
                <a:spcPct val="120000"/>
              </a:lnSpc>
            </a:pPr>
            <a:r>
              <a:rPr lang="zh-CN" altLang="en-US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中高速增长下，能源需求结构出现重大变化</a:t>
            </a:r>
            <a:r>
              <a:rPr lang="en-US" altLang="zh-CN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Reshape energy demand</a:t>
            </a:r>
            <a:endParaRPr lang="zh-CN" altLang="en-US" sz="1900" dirty="0" smtClean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>
              <a:lnSpc>
                <a:spcPct val="120000"/>
              </a:lnSpc>
            </a:pPr>
            <a:r>
              <a:rPr lang="zh-CN" altLang="en-US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能源结构趋于优化</a:t>
            </a:r>
            <a:r>
              <a:rPr lang="en-US" altLang="zh-CN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Optimize energy structure</a:t>
            </a:r>
            <a:endParaRPr lang="zh-CN" altLang="en-US" sz="1900" dirty="0" smtClean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endParaRPr lang="zh-CN" altLang="en-US" sz="24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政策导向：</a:t>
            </a:r>
          </a:p>
          <a:p>
            <a:pPr>
              <a:lnSpc>
                <a:spcPct val="110000"/>
              </a:lnSpc>
            </a:pPr>
            <a:r>
              <a:rPr lang="zh-CN" altLang="en-US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能源生产与消费的革命</a:t>
            </a:r>
            <a:r>
              <a:rPr lang="en-US" altLang="zh-CN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Energy production and consumption revolution </a:t>
            </a:r>
            <a:endParaRPr lang="zh-CN" altLang="en-US" sz="1900" dirty="0" smtClean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>
              <a:lnSpc>
                <a:spcPct val="110000"/>
              </a:lnSpc>
            </a:pPr>
            <a:r>
              <a:rPr lang="zh-CN" altLang="en-US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生态</a:t>
            </a:r>
            <a:r>
              <a:rPr lang="zh-CN" altLang="en-US" sz="19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文明</a:t>
            </a:r>
            <a:r>
              <a:rPr lang="zh-CN" altLang="en-US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建设</a:t>
            </a:r>
            <a:r>
              <a:rPr lang="en-US" altLang="zh-CN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Building an </a:t>
            </a:r>
            <a:r>
              <a:rPr lang="en-US" altLang="zh-CN" sz="1900" i="1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Ecological Civilization</a:t>
            </a:r>
            <a:endParaRPr lang="zh-CN" altLang="en-US" sz="1900" i="1" dirty="0" smtClean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>
              <a:lnSpc>
                <a:spcPct val="110000"/>
              </a:lnSpc>
            </a:pPr>
            <a:r>
              <a:rPr lang="zh-CN" altLang="en-US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大气污染治理政策</a:t>
            </a:r>
            <a:r>
              <a:rPr lang="en-US" altLang="zh-CN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Pollution</a:t>
            </a:r>
            <a:r>
              <a:rPr lang="zh-CN" altLang="en-US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zh-CN" sz="19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c</a:t>
            </a:r>
            <a:r>
              <a:rPr lang="en-US" altLang="zh-CN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ontrol</a:t>
            </a:r>
            <a:endParaRPr lang="zh-CN" altLang="en-US" sz="1900" dirty="0" smtClean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>
              <a:lnSpc>
                <a:spcPct val="110000"/>
              </a:lnSpc>
            </a:pPr>
            <a:r>
              <a:rPr lang="zh-CN" altLang="en-US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极简主义生活方式</a:t>
            </a:r>
            <a:r>
              <a:rPr lang="en-US" altLang="zh-CN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Minimalist lifestyle</a:t>
            </a:r>
            <a:endParaRPr lang="zh-CN" altLang="en-US" sz="1900" dirty="0" smtClean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>
              <a:lnSpc>
                <a:spcPct val="110000"/>
              </a:lnSpc>
            </a:pPr>
            <a:r>
              <a:rPr lang="zh-CN" altLang="en-US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人类命运共同体，积极投入全球气候治理</a:t>
            </a:r>
            <a:r>
              <a:rPr lang="en-US" altLang="zh-CN" sz="19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Global climate </a:t>
            </a:r>
            <a:r>
              <a:rPr lang="en-US" altLang="zh-CN" sz="1900" dirty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g</a:t>
            </a:r>
            <a:r>
              <a:rPr lang="en-US" altLang="zh-CN" sz="1900" dirty="0" smtClean="0">
                <a:solidFill>
                  <a:srgbClr val="FFFFFF"/>
                </a:solidFill>
                <a:latin typeface="Arial Hebrew" charset="-79"/>
                <a:ea typeface="Arial Hebrew" charset="-79"/>
                <a:cs typeface="Arial Hebrew" charset="-79"/>
              </a:rPr>
              <a:t>overnance</a:t>
            </a:r>
            <a:endParaRPr lang="zh-CN" altLang="en-US" sz="1900" dirty="0" smtClean="0">
              <a:solidFill>
                <a:srgbClr val="FFFFFF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endParaRPr lang="zh-CN" altLang="en-US" sz="20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indent="0">
              <a:buNone/>
            </a:pPr>
            <a:endParaRPr lang="en-US" altLang="zh-CN" sz="6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953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3-11 at 下午9.52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52552"/>
            <a:ext cx="2755900" cy="832319"/>
          </a:xfrm>
          <a:prstGeom prst="rect">
            <a:avLst/>
          </a:prstGeom>
        </p:spPr>
      </p:pic>
      <p:pic>
        <p:nvPicPr>
          <p:cNvPr id="7" name="Picture 6" descr="Screen Shot 2016-03-11 at 下午9.51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4" y="774700"/>
            <a:ext cx="4443877" cy="71858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z="2800"/>
          </a:p>
        </p:txBody>
      </p:sp>
      <p:pic>
        <p:nvPicPr>
          <p:cNvPr id="4" name="Picture 2" descr="c:\users\bingyan\appdata\roaming\360se6\USERDA~1\Temp\WAVES-~1.PNG"/>
          <p:cNvPicPr>
            <a:picLocks noChangeAspect="1" noChangeArrowheads="1"/>
          </p:cNvPicPr>
          <p:nvPr/>
        </p:nvPicPr>
        <p:blipFill rotWithShape="1">
          <a:blip r:embed="rId5" cstate="print"/>
          <a:srcRect t="10738"/>
          <a:stretch/>
        </p:blipFill>
        <p:spPr bwMode="auto">
          <a:xfrm>
            <a:off x="0" y="389572"/>
            <a:ext cx="9144000" cy="6083300"/>
          </a:xfrm>
          <a:prstGeom prst="rect">
            <a:avLst/>
          </a:prstGeom>
          <a:noFill/>
        </p:spPr>
      </p:pic>
      <p:pic>
        <p:nvPicPr>
          <p:cNvPr id="13" name="Picture 2" descr="c:\users\bingyan\appdata\roaming\360se6\USERDA~1\Temp\WAVES-~1.PNG"/>
          <p:cNvPicPr>
            <a:picLocks noChangeAspect="1" noChangeArrowheads="1"/>
          </p:cNvPicPr>
          <p:nvPr/>
        </p:nvPicPr>
        <p:blipFill rotWithShape="1">
          <a:blip r:embed="rId5" cstate="print"/>
          <a:srcRect l="79885" t="10954" r="9080" b="85403"/>
          <a:stretch/>
        </p:blipFill>
        <p:spPr bwMode="auto">
          <a:xfrm>
            <a:off x="7788167" y="1576552"/>
            <a:ext cx="1008993" cy="236483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7299434" y="1103586"/>
            <a:ext cx="993228" cy="173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413" y="535709"/>
            <a:ext cx="5890591" cy="567877"/>
          </a:xfrm>
        </p:spPr>
        <p:txBody>
          <a:bodyPr>
            <a:norm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Biggest Opportunity of Our Age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8743" y="1500175"/>
            <a:ext cx="5876457" cy="89864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cap="all" dirty="0" smtClean="0"/>
              <a:t>低碳发展蓝皮书编辑委员</a:t>
            </a:r>
            <a:r>
              <a:rPr lang="zh-CN" altLang="en-US" sz="3600" b="1" cap="all" dirty="0" smtClean="0"/>
              <a:t>会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48" y="2636321"/>
            <a:ext cx="8049642" cy="3895108"/>
          </a:xfrm>
        </p:spPr>
        <p:txBody>
          <a:bodyPr>
            <a:normAutofit fontScale="92500"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何建坤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清华大学教授、清华大学低碳经济研究院院长</a:t>
            </a: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倪维斗</a:t>
            </a:r>
            <a:r>
              <a:rPr lang="en-US" sz="2400" dirty="0" smtClean="0">
                <a:latin typeface="黑体" pitchFamily="49" charset="-122"/>
                <a:ea typeface="黑体" pitchFamily="49" charset="-122"/>
              </a:rPr>
              <a:t>	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清华大学教授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江  亿</a:t>
            </a:r>
            <a:r>
              <a:rPr lang="en-US" sz="2400" dirty="0" smtClean="0">
                <a:latin typeface="黑体" pitchFamily="49" charset="-122"/>
                <a:ea typeface="黑体" pitchFamily="49" charset="-122"/>
              </a:rPr>
              <a:t>	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清华大学教授、清华大学建筑节能研究中心主任</a:t>
            </a: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刘世锦</a:t>
            </a:r>
            <a:r>
              <a:rPr lang="en-US" sz="2400" dirty="0" smtClean="0">
                <a:latin typeface="黑体" pitchFamily="49" charset="-122"/>
                <a:ea typeface="黑体" pitchFamily="49" charset="-122"/>
              </a:rPr>
              <a:t>	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国务院发展研究中心研究员</a:t>
            </a: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魏建国</a:t>
            </a:r>
            <a:r>
              <a:rPr lang="en-US" sz="2400" dirty="0" smtClean="0">
                <a:latin typeface="黑体" pitchFamily="49" charset="-122"/>
                <a:ea typeface="黑体" pitchFamily="49" charset="-122"/>
              </a:rPr>
              <a:t>	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中国国际经济交流中心副理事长</a:t>
            </a: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冯  飞</a:t>
            </a:r>
            <a:r>
              <a:rPr lang="en-US" sz="2400" dirty="0" smtClean="0">
                <a:latin typeface="黑体" pitchFamily="49" charset="-122"/>
                <a:ea typeface="黑体" pitchFamily="49" charset="-122"/>
              </a:rPr>
              <a:t>	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工业和信息化部副部长</a:t>
            </a: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周大地</a:t>
            </a:r>
            <a:r>
              <a:rPr lang="en-US" sz="2400" dirty="0" smtClean="0">
                <a:latin typeface="黑体" pitchFamily="49" charset="-122"/>
                <a:ea typeface="黑体" pitchFamily="49" charset="-122"/>
              </a:rPr>
              <a:t>	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国家发改委能源研究所研究员</a:t>
            </a: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薛  澜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清华大学教授、清华大学公共管理学院院长</a:t>
            </a:r>
          </a:p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齐  晔</a:t>
            </a:r>
            <a:r>
              <a:rPr lang="en-US" sz="2400" dirty="0" smtClean="0">
                <a:latin typeface="黑体" pitchFamily="49" charset="-122"/>
                <a:ea typeface="黑体" pitchFamily="49" charset="-122"/>
              </a:rPr>
              <a:t>	 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清华大学教授、清华</a:t>
            </a:r>
            <a:r>
              <a:rPr lang="en-US" sz="24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布鲁金斯公共政策研究中心主任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0366" y="1714489"/>
            <a:ext cx="5840459" cy="743703"/>
          </a:xfrm>
        </p:spPr>
        <p:txBody>
          <a:bodyPr/>
          <a:lstStyle/>
          <a:p>
            <a:pPr algn="ctr"/>
            <a:r>
              <a:rPr lang="zh-CN" altLang="en-US" sz="3600" cap="all" dirty="0" smtClean="0"/>
              <a:t>低碳发展蓝皮书研究编</a:t>
            </a:r>
            <a:r>
              <a:rPr lang="zh-CN" altLang="en-US" sz="3600" b="1" cap="all" dirty="0" smtClean="0"/>
              <a:t>写组</a:t>
            </a:r>
            <a:endParaRPr lang="zh-CN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87292"/>
              </p:ext>
            </p:extLst>
          </p:nvPr>
        </p:nvGraphicFramePr>
        <p:xfrm>
          <a:off x="1187531" y="3146961"/>
          <a:ext cx="6947065" cy="2954388"/>
        </p:xfrm>
        <a:graphic>
          <a:graphicData uri="http://schemas.openxmlformats.org/drawingml/2006/table">
            <a:tbl>
              <a:tblPr/>
              <a:tblGrid>
                <a:gridCol w="1389413"/>
                <a:gridCol w="1389413"/>
                <a:gridCol w="1389413"/>
                <a:gridCol w="1389413"/>
                <a:gridCol w="1389413"/>
              </a:tblGrid>
              <a:tr h="84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程</a:t>
                      </a:r>
                      <a:r>
                        <a:rPr lang="en-US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  </a:t>
                      </a: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思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戴彦德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董文娟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何建坤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kern="100" dirty="0" smtClean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王海林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2800" kern="100" dirty="0">
                        <a:solidFill>
                          <a:schemeClr val="bg2"/>
                        </a:solidFill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03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柯蔚蓝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李惠民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芦佳琪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齐绍洲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齐</a:t>
                      </a:r>
                      <a:r>
                        <a:rPr lang="zh-CN" altLang="en-US" sz="2800" kern="100" dirty="0" smtClean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 </a:t>
                      </a:r>
                      <a:r>
                        <a:rPr lang="zh-CN" sz="2800" kern="100" dirty="0" smtClean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 </a:t>
                      </a: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晔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03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宋祺佼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何晓宜</a:t>
                      </a:r>
                      <a:endParaRPr lang="zh-CN" sz="2800" kern="100" dirty="0">
                        <a:solidFill>
                          <a:schemeClr val="bg2"/>
                        </a:solidFill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王宇飞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邬</a:t>
                      </a:r>
                      <a:r>
                        <a:rPr lang="zh-CN" altLang="en-US" sz="2800" kern="100" dirty="0" smtClean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 </a:t>
                      </a:r>
                      <a:r>
                        <a:rPr lang="zh-CN" sz="2800" kern="100" dirty="0" smtClean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 </a:t>
                      </a: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亮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杨</a:t>
                      </a:r>
                      <a:r>
                        <a:rPr lang="zh-CN" altLang="en-US" sz="2800" kern="100" dirty="0" smtClean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 </a:t>
                      </a:r>
                      <a:r>
                        <a:rPr lang="zh-CN" sz="2800" kern="100" dirty="0" smtClean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 </a:t>
                      </a: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秀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03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张焕波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张声远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张希良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赵小凡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solidFill>
                            <a:schemeClr val="bg2"/>
                          </a:solidFill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朱梦曳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1714489"/>
            <a:ext cx="7429552" cy="648701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重点介绍（</a:t>
            </a:r>
            <a:r>
              <a:rPr lang="en-US" altLang="zh-CN" sz="3200" dirty="0" smtClean="0"/>
              <a:t>To Be Presented</a:t>
            </a:r>
            <a:r>
              <a:rPr lang="zh-CN" altLang="en-US" sz="3200" dirty="0" smtClean="0"/>
              <a:t>）</a:t>
            </a:r>
            <a:endParaRPr lang="zh-CN" altLang="en-US" sz="3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857224" y="2363190"/>
            <a:ext cx="8031282" cy="4275116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pPr lvl="1"/>
            <a:r>
              <a:rPr lang="zh-CN" altLang="en-US" sz="26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经济新常态</a:t>
            </a:r>
            <a:r>
              <a:rPr lang="zh-CN" altLang="en-US" sz="2600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与中国低</a:t>
            </a:r>
            <a:r>
              <a:rPr lang="zh-CN" altLang="en-US" sz="26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碳</a:t>
            </a:r>
            <a:r>
              <a:rPr lang="zh-CN" altLang="en-US" sz="2600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</a:t>
            </a:r>
            <a:endParaRPr lang="zh-CN" altLang="en-US" sz="2600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1" indent="0">
              <a:buNone/>
            </a:pPr>
            <a:r>
              <a:rPr lang="zh-CN" altLang="en-US" sz="2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zh-CN" sz="2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Economic New Normal and Low Carbon</a:t>
            </a:r>
            <a:r>
              <a:rPr lang="zh-CN" altLang="en-US" sz="2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   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zh-CN" altLang="en-US" sz="26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sz="2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sz="2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Transformation</a:t>
            </a:r>
            <a:endParaRPr lang="en-US" altLang="zh-CN" sz="2600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zh-CN" altLang="en-US" sz="2600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600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消费</a:t>
            </a:r>
            <a:r>
              <a:rPr lang="zh-CN" altLang="en-US" sz="26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模式转型在减少碳排放方面的</a:t>
            </a:r>
            <a:r>
              <a:rPr lang="zh-CN" altLang="en-US" sz="2600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作用</a:t>
            </a:r>
            <a:r>
              <a:rPr lang="en-US" altLang="zh-CN" sz="2600" dirty="0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Consumption-Based </a:t>
            </a:r>
            <a:r>
              <a:rPr lang="en-US" altLang="zh-CN" sz="2600" dirty="0" err="1" smtClean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Decarbonization</a:t>
            </a:r>
            <a:endParaRPr lang="zh-CN" altLang="en-US" sz="2600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57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3959" y="2673636"/>
            <a:ext cx="7213082" cy="128588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经济</a:t>
            </a:r>
            <a:r>
              <a:rPr lang="zh-CN" altLang="en-US" dirty="0"/>
              <a:t>新常态</a:t>
            </a:r>
            <a:r>
              <a:rPr lang="zh-CN" altLang="en-US" dirty="0" smtClean="0"/>
              <a:t>与中国低</a:t>
            </a:r>
            <a:r>
              <a:rPr lang="zh-CN" altLang="en-US" dirty="0"/>
              <a:t>碳</a:t>
            </a:r>
            <a:r>
              <a:rPr lang="zh-CN" altLang="en-US" dirty="0" smtClean="0"/>
              <a:t>发展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835" y="4153988"/>
            <a:ext cx="8653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Economic “New Normal” &amp; Low-Carbon Development</a:t>
            </a:r>
            <a:endParaRPr lang="en-US" sz="28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83348" y="1719768"/>
            <a:ext cx="8160652" cy="981414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中国低碳发展进入深刻变革新阶段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New Era of Low Carbon Development in China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857224" y="2932386"/>
            <a:ext cx="7429500" cy="3705920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巴黎协定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Paris Agreement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）</a:t>
            </a:r>
            <a:endParaRPr lang="en-US" altLang="zh-CN" sz="2600" dirty="0">
              <a:latin typeface="Arial" charset="0"/>
              <a:ea typeface="Arial" charset="0"/>
              <a:cs typeface="Arial" charset="0"/>
            </a:endParaRPr>
          </a:p>
          <a:p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经济放缓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Economic slowdown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）</a:t>
            </a:r>
            <a:endParaRPr lang="en-US" altLang="zh-CN" sz="2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结构调整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Structural change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）</a:t>
            </a:r>
            <a:endParaRPr lang="en-US" altLang="zh-CN" sz="2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污染防治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zh-CN" sz="2600" dirty="0" smtClean="0">
                <a:latin typeface="Arial" charset="0"/>
                <a:ea typeface="Arial" charset="0"/>
                <a:cs typeface="Arial" charset="0"/>
              </a:rPr>
              <a:t>Pollution control</a:t>
            </a:r>
            <a:r>
              <a:rPr lang="zh-CN" altLang="en-US" sz="2600" dirty="0" smtClean="0">
                <a:latin typeface="Arial" charset="0"/>
                <a:ea typeface="Arial" charset="0"/>
                <a:cs typeface="Arial" charset="0"/>
              </a:rPr>
              <a:t>）</a:t>
            </a:r>
            <a:endParaRPr lang="en-US" altLang="zh-CN" sz="26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247" y="1719768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1.1</a:t>
            </a:r>
            <a:endParaRPr lang="en-US" sz="2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1325" y="32468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1325" y="6317988"/>
            <a:ext cx="2688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图片来源：</a:t>
            </a:r>
            <a:r>
              <a:rPr lang="en-US" sz="1600" dirty="0" smtClean="0">
                <a:solidFill>
                  <a:srgbClr val="FFFFFF"/>
                </a:solidFill>
              </a:rPr>
              <a:t>Xinhua/</a:t>
            </a:r>
            <a:r>
              <a:rPr lang="en-US" sz="1600" dirty="0" err="1" smtClean="0">
                <a:solidFill>
                  <a:srgbClr val="FFFFFF"/>
                </a:solidFill>
              </a:rPr>
              <a:t>Zheng</a:t>
            </a:r>
            <a:r>
              <a:rPr lang="en-US" sz="1600" dirty="0" smtClean="0">
                <a:solidFill>
                  <a:srgbClr val="FFFFFF"/>
                </a:solidFill>
              </a:rPr>
              <a:t> Bin</a:t>
            </a:r>
          </a:p>
        </p:txBody>
      </p:sp>
      <p:pic>
        <p:nvPicPr>
          <p:cNvPr id="10" name="Picture 9" descr="XxjiweE005002_20151126_BNMFN0A002_11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3548" y="188640"/>
            <a:ext cx="8136903" cy="576064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巴黎协定确定了全球减碳时间表</a:t>
            </a:r>
            <a:endParaRPr lang="en-US" sz="3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3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074" y="2492896"/>
            <a:ext cx="7703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zh-CN" altLang="en-US" sz="32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本世纪后半叶终结化石能源</a:t>
            </a:r>
            <a:endParaRPr lang="en-US" altLang="zh-CN" sz="3200" dirty="0" smtClean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	To end fossil fuel age in the second half of 	the century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Under 2</a:t>
            </a:r>
            <a:r>
              <a:rPr lang="en-US" sz="2800" baseline="30000" dirty="0" smtClean="0">
                <a:solidFill>
                  <a:schemeClr val="bg1"/>
                </a:solidFill>
              </a:rPr>
              <a:t>o</a:t>
            </a:r>
            <a:r>
              <a:rPr lang="en-US" sz="2800" dirty="0" smtClean="0">
                <a:solidFill>
                  <a:schemeClr val="bg1"/>
                </a:solidFill>
              </a:rPr>
              <a:t>C target: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2010: 50 Gt CO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2030: 40 Gt CO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2080: Zero emission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53074" y="1556793"/>
            <a:ext cx="7436704" cy="6958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800" dirty="0" smtClean="0">
                <a:latin typeface="Arial"/>
                <a:ea typeface="黑体"/>
                <a:cs typeface="Arial"/>
              </a:rPr>
              <a:t>1.2 Paris Agreement Set a Timetable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6175" y="4299064"/>
            <a:ext cx="38515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Under 1.5</a:t>
            </a:r>
            <a:r>
              <a:rPr lang="en-US" sz="2800" baseline="30000" dirty="0" smtClean="0">
                <a:solidFill>
                  <a:schemeClr val="bg1"/>
                </a:solidFill>
              </a:rPr>
              <a:t>o</a:t>
            </a:r>
            <a:r>
              <a:rPr lang="en-US" sz="2800" dirty="0" smtClean="0">
                <a:solidFill>
                  <a:schemeClr val="bg1"/>
                </a:solidFill>
              </a:rPr>
              <a:t>C target: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2010: 50 Gt CO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2060: Zero emission</a:t>
            </a:r>
          </a:p>
        </p:txBody>
      </p:sp>
    </p:spTree>
    <p:extLst>
      <p:ext uri="{BB962C8B-B14F-4D97-AF65-F5344CB8AC3E}">
        <p14:creationId xmlns:p14="http://schemas.microsoft.com/office/powerpoint/2010/main" val="19991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879"/>
            <a:ext cx="8435280" cy="660783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Sino-US Cooperation Set Foundation</a:t>
            </a:r>
            <a:endParaRPr lang="zh-CN" altLang="en-US" sz="36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428"/>
            <a:ext cx="9152801" cy="6101867"/>
          </a:xfrm>
        </p:spPr>
      </p:pic>
    </p:spTree>
    <p:extLst>
      <p:ext uri="{BB962C8B-B14F-4D97-AF65-F5344CB8AC3E}">
        <p14:creationId xmlns:p14="http://schemas.microsoft.com/office/powerpoint/2010/main" val="7852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2147</Words>
  <Application>Microsoft Macintosh PowerPoint</Application>
  <PresentationFormat>On-screen Show (4:3)</PresentationFormat>
  <Paragraphs>365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 Hebrew</vt:lpstr>
      <vt:lpstr>Arial Unicode MS</vt:lpstr>
      <vt:lpstr>Calibri</vt:lpstr>
      <vt:lpstr>KaiTi</vt:lpstr>
      <vt:lpstr>Microsoft YaHei UI</vt:lpstr>
      <vt:lpstr>ＭＳ Ｐゴシック</vt:lpstr>
      <vt:lpstr>Times New Roman</vt:lpstr>
      <vt:lpstr>Wingdings</vt:lpstr>
      <vt:lpstr>宋体</vt:lpstr>
      <vt:lpstr>黑体</vt:lpstr>
      <vt:lpstr>微软雅黑</vt:lpstr>
      <vt:lpstr>楷体</vt:lpstr>
      <vt:lpstr>Arial</vt:lpstr>
      <vt:lpstr>Office 主题</vt:lpstr>
      <vt:lpstr>PowerPoint Presentation</vt:lpstr>
      <vt:lpstr>报告主要内容 (Outline)</vt:lpstr>
      <vt:lpstr>PowerPoint Presentation</vt:lpstr>
      <vt:lpstr>重点介绍（To Be Presented）</vt:lpstr>
      <vt:lpstr> 经济新常态与中国低碳发展</vt:lpstr>
      <vt:lpstr>中国低碳发展进入深刻变革新阶段 New Era of Low Carbon Development in China</vt:lpstr>
      <vt:lpstr>巴黎协定确定了全球减碳时间表</vt:lpstr>
      <vt:lpstr>PowerPoint Presentation</vt:lpstr>
      <vt:lpstr>Sino-US Cooperation Set Foundation</vt:lpstr>
      <vt:lpstr>1.3 新常态下经济：持续30年的高速增长转向中高     速增长</vt:lpstr>
      <vt:lpstr>1.4 新常态下能源消耗：2012年以来增速开始大幅下滑       Energy consumption growth rate declines significantly        since 2012</vt:lpstr>
      <vt:lpstr>能源相关碳排放增速放缓 Energy-related emissions slow down</vt:lpstr>
      <vt:lpstr>1.5 新常态下用电量强劲增长的势头明显减退     Power use declines</vt:lpstr>
      <vt:lpstr>PowerPoint Presentation</vt:lpstr>
      <vt:lpstr>1.6 新常态下煤炭消费峰值或已到来     Coal consumption might have peaked </vt:lpstr>
      <vt:lpstr>PowerPoint Presentation</vt:lpstr>
      <vt:lpstr>1.6.2 经济发展水平与煤炭消费</vt:lpstr>
      <vt:lpstr>1.6.3 中国能源结构的变化（1980-2020）</vt:lpstr>
      <vt:lpstr>1.6.4 中国经济的能源强度将基本保持持续下降趋势  Energy intensity will stay on the declining trend</vt:lpstr>
      <vt:lpstr>1.6.5 煤炭消费总量达峰的相关政策措施</vt:lpstr>
      <vt:lpstr>重塑消费：走向绿色低碳社会</vt:lpstr>
      <vt:lpstr>PowerPoint Presentation</vt:lpstr>
      <vt:lpstr>2.1 从“衣食”转向“住行”时代</vt:lpstr>
      <vt:lpstr>2.1 生活品质不断提高，消费模式亟待重塑</vt:lpstr>
      <vt:lpstr>2.2 从需求侧划分社会总能耗的方法</vt:lpstr>
      <vt:lpstr>PowerPoint Presentation</vt:lpstr>
      <vt:lpstr>2.2.1 四种情景及所包含的消费和技术模式</vt:lpstr>
      <vt:lpstr>PowerPoint Presentation</vt:lpstr>
      <vt:lpstr>2.2.2 主要需求参数的设定 (Major Parameters)</vt:lpstr>
      <vt:lpstr>2.3 结果分析：四种情景下的一次能源消费</vt:lpstr>
      <vt:lpstr>2.3.1 结果分析：四种情景下的碳排放</vt:lpstr>
      <vt:lpstr>2.3.2 结果分析：六类能耗曲线</vt:lpstr>
      <vt:lpstr>2.3.3 结果分析：GDP</vt:lpstr>
      <vt:lpstr>PowerPoint Presentation</vt:lpstr>
      <vt:lpstr>3 新常态下低碳发展面临的挑战</vt:lpstr>
      <vt:lpstr>3 新常态下低碳发展的机遇</vt:lpstr>
      <vt:lpstr>Biggest Opportunity of Our Age</vt:lpstr>
      <vt:lpstr>低碳发展蓝皮书编辑委员会</vt:lpstr>
      <vt:lpstr>低碳发展蓝皮书研究编写组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气候变化大会上，习近平用五分钟向世界表达了什么</dc:title>
  <dc:creator>Microsoft Office User</dc:creator>
  <cp:lastModifiedBy>Microsoft Office User</cp:lastModifiedBy>
  <cp:revision>328</cp:revision>
  <cp:lastPrinted>2016-03-18T04:15:42Z</cp:lastPrinted>
  <dcterms:created xsi:type="dcterms:W3CDTF">2015-12-02T03:29:06Z</dcterms:created>
  <dcterms:modified xsi:type="dcterms:W3CDTF">2016-03-18T04:16:19Z</dcterms:modified>
</cp:coreProperties>
</file>