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7" r:id="rId2"/>
    <p:sldMasterId id="2147483685" r:id="rId3"/>
    <p:sldMasterId id="2147483676" r:id="rId4"/>
    <p:sldMasterId id="2147483694" r:id="rId5"/>
  </p:sldMasterIdLst>
  <p:notesMasterIdLst>
    <p:notesMasterId r:id="rId29"/>
  </p:notesMasterIdLst>
  <p:handoutMasterIdLst>
    <p:handoutMasterId r:id="rId30"/>
  </p:handoutMasterIdLst>
  <p:sldIdLst>
    <p:sldId id="370" r:id="rId6"/>
    <p:sldId id="397" r:id="rId7"/>
    <p:sldId id="341" r:id="rId8"/>
    <p:sldId id="342" r:id="rId9"/>
    <p:sldId id="343" r:id="rId10"/>
    <p:sldId id="344" r:id="rId11"/>
    <p:sldId id="345" r:id="rId12"/>
    <p:sldId id="346" r:id="rId13"/>
    <p:sldId id="364" r:id="rId14"/>
    <p:sldId id="405" r:id="rId15"/>
    <p:sldId id="400" r:id="rId16"/>
    <p:sldId id="401" r:id="rId17"/>
    <p:sldId id="409" r:id="rId18"/>
    <p:sldId id="410" r:id="rId19"/>
    <p:sldId id="411" r:id="rId20"/>
    <p:sldId id="412" r:id="rId21"/>
    <p:sldId id="382" r:id="rId22"/>
    <p:sldId id="388" r:id="rId23"/>
    <p:sldId id="406" r:id="rId24"/>
    <p:sldId id="387" r:id="rId25"/>
    <p:sldId id="385" r:id="rId26"/>
    <p:sldId id="408" r:id="rId27"/>
    <p:sldId id="413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298"/>
    <a:srgbClr val="3B547F"/>
    <a:srgbClr val="CB2823"/>
    <a:srgbClr val="DEA900"/>
    <a:srgbClr val="009999"/>
    <a:srgbClr val="9900FF"/>
    <a:srgbClr val="62C68F"/>
    <a:srgbClr val="F9FACE"/>
    <a:srgbClr val="54D48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5" autoAdjust="0"/>
    <p:restoredTop sz="95501" autoAdjust="0"/>
  </p:normalViewPr>
  <p:slideViewPr>
    <p:cSldViewPr snapToGrid="0" snapToObjects="1">
      <p:cViewPr varScale="1">
        <p:scale>
          <a:sx n="84" d="100"/>
          <a:sy n="84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27939071296499"/>
          <c:y val="2.31751808448185E-2"/>
          <c:w val="0.76872060928703501"/>
          <c:h val="0.80539499203136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A900"/>
            </a:solidFill>
            <a:ln>
              <a:noFill/>
            </a:ln>
            <a:effectLst/>
          </c:spPr>
          <c:invertIfNegative val="0"/>
          <c:cat>
            <c:strRef>
              <c:f>Business!$A$11:$A$15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Business!$B$11:$B$15</c:f>
              <c:numCache>
                <c:formatCode>0%</c:formatCode>
                <c:ptCount val="5"/>
                <c:pt idx="0">
                  <c:v>0.22</c:v>
                </c:pt>
                <c:pt idx="1">
                  <c:v>0.16</c:v>
                </c:pt>
                <c:pt idx="2">
                  <c:v>0.18</c:v>
                </c:pt>
                <c:pt idx="3">
                  <c:v>0.25</c:v>
                </c:pt>
                <c:pt idx="4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592952"/>
        <c:axId val="479593344"/>
      </c:barChart>
      <c:catAx>
        <c:axId val="47959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93344"/>
        <c:crosses val="autoZero"/>
        <c:auto val="1"/>
        <c:lblAlgn val="ctr"/>
        <c:lblOffset val="100"/>
        <c:noMultiLvlLbl val="0"/>
      </c:catAx>
      <c:valAx>
        <c:axId val="4795933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9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74448296938"/>
          <c:y val="4.6267087276551003E-2"/>
          <c:w val="0.66853996335128396"/>
          <c:h val="0.8056855195939619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People!$D$10:$D$42</c:f>
              <c:numCache>
                <c:formatCode>General</c:formatCode>
                <c:ptCount val="33"/>
                <c:pt idx="0">
                  <c:v>25.7</c:v>
                </c:pt>
                <c:pt idx="1">
                  <c:v>22.7</c:v>
                </c:pt>
                <c:pt idx="2">
                  <c:v>22.9</c:v>
                </c:pt>
                <c:pt idx="3">
                  <c:v>29.8</c:v>
                </c:pt>
                <c:pt idx="4">
                  <c:v>6.7</c:v>
                </c:pt>
                <c:pt idx="5">
                  <c:v>18.399999999999999</c:v>
                </c:pt>
                <c:pt idx="6">
                  <c:v>6.3</c:v>
                </c:pt>
                <c:pt idx="7">
                  <c:v>15.2</c:v>
                </c:pt>
                <c:pt idx="8">
                  <c:v>39.1</c:v>
                </c:pt>
                <c:pt idx="9">
                  <c:v>26.6</c:v>
                </c:pt>
                <c:pt idx="10">
                  <c:v>23.9</c:v>
                </c:pt>
                <c:pt idx="11">
                  <c:v>42</c:v>
                </c:pt>
                <c:pt idx="12">
                  <c:v>49.7</c:v>
                </c:pt>
                <c:pt idx="13">
                  <c:v>46.2</c:v>
                </c:pt>
                <c:pt idx="14">
                  <c:v>43.4</c:v>
                </c:pt>
                <c:pt idx="15">
                  <c:v>48.6</c:v>
                </c:pt>
                <c:pt idx="16">
                  <c:v>41.3</c:v>
                </c:pt>
                <c:pt idx="17">
                  <c:v>43.2</c:v>
                </c:pt>
                <c:pt idx="18">
                  <c:v>38.200000000000003</c:v>
                </c:pt>
                <c:pt idx="19">
                  <c:v>42.6</c:v>
                </c:pt>
                <c:pt idx="20">
                  <c:v>40.1</c:v>
                </c:pt>
                <c:pt idx="21">
                  <c:v>33.4</c:v>
                </c:pt>
                <c:pt idx="22">
                  <c:v>35.799999999999997</c:v>
                </c:pt>
                <c:pt idx="23">
                  <c:v>53</c:v>
                </c:pt>
                <c:pt idx="24">
                  <c:v>48.7</c:v>
                </c:pt>
                <c:pt idx="25">
                  <c:v>33.6</c:v>
                </c:pt>
                <c:pt idx="26">
                  <c:v>24.7</c:v>
                </c:pt>
                <c:pt idx="27">
                  <c:v>38.700000000000003</c:v>
                </c:pt>
                <c:pt idx="28">
                  <c:v>36.799999999999997</c:v>
                </c:pt>
                <c:pt idx="29">
                  <c:v>37</c:v>
                </c:pt>
                <c:pt idx="30">
                  <c:v>44.2</c:v>
                </c:pt>
                <c:pt idx="31">
                  <c:v>50.6</c:v>
                </c:pt>
                <c:pt idx="32">
                  <c:v>44.6</c:v>
                </c:pt>
              </c:numCache>
            </c:numRef>
          </c:xVal>
          <c:yVal>
            <c:numRef>
              <c:f>People!$E$10:$E$42</c:f>
              <c:numCache>
                <c:formatCode>General</c:formatCode>
                <c:ptCount val="33"/>
                <c:pt idx="0">
                  <c:v>0.67199016</c:v>
                </c:pt>
                <c:pt idx="1">
                  <c:v>0.48135367000000001</c:v>
                </c:pt>
                <c:pt idx="2">
                  <c:v>0.6232993</c:v>
                </c:pt>
                <c:pt idx="3">
                  <c:v>0.57667309</c:v>
                </c:pt>
                <c:pt idx="4">
                  <c:v>0.38445859999999998</c:v>
                </c:pt>
                <c:pt idx="5">
                  <c:v>0.45468259</c:v>
                </c:pt>
                <c:pt idx="6">
                  <c:v>0.26614988000000001</c:v>
                </c:pt>
                <c:pt idx="7">
                  <c:v>0.49238559999999998</c:v>
                </c:pt>
                <c:pt idx="8">
                  <c:v>0.57826774999999997</c:v>
                </c:pt>
                <c:pt idx="9">
                  <c:v>0.51214963000000002</c:v>
                </c:pt>
                <c:pt idx="10">
                  <c:v>0.45712626000000001</c:v>
                </c:pt>
                <c:pt idx="11">
                  <c:v>0.79251956999999995</c:v>
                </c:pt>
                <c:pt idx="12">
                  <c:v>0.77268630000000005</c:v>
                </c:pt>
                <c:pt idx="13">
                  <c:v>0.68921350999999997</c:v>
                </c:pt>
                <c:pt idx="14">
                  <c:v>0.69054627000000002</c:v>
                </c:pt>
                <c:pt idx="15">
                  <c:v>0.74990140999999999</c:v>
                </c:pt>
                <c:pt idx="16">
                  <c:v>0.77969962000000004</c:v>
                </c:pt>
                <c:pt idx="17">
                  <c:v>0.75491547999999997</c:v>
                </c:pt>
                <c:pt idx="18">
                  <c:v>0.75905931000000004</c:v>
                </c:pt>
                <c:pt idx="19">
                  <c:v>0.77667730999999995</c:v>
                </c:pt>
                <c:pt idx="20">
                  <c:v>0.67304825999999995</c:v>
                </c:pt>
                <c:pt idx="21">
                  <c:v>0.74399662</c:v>
                </c:pt>
                <c:pt idx="22">
                  <c:v>0.80900198000000001</c:v>
                </c:pt>
                <c:pt idx="23">
                  <c:v>0.86683284999999999</c:v>
                </c:pt>
                <c:pt idx="24">
                  <c:v>0.82069581999999996</c:v>
                </c:pt>
                <c:pt idx="25">
                  <c:v>0.67606080000000002</c:v>
                </c:pt>
                <c:pt idx="26">
                  <c:v>0.70950537999999996</c:v>
                </c:pt>
                <c:pt idx="27">
                  <c:v>0.68553317000000003</c:v>
                </c:pt>
                <c:pt idx="28">
                  <c:v>0.88775705999999999</c:v>
                </c:pt>
                <c:pt idx="29">
                  <c:v>0.79300289999999996</c:v>
                </c:pt>
                <c:pt idx="30">
                  <c:v>0.78884750999999997</c:v>
                </c:pt>
                <c:pt idx="31">
                  <c:v>0.72888779999999997</c:v>
                </c:pt>
                <c:pt idx="32">
                  <c:v>0.78262091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990456"/>
        <c:axId val="487990848"/>
      </c:scatterChart>
      <c:valAx>
        <c:axId val="48799045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90848"/>
        <c:crosses val="autoZero"/>
        <c:crossBetween val="midCat"/>
      </c:valAx>
      <c:valAx>
        <c:axId val="487990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9045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92697678585101"/>
          <c:y val="4.5568494348529803E-2"/>
          <c:w val="0.66787193546041002"/>
          <c:h val="0.8139036080964120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govts!$D$10:$D$104</c:f>
              <c:numCache>
                <c:formatCode>General</c:formatCode>
                <c:ptCount val="95"/>
                <c:pt idx="0">
                  <c:v>-0.43912208000000003</c:v>
                </c:pt>
                <c:pt idx="1">
                  <c:v>-0.40525570999999999</c:v>
                </c:pt>
                <c:pt idx="2">
                  <c:v>-0.39479925999999999</c:v>
                </c:pt>
                <c:pt idx="3">
                  <c:v>-0.37435222000000001</c:v>
                </c:pt>
                <c:pt idx="4">
                  <c:v>-0.37357020000000002</c:v>
                </c:pt>
                <c:pt idx="5">
                  <c:v>-0.36745229000000001</c:v>
                </c:pt>
                <c:pt idx="6">
                  <c:v>-0.3622669</c:v>
                </c:pt>
                <c:pt idx="7">
                  <c:v>-0.34845144</c:v>
                </c:pt>
                <c:pt idx="8">
                  <c:v>-0.33954757000000002</c:v>
                </c:pt>
                <c:pt idx="9">
                  <c:v>-0.32814336</c:v>
                </c:pt>
                <c:pt idx="10">
                  <c:v>-0.31938598000000001</c:v>
                </c:pt>
                <c:pt idx="11">
                  <c:v>-0.30368655999999999</c:v>
                </c:pt>
                <c:pt idx="12">
                  <c:v>-0.30028525</c:v>
                </c:pt>
                <c:pt idx="13">
                  <c:v>-0.29970771000000002</c:v>
                </c:pt>
                <c:pt idx="14">
                  <c:v>-0.29719642000000002</c:v>
                </c:pt>
                <c:pt idx="15">
                  <c:v>-0.28249132999999998</c:v>
                </c:pt>
                <c:pt idx="16">
                  <c:v>-0.25793102000000001</c:v>
                </c:pt>
                <c:pt idx="17">
                  <c:v>-0.24776933000000001</c:v>
                </c:pt>
                <c:pt idx="18">
                  <c:v>-0.22302836000000001</c:v>
                </c:pt>
                <c:pt idx="19">
                  <c:v>-0.21660507000000001</c:v>
                </c:pt>
                <c:pt idx="20">
                  <c:v>-0.19645467</c:v>
                </c:pt>
                <c:pt idx="21">
                  <c:v>-0.19144644999999999</c:v>
                </c:pt>
                <c:pt idx="22">
                  <c:v>-0.19048408999999999</c:v>
                </c:pt>
                <c:pt idx="23">
                  <c:v>-0.15952011999999999</c:v>
                </c:pt>
                <c:pt idx="24">
                  <c:v>-0.13247375</c:v>
                </c:pt>
                <c:pt idx="25">
                  <c:v>-0.12314650000000001</c:v>
                </c:pt>
                <c:pt idx="26">
                  <c:v>-0.10745221000000001</c:v>
                </c:pt>
                <c:pt idx="27">
                  <c:v>-9.1549828999999999E-2</c:v>
                </c:pt>
                <c:pt idx="28">
                  <c:v>-9.1436371000000002E-2</c:v>
                </c:pt>
                <c:pt idx="29">
                  <c:v>-7.3801204999999995E-2</c:v>
                </c:pt>
                <c:pt idx="30">
                  <c:v>-6.8918756999999997E-2</c:v>
                </c:pt>
                <c:pt idx="31">
                  <c:v>-5.8117124999999999E-2</c:v>
                </c:pt>
                <c:pt idx="32">
                  <c:v>-3.3930006999999998E-2</c:v>
                </c:pt>
                <c:pt idx="33">
                  <c:v>-3.0073194000000001E-2</c:v>
                </c:pt>
                <c:pt idx="34">
                  <c:v>-2.5051826999999999E-2</c:v>
                </c:pt>
                <c:pt idx="35">
                  <c:v>-1.6403767999999999E-2</c:v>
                </c:pt>
                <c:pt idx="36">
                  <c:v>-1.459426E-3</c:v>
                </c:pt>
                <c:pt idx="37">
                  <c:v>2.0323699999999999E-4</c:v>
                </c:pt>
                <c:pt idx="38">
                  <c:v>5.6936599999999997E-4</c:v>
                </c:pt>
                <c:pt idx="39">
                  <c:v>4.0319630000000004E-3</c:v>
                </c:pt>
                <c:pt idx="40">
                  <c:v>5.2786129999999997E-3</c:v>
                </c:pt>
                <c:pt idx="41">
                  <c:v>1.4961772999999999E-2</c:v>
                </c:pt>
                <c:pt idx="42">
                  <c:v>2.1076266E-2</c:v>
                </c:pt>
                <c:pt idx="43">
                  <c:v>2.7977379E-2</c:v>
                </c:pt>
                <c:pt idx="44">
                  <c:v>3.3802539E-2</c:v>
                </c:pt>
                <c:pt idx="45">
                  <c:v>3.6795705999999997E-2</c:v>
                </c:pt>
                <c:pt idx="46">
                  <c:v>4.4818724999999997E-2</c:v>
                </c:pt>
                <c:pt idx="47">
                  <c:v>5.2898988000000001E-2</c:v>
                </c:pt>
                <c:pt idx="48">
                  <c:v>5.5243548000000003E-2</c:v>
                </c:pt>
                <c:pt idx="49">
                  <c:v>5.5967419999999997E-2</c:v>
                </c:pt>
                <c:pt idx="50">
                  <c:v>5.8692671000000002E-2</c:v>
                </c:pt>
                <c:pt idx="51">
                  <c:v>6.1978686999999998E-2</c:v>
                </c:pt>
                <c:pt idx="52">
                  <c:v>6.3544631000000004E-2</c:v>
                </c:pt>
                <c:pt idx="53">
                  <c:v>6.4190008000000007E-2</c:v>
                </c:pt>
                <c:pt idx="54">
                  <c:v>6.6228076999999996E-2</c:v>
                </c:pt>
                <c:pt idx="55">
                  <c:v>8.7350531999999995E-2</c:v>
                </c:pt>
                <c:pt idx="56">
                  <c:v>9.6490927000000004E-2</c:v>
                </c:pt>
                <c:pt idx="57">
                  <c:v>9.8379946999999995E-2</c:v>
                </c:pt>
                <c:pt idx="58">
                  <c:v>9.8541602000000006E-2</c:v>
                </c:pt>
                <c:pt idx="59">
                  <c:v>0.10795635000000001</c:v>
                </c:pt>
                <c:pt idx="60">
                  <c:v>0.11854243</c:v>
                </c:pt>
                <c:pt idx="61">
                  <c:v>0.12120277</c:v>
                </c:pt>
                <c:pt idx="62">
                  <c:v>0.12130204999999999</c:v>
                </c:pt>
                <c:pt idx="63">
                  <c:v>0.12583435000000001</c:v>
                </c:pt>
                <c:pt idx="64">
                  <c:v>0.12752553999999999</c:v>
                </c:pt>
                <c:pt idx="65">
                  <c:v>0.12970567999999999</c:v>
                </c:pt>
                <c:pt idx="66">
                  <c:v>0.13038073</c:v>
                </c:pt>
                <c:pt idx="67">
                  <c:v>0.13086159999999999</c:v>
                </c:pt>
                <c:pt idx="68">
                  <c:v>0.14177687</c:v>
                </c:pt>
                <c:pt idx="69">
                  <c:v>0.14639847</c:v>
                </c:pt>
                <c:pt idx="70">
                  <c:v>0.15431829</c:v>
                </c:pt>
                <c:pt idx="71">
                  <c:v>0.16195722000000001</c:v>
                </c:pt>
                <c:pt idx="72">
                  <c:v>0.16303307</c:v>
                </c:pt>
                <c:pt idx="73">
                  <c:v>0.16494117999999999</c:v>
                </c:pt>
                <c:pt idx="74">
                  <c:v>0.18410702000000001</c:v>
                </c:pt>
                <c:pt idx="75">
                  <c:v>0.18538846</c:v>
                </c:pt>
                <c:pt idx="76">
                  <c:v>0.19648857</c:v>
                </c:pt>
                <c:pt idx="77">
                  <c:v>0.20002418999999999</c:v>
                </c:pt>
                <c:pt idx="78">
                  <c:v>0.20775652</c:v>
                </c:pt>
                <c:pt idx="79">
                  <c:v>0.21302935000000001</c:v>
                </c:pt>
                <c:pt idx="80">
                  <c:v>0.22364223</c:v>
                </c:pt>
                <c:pt idx="81">
                  <c:v>0.22824103000000001</c:v>
                </c:pt>
                <c:pt idx="82">
                  <c:v>0.24151115000000001</c:v>
                </c:pt>
                <c:pt idx="83">
                  <c:v>0.25711599000000002</c:v>
                </c:pt>
                <c:pt idx="84">
                  <c:v>0.27490281999999999</c:v>
                </c:pt>
                <c:pt idx="85">
                  <c:v>0.28077614000000001</c:v>
                </c:pt>
                <c:pt idx="86">
                  <c:v>0.28771940000000001</c:v>
                </c:pt>
                <c:pt idx="87">
                  <c:v>0.29897568000000002</c:v>
                </c:pt>
                <c:pt idx="88">
                  <c:v>0.36489781999999998</c:v>
                </c:pt>
                <c:pt idx="89">
                  <c:v>0.38508671999999999</c:v>
                </c:pt>
                <c:pt idx="90">
                  <c:v>0.39716711999999998</c:v>
                </c:pt>
                <c:pt idx="91">
                  <c:v>0.44621267999999997</c:v>
                </c:pt>
                <c:pt idx="92">
                  <c:v>0.44820312000000001</c:v>
                </c:pt>
                <c:pt idx="93">
                  <c:v>0.48059252000000002</c:v>
                </c:pt>
                <c:pt idx="94">
                  <c:v>0.57760655999999999</c:v>
                </c:pt>
              </c:numCache>
            </c:numRef>
          </c:xVal>
          <c:yVal>
            <c:numRef>
              <c:f>govts!$C$10:$C$104</c:f>
              <c:numCache>
                <c:formatCode>General</c:formatCode>
                <c:ptCount val="95"/>
                <c:pt idx="0">
                  <c:v>-6.9361619999999999E-2</c:v>
                </c:pt>
                <c:pt idx="1">
                  <c:v>-7.8642927000000001E-2</c:v>
                </c:pt>
                <c:pt idx="2">
                  <c:v>-0.17374498999999999</c:v>
                </c:pt>
                <c:pt idx="3">
                  <c:v>-0.10798618</c:v>
                </c:pt>
                <c:pt idx="4">
                  <c:v>3.2826095999999999E-2</c:v>
                </c:pt>
                <c:pt idx="5">
                  <c:v>2.2025803E-2</c:v>
                </c:pt>
                <c:pt idx="6">
                  <c:v>-0.20683886000000001</c:v>
                </c:pt>
                <c:pt idx="7">
                  <c:v>-0.1067405</c:v>
                </c:pt>
                <c:pt idx="8">
                  <c:v>-5.793828E-3</c:v>
                </c:pt>
                <c:pt idx="9">
                  <c:v>-6.0973432000000001E-2</c:v>
                </c:pt>
                <c:pt idx="10">
                  <c:v>9.3049370000000006E-2</c:v>
                </c:pt>
                <c:pt idx="11">
                  <c:v>-4.5280571999999998E-2</c:v>
                </c:pt>
                <c:pt idx="12">
                  <c:v>0.11504389</c:v>
                </c:pt>
                <c:pt idx="13">
                  <c:v>-8.5237049999999995E-3</c:v>
                </c:pt>
                <c:pt idx="14">
                  <c:v>-8.2293458E-2</c:v>
                </c:pt>
                <c:pt idx="15">
                  <c:v>8.7782234000000001E-2</c:v>
                </c:pt>
                <c:pt idx="16">
                  <c:v>4.3965891E-2</c:v>
                </c:pt>
                <c:pt idx="17">
                  <c:v>-4.3425406999999999E-2</c:v>
                </c:pt>
                <c:pt idx="18">
                  <c:v>5.9360757E-2</c:v>
                </c:pt>
                <c:pt idx="19">
                  <c:v>-7.7707469000000001E-2</c:v>
                </c:pt>
                <c:pt idx="20">
                  <c:v>-0.32558352000000002</c:v>
                </c:pt>
                <c:pt idx="21">
                  <c:v>-0.10789142</c:v>
                </c:pt>
                <c:pt idx="22">
                  <c:v>2.6267118999999998E-2</c:v>
                </c:pt>
                <c:pt idx="23">
                  <c:v>-4.1507046999999998E-2</c:v>
                </c:pt>
                <c:pt idx="24">
                  <c:v>0.12739693999999999</c:v>
                </c:pt>
                <c:pt idx="25">
                  <c:v>-2.3165024999999999E-2</c:v>
                </c:pt>
                <c:pt idx="26">
                  <c:v>8.1097074000000005E-2</c:v>
                </c:pt>
                <c:pt idx="27">
                  <c:v>0.17626433</c:v>
                </c:pt>
                <c:pt idx="28">
                  <c:v>-7.1775794000000004E-2</c:v>
                </c:pt>
                <c:pt idx="29">
                  <c:v>-6.4203239999999995E-2</c:v>
                </c:pt>
                <c:pt idx="30">
                  <c:v>0.18802357</c:v>
                </c:pt>
                <c:pt idx="31">
                  <c:v>-4.6781718999999999E-2</c:v>
                </c:pt>
                <c:pt idx="32">
                  <c:v>0.11510234</c:v>
                </c:pt>
                <c:pt idx="33">
                  <c:v>0.12551001000000001</c:v>
                </c:pt>
                <c:pt idx="34">
                  <c:v>0.10202282</c:v>
                </c:pt>
                <c:pt idx="35">
                  <c:v>6.1360910999999997E-2</c:v>
                </c:pt>
                <c:pt idx="36">
                  <c:v>-2.6300885E-2</c:v>
                </c:pt>
                <c:pt idx="37">
                  <c:v>2.3803620000000001E-2</c:v>
                </c:pt>
                <c:pt idx="38">
                  <c:v>-6.9095484999999998E-2</c:v>
                </c:pt>
                <c:pt idx="39">
                  <c:v>0.11783850999999999</c:v>
                </c:pt>
                <c:pt idx="40">
                  <c:v>-7.8899197000000004E-2</c:v>
                </c:pt>
                <c:pt idx="41">
                  <c:v>-3.9407358000000003E-2</c:v>
                </c:pt>
                <c:pt idx="42">
                  <c:v>9.2282131000000003E-2</c:v>
                </c:pt>
                <c:pt idx="43">
                  <c:v>4.4010757999999997E-2</c:v>
                </c:pt>
                <c:pt idx="44">
                  <c:v>9.3194619000000006E-2</c:v>
                </c:pt>
                <c:pt idx="45">
                  <c:v>-5.4030541000000001E-2</c:v>
                </c:pt>
                <c:pt idx="46">
                  <c:v>0.19185551000000001</c:v>
                </c:pt>
                <c:pt idx="47">
                  <c:v>0.18955411</c:v>
                </c:pt>
                <c:pt idx="48">
                  <c:v>0.1211155</c:v>
                </c:pt>
                <c:pt idx="49">
                  <c:v>-7.4473538000000006E-2</c:v>
                </c:pt>
                <c:pt idx="50">
                  <c:v>-3.8787494999999998E-2</c:v>
                </c:pt>
                <c:pt idx="51">
                  <c:v>8.8113031999999994E-2</c:v>
                </c:pt>
                <c:pt idx="52">
                  <c:v>8.5653424000000006E-2</c:v>
                </c:pt>
                <c:pt idx="53">
                  <c:v>4.7896399999999999E-2</c:v>
                </c:pt>
                <c:pt idx="54">
                  <c:v>-2.6766852000000001E-2</c:v>
                </c:pt>
                <c:pt idx="55">
                  <c:v>1.5508569999999999E-2</c:v>
                </c:pt>
                <c:pt idx="56">
                  <c:v>4.0168642999999997E-2</c:v>
                </c:pt>
                <c:pt idx="57">
                  <c:v>0.12501138000000001</c:v>
                </c:pt>
                <c:pt idx="58">
                  <c:v>-4.1509438000000003E-2</c:v>
                </c:pt>
                <c:pt idx="59">
                  <c:v>1.4733013999999999E-2</c:v>
                </c:pt>
                <c:pt idx="60">
                  <c:v>0.10668726000000001</c:v>
                </c:pt>
                <c:pt idx="61">
                  <c:v>0.16629647</c:v>
                </c:pt>
                <c:pt idx="62">
                  <c:v>1.6968378999999999E-2</c:v>
                </c:pt>
                <c:pt idx="63">
                  <c:v>0.15421402000000001</c:v>
                </c:pt>
                <c:pt idx="64">
                  <c:v>8.5190050000000003E-2</c:v>
                </c:pt>
                <c:pt idx="65">
                  <c:v>5.7548538000000003E-2</c:v>
                </c:pt>
                <c:pt idx="66">
                  <c:v>5.8129831999999999E-2</c:v>
                </c:pt>
                <c:pt idx="67">
                  <c:v>0.14927988</c:v>
                </c:pt>
                <c:pt idx="68">
                  <c:v>0.15868383999999999</c:v>
                </c:pt>
                <c:pt idx="69">
                  <c:v>0.26425885999999998</c:v>
                </c:pt>
                <c:pt idx="70">
                  <c:v>6.0223855E-2</c:v>
                </c:pt>
                <c:pt idx="71">
                  <c:v>0.15754291000000001</c:v>
                </c:pt>
                <c:pt idx="72">
                  <c:v>-2.1309339E-2</c:v>
                </c:pt>
                <c:pt idx="73">
                  <c:v>0.28965395999999999</c:v>
                </c:pt>
                <c:pt idx="74">
                  <c:v>0.19142787</c:v>
                </c:pt>
                <c:pt idx="75">
                  <c:v>-0.14079879000000001</c:v>
                </c:pt>
                <c:pt idx="76">
                  <c:v>-7.1697080000000003E-3</c:v>
                </c:pt>
                <c:pt idx="77">
                  <c:v>8.6614422999999996E-2</c:v>
                </c:pt>
                <c:pt idx="78">
                  <c:v>0.2244478</c:v>
                </c:pt>
                <c:pt idx="79">
                  <c:v>1.8856189999999998E-2</c:v>
                </c:pt>
                <c:pt idx="80">
                  <c:v>-1.1565423E-2</c:v>
                </c:pt>
                <c:pt idx="81">
                  <c:v>0.23124027</c:v>
                </c:pt>
                <c:pt idx="82">
                  <c:v>5.1971446999999997E-2</c:v>
                </c:pt>
                <c:pt idx="83">
                  <c:v>0.25234327000000001</c:v>
                </c:pt>
                <c:pt idx="84">
                  <c:v>2.6182978999999999E-2</c:v>
                </c:pt>
                <c:pt idx="85">
                  <c:v>0.11540275</c:v>
                </c:pt>
                <c:pt idx="86">
                  <c:v>8.8056392999999997E-2</c:v>
                </c:pt>
                <c:pt idx="87">
                  <c:v>0.11255206</c:v>
                </c:pt>
                <c:pt idx="88">
                  <c:v>9.5196374E-2</c:v>
                </c:pt>
                <c:pt idx="89">
                  <c:v>0.12189733</c:v>
                </c:pt>
                <c:pt idx="90">
                  <c:v>0.13379495</c:v>
                </c:pt>
                <c:pt idx="91">
                  <c:v>0.18181822</c:v>
                </c:pt>
                <c:pt idx="92">
                  <c:v>0.25951770000000002</c:v>
                </c:pt>
                <c:pt idx="93">
                  <c:v>2.2331368000000001E-2</c:v>
                </c:pt>
                <c:pt idx="94">
                  <c:v>0.21174214999999999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992416"/>
        <c:axId val="487992808"/>
      </c:scatterChart>
      <c:valAx>
        <c:axId val="487992416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92808"/>
        <c:crosses val="autoZero"/>
        <c:crossBetween val="midCat"/>
        <c:majorUnit val="0.2"/>
      </c:valAx>
      <c:valAx>
        <c:axId val="4879928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9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0.33544</cdr:x>
      <cdr:y>0.92089</cdr:y>
    </cdr:from>
    <cdr:to>
      <cdr:x>0.8038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2771776"/>
          <a:ext cx="1409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/>
              <a:cs typeface="Arial"/>
            </a:rPr>
            <a:t>Productivity quartiles</a:t>
          </a:r>
        </a:p>
      </cdr:txBody>
    </cdr:sp>
  </cdr:relSizeAnchor>
  <cdr:relSizeAnchor xmlns:cdr="http://schemas.openxmlformats.org/drawingml/2006/chartDrawing">
    <cdr:from>
      <cdr:x>0</cdr:x>
      <cdr:y>0.24078</cdr:y>
    </cdr:from>
    <cdr:to>
      <cdr:x>0.07595</cdr:x>
      <cdr:y>0.69648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014112" y="1458849"/>
          <a:ext cx="1515583" cy="199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/>
              <a:cs typeface="Arial"/>
            </a:rPr>
            <a:t>%</a:t>
          </a:r>
          <a:r>
            <a:rPr lang="en-US" sz="1100" baseline="0" dirty="0">
              <a:latin typeface="Arial"/>
              <a:cs typeface="Arial"/>
            </a:rPr>
            <a:t> firms with website</a:t>
          </a:r>
          <a:endParaRPr lang="en-US" sz="1100" dirty="0"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0.07999</cdr:x>
      <cdr:y>0.93171</cdr:y>
    </cdr:from>
    <cdr:to>
      <cdr:x>0.81875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393" y="3289013"/>
          <a:ext cx="2109320" cy="241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/>
              <a:cs typeface="Arial"/>
            </a:rPr>
            <a:t>% of High ICT Intensity Occupations </a:t>
          </a:r>
        </a:p>
      </cdr:txBody>
    </cdr:sp>
  </cdr:relSizeAnchor>
  <cdr:relSizeAnchor xmlns:cdr="http://schemas.openxmlformats.org/drawingml/2006/chartDrawing">
    <cdr:from>
      <cdr:x>0</cdr:x>
      <cdr:y>0.2408</cdr:y>
    </cdr:from>
    <cdr:to>
      <cdr:x>0.07524</cdr:x>
      <cdr:y>0.69506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571500" y="1298575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0" dirty="0"/>
            <a:t>Digital adoption index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0.20665</cdr:x>
      <cdr:y>0.92213</cdr:y>
    </cdr:from>
    <cdr:to>
      <cdr:x>0.94081</cdr:x>
      <cdr:y>0.98899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1825" y="3346450"/>
          <a:ext cx="2244725" cy="242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latin typeface="Arial"/>
              <a:cs typeface="Arial"/>
            </a:rPr>
            <a:t>Budget transparency (index)</a:t>
          </a:r>
        </a:p>
      </cdr:txBody>
    </cdr:sp>
  </cdr:relSizeAnchor>
  <cdr:relSizeAnchor xmlns:cdr="http://schemas.openxmlformats.org/drawingml/2006/chartDrawing">
    <cdr:from>
      <cdr:x>0</cdr:x>
      <cdr:y>0.1916</cdr:y>
    </cdr:from>
    <cdr:to>
      <cdr:x>0.08411</cdr:x>
      <cdr:y>0.69231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779964" y="1475289"/>
          <a:ext cx="1817101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0"/>
            <a:t>Core e-government systems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E40088D-ACCA-0046-8054-FCA7EE2550F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3C620BC4-E646-2F4C-BE5A-0E291A0F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9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E94482C-5C4C-7C4A-8858-5474DBD78143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A2CDBEE2-2FE2-C14A-8721-FABF6626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3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businesses to grow, people to find work and entrepreneurial opportunities, and governments to provide better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8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18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4, 5 and 6 (half</a:t>
            </a:r>
            <a:r>
              <a:rPr lang="en-US" baseline="0" dirty="0" smtClean="0"/>
              <a:t> of the Report) are about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baseline="0" dirty="0" smtClean="0"/>
              <a:t>Lay the foundations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Make sure everyone can take advantage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Deal with wicked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“Transforming</a:t>
            </a:r>
            <a:r>
              <a:rPr lang="en-US" baseline="0" dirty="0" smtClean="0"/>
              <a:t> people” sounds a bit odd.  Kind of what the Soviets and Cambodians tried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0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0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6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BEE2-2FE2-C14A-8721-FABF6626AE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55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3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175" y="1236850"/>
            <a:ext cx="5048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588"/>
            <a:ext cx="3008313" cy="649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6588"/>
            <a:ext cx="5111750" cy="39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3529"/>
            <a:ext cx="3008313" cy="3212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6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46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5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99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5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175" y="1236850"/>
            <a:ext cx="5048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588"/>
            <a:ext cx="3008313" cy="649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6588"/>
            <a:ext cx="5111750" cy="39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3529"/>
            <a:ext cx="3008313" cy="3212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62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682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92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9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74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175" y="1236850"/>
            <a:ext cx="5048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588"/>
            <a:ext cx="3008313" cy="649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6588"/>
            <a:ext cx="5111750" cy="39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3529"/>
            <a:ext cx="3008313" cy="3212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76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60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0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9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704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79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1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175" y="1236850"/>
            <a:ext cx="5048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0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588"/>
            <a:ext cx="3008313" cy="649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6588"/>
            <a:ext cx="5111750" cy="39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3529"/>
            <a:ext cx="3008313" cy="3212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712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36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175" y="1236850"/>
            <a:ext cx="5048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588"/>
            <a:ext cx="3008313" cy="649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6588"/>
            <a:ext cx="5111750" cy="39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3529"/>
            <a:ext cx="3008313" cy="3212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01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9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459" y="1008422"/>
            <a:ext cx="76433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460" y="2515914"/>
            <a:ext cx="7643340" cy="37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241137" y="0"/>
            <a:ext cx="0" cy="39802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0" y="398020"/>
            <a:ext cx="9144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7"/>
          <p:cNvSpPr txBox="1">
            <a:spLocks/>
          </p:cNvSpPr>
          <p:nvPr userDrawn="1"/>
        </p:nvSpPr>
        <p:spPr>
          <a:xfrm>
            <a:off x="8718176" y="89109"/>
            <a:ext cx="40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28BF51-A0AB-A246-8564-AB658B780F9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0" y="100072"/>
            <a:ext cx="91564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-15776"/>
            <a:ext cx="9156452" cy="122128"/>
          </a:xfrm>
          <a:prstGeom prst="rect">
            <a:avLst/>
          </a:prstGeom>
          <a:solidFill>
            <a:srgbClr val="346C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85000"/>
              <a:lumOff val="15000"/>
            </a:schemeClr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 spc="5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241137" y="0"/>
            <a:ext cx="0" cy="39802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459" y="1008422"/>
            <a:ext cx="76433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460" y="2515914"/>
            <a:ext cx="7643340" cy="37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8833162" y="0"/>
            <a:ext cx="0" cy="685800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7"/>
          <p:cNvSpPr txBox="1">
            <a:spLocks/>
          </p:cNvSpPr>
          <p:nvPr userDrawn="1"/>
        </p:nvSpPr>
        <p:spPr>
          <a:xfrm>
            <a:off x="8725647" y="89109"/>
            <a:ext cx="40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28BF51-A0AB-A246-8564-AB658B780F9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398020"/>
            <a:ext cx="9144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194808" y="6585184"/>
            <a:ext cx="914400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4191651" y="6615300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Benefits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5133644" y="661412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Framework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6905663" y="6611921"/>
            <a:ext cx="100584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Explanations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6040595" y="661190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Impact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4267851" y="6512718"/>
            <a:ext cx="487614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 userDrawn="1"/>
        </p:nvSpPr>
        <p:spPr>
          <a:xfrm rot="16200000">
            <a:off x="8657484" y="6333463"/>
            <a:ext cx="358509" cy="358509"/>
          </a:xfrm>
          <a:prstGeom prst="arc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2678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51822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7011356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7922870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 userDrawn="1"/>
        </p:nvSpPr>
        <p:spPr>
          <a:xfrm>
            <a:off x="7848560" y="6602701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Policy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6109208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 userDrawn="1"/>
        </p:nvSpPr>
        <p:spPr>
          <a:xfrm>
            <a:off x="0" y="100072"/>
            <a:ext cx="91564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0" y="-15776"/>
            <a:ext cx="9156452" cy="122128"/>
          </a:xfrm>
          <a:prstGeom prst="rect">
            <a:avLst/>
          </a:prstGeom>
          <a:solidFill>
            <a:srgbClr val="346C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85000"/>
              <a:lumOff val="15000"/>
            </a:schemeClr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 spc="5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241137" y="0"/>
            <a:ext cx="0" cy="39802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459" y="1008422"/>
            <a:ext cx="76433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460" y="2515914"/>
            <a:ext cx="7643340" cy="37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833162" y="0"/>
            <a:ext cx="0" cy="685800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0" y="398020"/>
            <a:ext cx="9144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7"/>
          <p:cNvSpPr txBox="1">
            <a:spLocks/>
          </p:cNvSpPr>
          <p:nvPr userDrawn="1"/>
        </p:nvSpPr>
        <p:spPr>
          <a:xfrm>
            <a:off x="8725647" y="89109"/>
            <a:ext cx="40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28BF51-A0AB-A246-8564-AB658B780F9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096956" y="6585184"/>
            <a:ext cx="914400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4191651" y="6615300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Benefits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5133644" y="661412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Framework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905663" y="6611921"/>
            <a:ext cx="100584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Explanations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6040595" y="661190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Impact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267851" y="6512718"/>
            <a:ext cx="487614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 userDrawn="1"/>
        </p:nvSpPr>
        <p:spPr>
          <a:xfrm rot="16200000">
            <a:off x="8657484" y="6333463"/>
            <a:ext cx="358509" cy="358509"/>
          </a:xfrm>
          <a:prstGeom prst="arc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42678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22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7011356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7922870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 userDrawn="1"/>
        </p:nvSpPr>
        <p:spPr>
          <a:xfrm>
            <a:off x="7848560" y="6602701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Policy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6109208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100072"/>
            <a:ext cx="91564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0" y="-15776"/>
            <a:ext cx="9156452" cy="122128"/>
          </a:xfrm>
          <a:prstGeom prst="rect">
            <a:avLst/>
          </a:prstGeom>
          <a:solidFill>
            <a:srgbClr val="346C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85000"/>
              <a:lumOff val="15000"/>
            </a:schemeClr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 spc="5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241137" y="0"/>
            <a:ext cx="0" cy="39802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459" y="1008422"/>
            <a:ext cx="76433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460" y="2515914"/>
            <a:ext cx="7643340" cy="37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833162" y="0"/>
            <a:ext cx="0" cy="685800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0" y="398020"/>
            <a:ext cx="9144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7"/>
          <p:cNvSpPr txBox="1">
            <a:spLocks/>
          </p:cNvSpPr>
          <p:nvPr userDrawn="1"/>
        </p:nvSpPr>
        <p:spPr>
          <a:xfrm>
            <a:off x="8725647" y="89109"/>
            <a:ext cx="40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28BF51-A0AB-A246-8564-AB658B780F9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997103" y="6585184"/>
            <a:ext cx="914400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4191651" y="6615300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Benefits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5133644" y="661412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Framework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905663" y="6611921"/>
            <a:ext cx="100584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Explanations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6040595" y="661190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Impact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267851" y="6512718"/>
            <a:ext cx="487614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 userDrawn="1"/>
        </p:nvSpPr>
        <p:spPr>
          <a:xfrm rot="16200000">
            <a:off x="8657484" y="6333463"/>
            <a:ext cx="358509" cy="358509"/>
          </a:xfrm>
          <a:prstGeom prst="arc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42678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22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7011356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7922870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 userDrawn="1"/>
        </p:nvSpPr>
        <p:spPr>
          <a:xfrm>
            <a:off x="7848560" y="6602701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Policy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6109208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 userDrawn="1"/>
        </p:nvSpPr>
        <p:spPr>
          <a:xfrm>
            <a:off x="0" y="100072"/>
            <a:ext cx="91564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-15776"/>
            <a:ext cx="9156452" cy="122128"/>
          </a:xfrm>
          <a:prstGeom prst="rect">
            <a:avLst/>
          </a:prstGeom>
          <a:solidFill>
            <a:srgbClr val="346C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85000"/>
              <a:lumOff val="15000"/>
            </a:schemeClr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 spc="5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 userDrawn="1"/>
        </p:nvCxnSpPr>
        <p:spPr>
          <a:xfrm>
            <a:off x="241137" y="0"/>
            <a:ext cx="0" cy="39802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459" y="1008422"/>
            <a:ext cx="76433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460" y="2515914"/>
            <a:ext cx="7643340" cy="37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833162" y="0"/>
            <a:ext cx="0" cy="685800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0" y="398020"/>
            <a:ext cx="9144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7"/>
          <p:cNvSpPr txBox="1">
            <a:spLocks/>
          </p:cNvSpPr>
          <p:nvPr userDrawn="1"/>
        </p:nvSpPr>
        <p:spPr>
          <a:xfrm>
            <a:off x="8725647" y="89109"/>
            <a:ext cx="40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28BF51-A0AB-A246-8564-AB658B780F9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7918762" y="6585184"/>
            <a:ext cx="914400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 userDrawn="1"/>
        </p:nvSpPr>
        <p:spPr>
          <a:xfrm>
            <a:off x="4191651" y="6615300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Benefits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5133644" y="661412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Framework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6905663" y="6611921"/>
            <a:ext cx="100584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Explanations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6040595" y="6611909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>Impact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267851" y="6512718"/>
            <a:ext cx="487614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 userDrawn="1"/>
        </p:nvSpPr>
        <p:spPr>
          <a:xfrm rot="16200000">
            <a:off x="8657484" y="6333463"/>
            <a:ext cx="358509" cy="358509"/>
          </a:xfrm>
          <a:prstGeom prst="arc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42678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182251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7011356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7922870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7848560" y="6602701"/>
            <a:ext cx="914400" cy="224677"/>
          </a:xfrm>
          <a:prstGeom prst="rect">
            <a:avLst/>
          </a:prstGeom>
          <a:noFill/>
        </p:spPr>
        <p:txBody>
          <a:bodyPr wrap="square" tIns="27432" rIns="0" bIns="27432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Policy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6109208" y="6690395"/>
            <a:ext cx="0" cy="17371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0" y="100072"/>
            <a:ext cx="91564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0" y="-15776"/>
            <a:ext cx="9156452" cy="122128"/>
          </a:xfrm>
          <a:prstGeom prst="rect">
            <a:avLst/>
          </a:prstGeom>
          <a:solidFill>
            <a:srgbClr val="346C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85000"/>
              <a:lumOff val="15000"/>
            </a:schemeClr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 spc="5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bouti Shore image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3683" b="853"/>
          <a:stretch/>
        </p:blipFill>
        <p:spPr>
          <a:xfrm>
            <a:off x="0" y="0"/>
            <a:ext cx="9143999" cy="69102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4711" y="-87777"/>
            <a:ext cx="9330765" cy="69980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ptx_wb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46" y="6210392"/>
            <a:ext cx="1905000" cy="370114"/>
          </a:xfrm>
          <a:prstGeom prst="rect">
            <a:avLst/>
          </a:prstGeom>
        </p:spPr>
      </p:pic>
      <p:pic>
        <p:nvPicPr>
          <p:cNvPr id="8" name="Picture 7" descr="pptx_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0" y="2180452"/>
            <a:ext cx="3650696" cy="1197428"/>
          </a:xfrm>
          <a:prstGeom prst="rect">
            <a:avLst/>
          </a:prstGeom>
        </p:spPr>
      </p:pic>
      <p:pic>
        <p:nvPicPr>
          <p:cNvPr id="10" name="Picture 9" descr="pptx_masthe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56" y="1272000"/>
            <a:ext cx="5007428" cy="776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461" y="6055925"/>
            <a:ext cx="2807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#wdr2016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www.worldbank.org/wdr2016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7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764" y="6420079"/>
            <a:ext cx="5926742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rgbClr val="7F7F7F"/>
                </a:solidFill>
                <a:latin typeface="Palatino Linotype"/>
                <a:cs typeface="Palatino Linotype"/>
              </a:rPr>
              <a:t>WDR 2016 team based on Research ICT Africa and ITU data</a:t>
            </a:r>
            <a:endParaRPr lang="en-US" sz="800" i="1" dirty="0" smtClean="0">
              <a:solidFill>
                <a:srgbClr val="7F7F7F"/>
              </a:solidFill>
              <a:latin typeface="Palatino Linotype"/>
              <a:cs typeface="Palatino Linotype"/>
            </a:endParaRPr>
          </a:p>
          <a:p>
            <a:pPr>
              <a:lnSpc>
                <a:spcPct val="120000"/>
              </a:lnSpc>
            </a:pPr>
            <a:endParaRPr lang="en-US" sz="800" i="1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408" y="660790"/>
            <a:ext cx="6470371" cy="5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j-ea"/>
                <a:cs typeface="Palatino"/>
              </a:defRPr>
            </a:lvl1pPr>
          </a:lstStyle>
          <a:p>
            <a:r>
              <a:rPr lang="en-US" dirty="0" smtClean="0">
                <a:latin typeface="Palatino Linotype"/>
                <a:cs typeface="Palatino Linotype"/>
              </a:rPr>
              <a:t>1</a:t>
            </a:r>
            <a:r>
              <a:rPr lang="en-US" dirty="0">
                <a:latin typeface="Palatino Linotype"/>
                <a:cs typeface="Palatino Linotype"/>
              </a:rPr>
              <a:t>. </a:t>
            </a:r>
            <a:r>
              <a:rPr lang="en-US" dirty="0" smtClean="0">
                <a:latin typeface="Palatino Linotype"/>
                <a:cs typeface="Palatino Linotype"/>
              </a:rPr>
              <a:t>A </a:t>
            </a:r>
            <a:r>
              <a:rPr lang="en-US" dirty="0">
                <a:latin typeface="Palatino Linotype"/>
                <a:cs typeface="Palatino Linotype"/>
              </a:rPr>
              <a:t>significant </a:t>
            </a:r>
            <a:r>
              <a:rPr lang="en-US" dirty="0">
                <a:solidFill>
                  <a:schemeClr val="tx1"/>
                </a:solidFill>
                <a:latin typeface="Palatino Linotype"/>
                <a:cs typeface="Palatino Linotype"/>
              </a:rPr>
              <a:t>digital divide </a:t>
            </a:r>
            <a:r>
              <a:rPr lang="en-US" dirty="0">
                <a:latin typeface="Palatino Linotype"/>
                <a:cs typeface="Palatino Linotype"/>
              </a:rPr>
              <a:t>remains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67154" y="1721304"/>
            <a:ext cx="4038887" cy="551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 spc="5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0"/>
              </a:spcBef>
              <a:buFont typeface="Arial"/>
              <a:buNone/>
            </a:pPr>
            <a:r>
              <a:rPr lang="en-US" sz="2000" dirty="0" smtClean="0">
                <a:solidFill>
                  <a:srgbClr val="6CAC9A"/>
                </a:solidFill>
                <a:latin typeface="Palatino Linotype"/>
                <a:cs typeface="Palatino Linotype"/>
              </a:rPr>
              <a:t>6 BILLION </a:t>
            </a:r>
            <a:r>
              <a:rPr lang="en-US" sz="1700" b="0" i="1" dirty="0" smtClean="0">
                <a:latin typeface="Palatino Linotype"/>
                <a:cs typeface="Palatino Linotype"/>
              </a:rPr>
              <a:t>without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1900" b="0" dirty="0" smtClean="0">
                <a:latin typeface="Palatino Linotype"/>
                <a:cs typeface="Palatino Linotype"/>
              </a:rPr>
              <a:t>BROADBAND</a:t>
            </a:r>
          </a:p>
          <a:p>
            <a:pPr marL="0" indent="0" algn="ctr">
              <a:spcBef>
                <a:spcPts val="3000"/>
              </a:spcBef>
              <a:buFont typeface="Arial"/>
              <a:buNone/>
            </a:pPr>
            <a:endParaRPr lang="en-US" sz="2000" dirty="0" smtClean="0">
              <a:solidFill>
                <a:srgbClr val="21AE91"/>
              </a:solidFill>
              <a:latin typeface="Palatino Linotype"/>
              <a:cs typeface="Palatino Linotype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754896" y="2783275"/>
            <a:ext cx="5832318" cy="53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 spc="5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0"/>
              </a:spcBef>
              <a:buFont typeface="Arial"/>
              <a:buNone/>
            </a:pPr>
            <a:r>
              <a:rPr lang="en-US" sz="2000" dirty="0" smtClean="0">
                <a:solidFill>
                  <a:srgbClr val="118473"/>
                </a:solidFill>
                <a:latin typeface="Palatino Linotype"/>
                <a:cs typeface="Palatino Linotype"/>
              </a:rPr>
              <a:t>4 BILLION </a:t>
            </a:r>
            <a:r>
              <a:rPr lang="en-US" sz="1700" b="0" i="1" dirty="0" smtClean="0">
                <a:latin typeface="Palatino Linotype"/>
                <a:cs typeface="Palatino Linotype"/>
              </a:rPr>
              <a:t>without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1900" b="0" dirty="0" smtClean="0">
                <a:latin typeface="Palatino Linotype"/>
                <a:cs typeface="Palatino Linotype"/>
              </a:rPr>
              <a:t>INTERNET</a:t>
            </a:r>
          </a:p>
          <a:p>
            <a:pPr marL="0" indent="0" algn="ctr">
              <a:spcBef>
                <a:spcPts val="3000"/>
              </a:spcBef>
              <a:buFont typeface="Arial"/>
              <a:buNone/>
            </a:pPr>
            <a:endParaRPr lang="en-US" sz="2000" dirty="0" smtClean="0">
              <a:solidFill>
                <a:srgbClr val="21AE91"/>
              </a:solidFill>
              <a:latin typeface="Palatino Linotype"/>
              <a:cs typeface="Palatino Linotype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776731" y="3842232"/>
            <a:ext cx="5513118" cy="506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 spc="5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0"/>
              </a:spcBef>
              <a:buFont typeface="Arial"/>
              <a:buNone/>
            </a:pPr>
            <a:r>
              <a:rPr lang="en-US" sz="2000" dirty="0" smtClean="0">
                <a:solidFill>
                  <a:srgbClr val="1FB092"/>
                </a:solidFill>
                <a:latin typeface="Palatino Linotype"/>
                <a:cs typeface="Palatino Linotype"/>
              </a:rPr>
              <a:t>2 BILLION </a:t>
            </a:r>
            <a:r>
              <a:rPr lang="en-US" sz="1700" b="0" i="1" dirty="0" smtClean="0">
                <a:latin typeface="Palatino Linotype"/>
                <a:cs typeface="Palatino Linotype"/>
              </a:rPr>
              <a:t>without</a:t>
            </a:r>
            <a:r>
              <a:rPr lang="en-US" sz="2000" dirty="0">
                <a:latin typeface="Palatino Linotype"/>
                <a:cs typeface="Palatino Linotype"/>
              </a:rPr>
              <a:t> </a:t>
            </a:r>
            <a:r>
              <a:rPr lang="en-US" sz="1800" b="0" dirty="0" smtClean="0">
                <a:latin typeface="Palatino Linotype"/>
                <a:cs typeface="Palatino Linotype"/>
              </a:rPr>
              <a:t>MOBILE PHONES</a:t>
            </a:r>
          </a:p>
          <a:p>
            <a:pPr marL="0" indent="0" algn="ctr">
              <a:spcBef>
                <a:spcPts val="3000"/>
              </a:spcBef>
              <a:buFont typeface="Arial"/>
              <a:buNone/>
            </a:pPr>
            <a:endParaRPr lang="en-US" sz="2000" dirty="0" smtClean="0">
              <a:solidFill>
                <a:srgbClr val="21AE91"/>
              </a:solidFill>
              <a:latin typeface="Palatino Linotype"/>
              <a:cs typeface="Palatino Linotype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767154" y="4851667"/>
            <a:ext cx="6454968" cy="63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 spc="5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0"/>
              </a:spcBef>
              <a:buFont typeface="Arial"/>
              <a:buNone/>
            </a:pPr>
            <a:r>
              <a:rPr lang="en-US" sz="1900" dirty="0" smtClean="0">
                <a:solidFill>
                  <a:srgbClr val="2B675F"/>
                </a:solidFill>
                <a:latin typeface="Palatino Linotype"/>
                <a:cs typeface="Palatino Linotype"/>
              </a:rPr>
              <a:t>0.4 BILLION </a:t>
            </a:r>
            <a:r>
              <a:rPr lang="en-US" sz="1700" b="0" i="1" dirty="0" smtClean="0">
                <a:latin typeface="Palatino Linotype"/>
                <a:cs typeface="Palatino Linotype"/>
              </a:rPr>
              <a:t>without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1800" b="0" dirty="0" smtClean="0">
                <a:latin typeface="Palatino Linotype"/>
                <a:cs typeface="Palatino Linotype"/>
              </a:rPr>
              <a:t>A DIGITAL SIGNAL</a:t>
            </a:r>
          </a:p>
          <a:p>
            <a:pPr marL="0" indent="0">
              <a:spcBef>
                <a:spcPts val="3000"/>
              </a:spcBef>
              <a:buFont typeface="Arial"/>
              <a:buNone/>
            </a:pPr>
            <a:endParaRPr lang="en-US" sz="2000" dirty="0" smtClean="0">
              <a:solidFill>
                <a:srgbClr val="21AE91"/>
              </a:solidFill>
              <a:latin typeface="Palatino Linotype"/>
              <a:cs typeface="Palatino Linotype"/>
            </a:endParaRPr>
          </a:p>
        </p:txBody>
      </p:sp>
      <p:pic>
        <p:nvPicPr>
          <p:cNvPr id="34" name="Picture 33" descr="icon_green_no-mob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9" y="3676664"/>
            <a:ext cx="845156" cy="828290"/>
          </a:xfrm>
          <a:prstGeom prst="rect">
            <a:avLst/>
          </a:prstGeom>
        </p:spPr>
      </p:pic>
      <p:pic>
        <p:nvPicPr>
          <p:cNvPr id="35" name="Picture 34" descr="icon_green_no-sig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0" y="4730357"/>
            <a:ext cx="830091" cy="828290"/>
          </a:xfrm>
          <a:prstGeom prst="rect">
            <a:avLst/>
          </a:prstGeom>
        </p:spPr>
      </p:pic>
      <p:pic>
        <p:nvPicPr>
          <p:cNvPr id="36" name="Picture 35" descr="icon_green_no-intern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2" y="2606602"/>
            <a:ext cx="832898" cy="855208"/>
          </a:xfrm>
          <a:prstGeom prst="rect">
            <a:avLst/>
          </a:prstGeom>
        </p:spPr>
      </p:pic>
      <p:pic>
        <p:nvPicPr>
          <p:cNvPr id="13" name="Picture 12" descr="icon_green_no-broadb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3" y="1559629"/>
            <a:ext cx="843057" cy="8596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018" y="5869510"/>
            <a:ext cx="801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Divides persist between and within countries—in access and capability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8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764" y="6420079"/>
            <a:ext cx="5926742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rgbClr val="7F7F7F"/>
                </a:solidFill>
                <a:latin typeface="Palatino Linotype"/>
                <a:cs typeface="Palatino Linotype"/>
              </a:rPr>
              <a:t>WDR 2016 team based on Research ICT Africa and ITU data</a:t>
            </a:r>
            <a:endParaRPr lang="en-US" sz="800" i="1" dirty="0" smtClean="0">
              <a:solidFill>
                <a:srgbClr val="7F7F7F"/>
              </a:solidFill>
              <a:latin typeface="Palatino Linotype"/>
              <a:cs typeface="Palatino Linotype"/>
            </a:endParaRPr>
          </a:p>
          <a:p>
            <a:pPr>
              <a:lnSpc>
                <a:spcPct val="120000"/>
              </a:lnSpc>
            </a:pPr>
            <a:endParaRPr lang="en-US" sz="800" i="1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9" y="494730"/>
            <a:ext cx="8561071" cy="453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j-ea"/>
                <a:cs typeface="Palatino"/>
              </a:defRPr>
            </a:lvl1pPr>
          </a:lstStyle>
          <a:p>
            <a:r>
              <a:rPr lang="en-US" dirty="0" smtClean="0">
                <a:latin typeface="Palatino Linotype"/>
                <a:cs typeface="Palatino Linotype"/>
              </a:rPr>
              <a:t>Digital technologies tend to be:</a:t>
            </a:r>
            <a:endParaRPr lang="en-US" dirty="0">
              <a:latin typeface="Palatino Linotype"/>
              <a:cs typeface="Palatino Linotype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321116"/>
              </p:ext>
            </p:extLst>
          </p:nvPr>
        </p:nvGraphicFramePr>
        <p:xfrm>
          <a:off x="251459" y="2193011"/>
          <a:ext cx="2730667" cy="347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635287"/>
              </p:ext>
            </p:extLst>
          </p:nvPr>
        </p:nvGraphicFramePr>
        <p:xfrm>
          <a:off x="3300550" y="2070562"/>
          <a:ext cx="2855216" cy="353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050787"/>
              </p:ext>
            </p:extLst>
          </p:nvPr>
        </p:nvGraphicFramePr>
        <p:xfrm>
          <a:off x="6155766" y="2013687"/>
          <a:ext cx="2716475" cy="366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97442" y="5964688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Limiting the aggregate gains from the digital revolution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126" y="1381967"/>
            <a:ext cx="3050637" cy="548640"/>
          </a:xfrm>
          <a:prstGeom prst="rect">
            <a:avLst/>
          </a:prstGeom>
          <a:solidFill>
            <a:srgbClr val="DB8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Productivity-biased</a:t>
            </a:r>
            <a:endParaRPr lang="en-US" sz="22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0550" y="1381967"/>
            <a:ext cx="2697944" cy="548640"/>
          </a:xfrm>
          <a:prstGeom prst="rect">
            <a:avLst/>
          </a:prstGeom>
          <a:solidFill>
            <a:srgbClr val="7F4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Skills-biased</a:t>
            </a:r>
            <a:endParaRPr lang="en-US" sz="22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053506" y="1382366"/>
            <a:ext cx="2921742" cy="548640"/>
          </a:xfrm>
          <a:prstGeom prst="rect">
            <a:avLst/>
          </a:prstGeom>
          <a:solidFill>
            <a:srgbClr val="009F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Voice-biased</a:t>
            </a:r>
            <a:endParaRPr lang="en-US" sz="22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26" y="2070563"/>
            <a:ext cx="3043166" cy="3611212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00550" y="2070563"/>
            <a:ext cx="2697944" cy="3611212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3506" y="2070563"/>
            <a:ext cx="2921742" cy="3611212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426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86939" y="2549000"/>
            <a:ext cx="0" cy="2015278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86939" y="4564278"/>
            <a:ext cx="763294" cy="0"/>
          </a:xfrm>
          <a:prstGeom prst="straightConnector1">
            <a:avLst/>
          </a:prstGeom>
          <a:ln w="12700" cmpd="sng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6939" y="2549000"/>
            <a:ext cx="719150" cy="0"/>
          </a:xfrm>
          <a:prstGeom prst="straightConnector1">
            <a:avLst/>
          </a:prstGeom>
          <a:ln w="12700" cmpd="sng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601" y="3160343"/>
            <a:ext cx="190248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Palatino Linotype" panose="02040502050505030304" pitchFamily="18" charset="0"/>
              </a:rPr>
              <a:t>DIGITAL </a:t>
            </a:r>
            <a:br>
              <a:rPr lang="en-US" sz="1600" b="1" dirty="0" smtClean="0">
                <a:latin typeface="Palatino Linotype" panose="02040502050505030304" pitchFamily="18" charset="0"/>
              </a:rPr>
            </a:br>
            <a:r>
              <a:rPr lang="en-US" sz="1600" b="1" dirty="0" smtClean="0">
                <a:latin typeface="Palatino Linotype" panose="02040502050505030304" pitchFamily="18" charset="0"/>
              </a:rPr>
              <a:t>TECHNOLOGIES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8709" y="2002103"/>
            <a:ext cx="2245000" cy="1005840"/>
          </a:xfrm>
          <a:prstGeom prst="rect">
            <a:avLst/>
          </a:prstGeom>
          <a:solidFill>
            <a:srgbClr val="DB8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INNOVATION</a:t>
            </a:r>
            <a:endParaRPr lang="en-US" sz="24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853" y="2011786"/>
            <a:ext cx="2183130" cy="1005840"/>
          </a:xfrm>
          <a:prstGeom prst="rect">
            <a:avLst/>
          </a:prstGeom>
          <a:solidFill>
            <a:srgbClr val="7F4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EFFICIENCY</a:t>
            </a:r>
            <a:endParaRPr lang="en-US" sz="24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3147" y="2002103"/>
            <a:ext cx="2165046" cy="1005840"/>
          </a:xfrm>
          <a:prstGeom prst="rect">
            <a:avLst/>
          </a:prstGeom>
          <a:solidFill>
            <a:srgbClr val="009F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INCLUSION</a:t>
            </a:r>
            <a:endParaRPr lang="en-US" sz="24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1832" y="4100829"/>
            <a:ext cx="2245000" cy="1005840"/>
          </a:xfrm>
          <a:prstGeom prst="rect">
            <a:avLst/>
          </a:prstGeom>
          <a:solidFill>
            <a:srgbClr val="DB8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CONCENTRATION</a:t>
            </a:r>
            <a:endParaRPr lang="en-US" sz="17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3424" y="4100829"/>
            <a:ext cx="2183130" cy="1005840"/>
          </a:xfrm>
          <a:prstGeom prst="rect">
            <a:avLst/>
          </a:prstGeom>
          <a:solidFill>
            <a:srgbClr val="7F4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INEQUALITY</a:t>
            </a:r>
            <a:endParaRPr lang="en-US" sz="17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73147" y="4100829"/>
            <a:ext cx="2165046" cy="1005840"/>
          </a:xfrm>
          <a:prstGeom prst="rect">
            <a:avLst/>
          </a:prstGeom>
          <a:solidFill>
            <a:srgbClr val="009F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CONTROL</a:t>
            </a:r>
            <a:endParaRPr lang="en-US" sz="17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9631" y="626505"/>
            <a:ext cx="8453869" cy="63052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2. Digital technologies hold </a:t>
            </a:r>
            <a:r>
              <a:rPr lang="en-US" dirty="0">
                <a:solidFill>
                  <a:schemeClr val="tx1"/>
                </a:solidFill>
                <a:latin typeface="Palatino Linotype"/>
                <a:cs typeface="Palatino Linotype"/>
              </a:rPr>
              <a:t>benefits as well as risks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9542" y="5803536"/>
            <a:ext cx="353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What are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those complements?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77" y="1832585"/>
            <a:ext cx="144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DD3B37"/>
                </a:solidFill>
                <a:latin typeface="Palatino Linotype" panose="02040502050505030304" pitchFamily="18" charset="0"/>
              </a:rPr>
              <a:t>with </a:t>
            </a:r>
          </a:p>
          <a:p>
            <a:pPr algn="ctr"/>
            <a:r>
              <a:rPr lang="en-US" i="1" dirty="0" smtClean="0">
                <a:solidFill>
                  <a:srgbClr val="DD3B37"/>
                </a:solidFill>
                <a:latin typeface="Palatino Linotype" panose="02040502050505030304" pitchFamily="18" charset="0"/>
              </a:rPr>
              <a:t>complements</a:t>
            </a:r>
            <a:endParaRPr lang="en-US" i="1" dirty="0">
              <a:solidFill>
                <a:srgbClr val="DD3B3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426" y="4669740"/>
            <a:ext cx="144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DD3B37"/>
                </a:solidFill>
                <a:latin typeface="Palatino Linotype" panose="02040502050505030304" pitchFamily="18" charset="0"/>
              </a:rPr>
              <a:t>without</a:t>
            </a:r>
          </a:p>
          <a:p>
            <a:pPr algn="ctr"/>
            <a:r>
              <a:rPr lang="en-US" i="1" dirty="0" smtClean="0">
                <a:solidFill>
                  <a:srgbClr val="DD3B37"/>
                </a:solidFill>
                <a:latin typeface="Palatino Linotype" panose="02040502050505030304" pitchFamily="18" charset="0"/>
              </a:rPr>
              <a:t>complements</a:t>
            </a:r>
            <a:endParaRPr lang="en-US" i="1" dirty="0">
              <a:solidFill>
                <a:srgbClr val="DD3B3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81" y="6420000"/>
            <a:ext cx="582785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</a:t>
            </a:r>
            <a:r>
              <a:rPr lang="en-US" sz="800" b="1" dirty="0" smtClean="0">
                <a:solidFill>
                  <a:srgbClr val="21AE91"/>
                </a:solidFill>
                <a:cs typeface="Arial"/>
              </a:rPr>
              <a:t>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lang="en-US" sz="800" b="1" i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Eurostat</a:t>
            </a:r>
            <a:r>
              <a:rPr lang="en-US" sz="800" b="1" i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, circa </a:t>
            </a:r>
            <a:r>
              <a:rPr lang="en-US" sz="800" b="1" i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2014,.</a:t>
            </a:r>
            <a:r>
              <a:rPr lang="en-US" sz="8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WDR 2016 Team</a:t>
            </a:r>
          </a:p>
          <a:p>
            <a:pPr>
              <a:lnSpc>
                <a:spcPct val="120000"/>
              </a:lnSpc>
            </a:pPr>
            <a:endParaRPr lang="en-US" sz="800" i="1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5540" y="481590"/>
            <a:ext cx="6379580" cy="4999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Palatino Linotype"/>
                <a:cs typeface="Palatino Linotype"/>
              </a:rPr>
              <a:t>Scale without </a:t>
            </a:r>
            <a:r>
              <a:rPr lang="en-US" b="1" dirty="0" smtClean="0">
                <a:solidFill>
                  <a:srgbClr val="DB8D29"/>
                </a:solidFill>
                <a:latin typeface="Palatino Linotype"/>
                <a:cs typeface="Palatino Linotype"/>
              </a:rPr>
              <a:t>COMPETITION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Fig.-O.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"/>
          <a:stretch/>
        </p:blipFill>
        <p:spPr>
          <a:xfrm>
            <a:off x="421548" y="1720226"/>
            <a:ext cx="7979136" cy="4044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530" y="900853"/>
            <a:ext cx="7202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lower digital adoption and growing divergence</a:t>
            </a:r>
            <a:endParaRPr lang="en-US" sz="2000" i="1" dirty="0">
              <a:solidFill>
                <a:srgbClr val="1EAE9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2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86509" y="468733"/>
            <a:ext cx="7804945" cy="473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Palatino Linotype"/>
                <a:cs typeface="Palatino Linotype"/>
              </a:rPr>
              <a:t>Automation </a:t>
            </a:r>
            <a:r>
              <a:rPr lang="en-US" sz="2800" dirty="0">
                <a:latin typeface="Palatino Linotype"/>
                <a:cs typeface="Palatino Linotype"/>
              </a:rPr>
              <a:t>without </a:t>
            </a:r>
            <a:r>
              <a:rPr lang="en-US" sz="2800" b="1" dirty="0">
                <a:solidFill>
                  <a:srgbClr val="7F4E81"/>
                </a:solidFill>
                <a:latin typeface="Palatino Linotype"/>
                <a:cs typeface="Palatino Linotype"/>
              </a:rPr>
              <a:t>SKILLS</a:t>
            </a:r>
            <a:endParaRPr lang="en-US" sz="2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00" y="6435034"/>
            <a:ext cx="41356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World Bank. Data at http://bit.do/WDR2016-MapO_1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. </a:t>
            </a:r>
            <a:endParaRPr lang="en-US" sz="900" i="1" dirty="0">
              <a:solidFill>
                <a:srgbClr val="7F7F7F"/>
              </a:solidFill>
              <a:latin typeface="Palatino Linotype"/>
              <a:cs typeface="Palatino Linotyp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527"/>
            <a:ext cx="9010650" cy="3971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2760" y="909274"/>
            <a:ext cx="7474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polarized labor markets and greater inequality</a:t>
            </a:r>
            <a:endParaRPr lang="en-US" sz="2000" i="1" dirty="0">
              <a:solidFill>
                <a:srgbClr val="1EAE9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381" y="6420000"/>
            <a:ext cx="5827859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WDR 2016 Team, Pew Research</a:t>
            </a:r>
            <a:endParaRPr lang="en-US" sz="800" i="1" dirty="0" smtClean="0">
              <a:solidFill>
                <a:srgbClr val="7F7F7F"/>
              </a:solidFill>
              <a:latin typeface="Palatino"/>
              <a:cs typeface="Palatino"/>
            </a:endParaRPr>
          </a:p>
          <a:p>
            <a:pPr>
              <a:lnSpc>
                <a:spcPct val="120000"/>
              </a:lnSpc>
            </a:pPr>
            <a:endParaRPr lang="en-US" sz="800" i="1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40477" y="1884743"/>
          <a:ext cx="6055792" cy="3693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171"/>
                <a:gridCol w="1168138"/>
                <a:gridCol w="2586483"/>
              </a:tblGrid>
              <a:tr h="49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Informing citizens</a:t>
                      </a: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/>
                          <a:cs typeface="Palatino Linotype"/>
                        </a:rPr>
                        <a:t>High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b="1" spc="70" dirty="0" smtClean="0">
                        <a:latin typeface="Palatino Linotype"/>
                        <a:cs typeface="Palatino Linotype"/>
                      </a:endParaRPr>
                    </a:p>
                    <a:p>
                      <a:pPr algn="ctr"/>
                      <a:r>
                        <a:rPr lang="en-US" sz="1800" b="1" spc="70" dirty="0" smtClean="0">
                          <a:solidFill>
                            <a:schemeClr val="tx1"/>
                          </a:solidFill>
                          <a:latin typeface="Palatino Linotype"/>
                          <a:cs typeface="Palatino Linotype"/>
                        </a:rPr>
                        <a:t>GOVERNMENT</a:t>
                      </a:r>
                    </a:p>
                    <a:p>
                      <a:pPr algn="ctr"/>
                      <a:r>
                        <a:rPr lang="en-US" sz="1800" b="1" spc="70" dirty="0" smtClean="0">
                          <a:solidFill>
                            <a:schemeClr val="tx1"/>
                          </a:solidFill>
                          <a:latin typeface="Palatino Linotype"/>
                          <a:cs typeface="Palatino Linotype"/>
                        </a:rPr>
                        <a:t>CAPABILITY</a:t>
                      </a:r>
                    </a:p>
                    <a:p>
                      <a:pPr algn="ctr"/>
                      <a:endParaRPr lang="en-US" sz="1800" b="1" spc="70" dirty="0">
                        <a:solidFill>
                          <a:schemeClr val="tx1"/>
                        </a:solidFill>
                        <a:latin typeface="Palatino Linotype"/>
                        <a:cs typeface="Palatino Linotype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Automating tasks</a:t>
                      </a: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/>
                          <a:cs typeface="Palatino Linotype"/>
                        </a:rPr>
                        <a:t>Medium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Citizens feedback</a:t>
                      </a: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/>
                          <a:cs typeface="Palatino Linotype"/>
                        </a:rPr>
                        <a:t>Medium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142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Provider management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/>
                          <a:cs typeface="Palatino Linotype"/>
                        </a:rPr>
                        <a:t>Low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683"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Palatino Linotype"/>
                        <a:cs typeface="Palatino Linotype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Palatino Linotype"/>
                        <a:cs typeface="Palatino Linotyp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and fair elections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/>
                          <a:cs typeface="Palatino Linotype"/>
                        </a:rPr>
                        <a:t>High</a:t>
                      </a:r>
                    </a:p>
                  </a:txBody>
                  <a:tcPr anchor="ctr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Palatino Linotype"/>
                        <a:cs typeface="Palatino Linotype"/>
                      </a:endParaRPr>
                    </a:p>
                    <a:p>
                      <a:pPr algn="ctr"/>
                      <a:r>
                        <a:rPr lang="en-US" sz="1800" b="1" spc="110" dirty="0" smtClean="0">
                          <a:solidFill>
                            <a:schemeClr val="tx1"/>
                          </a:solidFill>
                          <a:latin typeface="Palatino Linotype"/>
                          <a:cs typeface="Palatino Linotype"/>
                        </a:rPr>
                        <a:t>CITIZEN</a:t>
                      </a:r>
                    </a:p>
                    <a:p>
                      <a:pPr algn="ctr"/>
                      <a:r>
                        <a:rPr lang="en-US" sz="1800" b="1" spc="110" dirty="0" smtClean="0">
                          <a:solidFill>
                            <a:schemeClr val="tx1"/>
                          </a:solidFill>
                          <a:latin typeface="Palatino Linotype"/>
                          <a:cs typeface="Palatino Linotype"/>
                        </a:rPr>
                        <a:t>EMPOWERMENT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Informed voting</a:t>
                      </a: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/>
                          <a:cs typeface="Palatino Linotype"/>
                        </a:rPr>
                        <a:t>Medium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Collective action</a:t>
                      </a:r>
                    </a:p>
                  </a:txBody>
                  <a:tcPr marL="54864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Palatino Linotype"/>
                          <a:cs typeface="Palatino Linotype"/>
                        </a:rPr>
                        <a:t>Low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40477" y="1428889"/>
          <a:ext cx="634777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99"/>
                <a:gridCol w="1276847"/>
                <a:gridCol w="3141625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/>
                          <a:cs typeface="Palatino Linotype"/>
                        </a:rPr>
                        <a:t>CHANNELS 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/>
                        <a:cs typeface="Palatino Linotype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/>
                          <a:cs typeface="Palatino Linotype"/>
                        </a:rPr>
                        <a:t>      IMPACT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/>
                        <a:cs typeface="Palatino Linotype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/>
                          <a:cs typeface="Palatino Linotype"/>
                        </a:rPr>
                        <a:t>                       OUTCOMES</a:t>
                      </a:r>
                      <a:endParaRPr lang="en-US" sz="1400" dirty="0">
                        <a:solidFill>
                          <a:schemeClr val="tx1"/>
                        </a:solidFill>
                        <a:latin typeface="Palatino Linotype"/>
                        <a:cs typeface="Palatino Linotype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5400000">
            <a:off x="5813991" y="3510723"/>
            <a:ext cx="3644718" cy="400110"/>
          </a:xfrm>
          <a:prstGeom prst="rect">
            <a:avLst/>
          </a:prstGeom>
          <a:solidFill>
            <a:srgbClr val="75A1B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pc="190" dirty="0" smtClean="0">
                <a:solidFill>
                  <a:schemeClr val="bg1"/>
                </a:solidFill>
                <a:latin typeface="Arial"/>
                <a:cs typeface="Arial"/>
              </a:rPr>
              <a:t>SERVICE DELIVERY </a:t>
            </a:r>
            <a:endParaRPr lang="en-US" sz="2000" spc="19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81031" y="1604676"/>
            <a:ext cx="673853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53501" y="1604676"/>
            <a:ext cx="1296238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con_effici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05" y="2500633"/>
            <a:ext cx="336277" cy="339151"/>
          </a:xfrm>
          <a:prstGeom prst="rect">
            <a:avLst/>
          </a:prstGeom>
        </p:spPr>
      </p:pic>
      <p:pic>
        <p:nvPicPr>
          <p:cNvPr id="37" name="Picture 36" descr="icon_effici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05" y="3447242"/>
            <a:ext cx="336277" cy="339151"/>
          </a:xfrm>
          <a:prstGeom prst="rect">
            <a:avLst/>
          </a:prstGeom>
        </p:spPr>
      </p:pic>
      <p:pic>
        <p:nvPicPr>
          <p:cNvPr id="38" name="Picture 37" descr="icon_inclu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1948445"/>
            <a:ext cx="345138" cy="348088"/>
          </a:xfrm>
          <a:prstGeom prst="rect">
            <a:avLst/>
          </a:prstGeom>
        </p:spPr>
      </p:pic>
      <p:pic>
        <p:nvPicPr>
          <p:cNvPr id="39" name="Picture 38" descr="icon_inclu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4188756"/>
            <a:ext cx="345138" cy="348088"/>
          </a:xfrm>
          <a:prstGeom prst="rect">
            <a:avLst/>
          </a:prstGeom>
        </p:spPr>
      </p:pic>
      <p:pic>
        <p:nvPicPr>
          <p:cNvPr id="40" name="Picture 39" descr="icon_inclu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4693616"/>
            <a:ext cx="345138" cy="348088"/>
          </a:xfrm>
          <a:prstGeom prst="rect">
            <a:avLst/>
          </a:prstGeom>
        </p:spPr>
      </p:pic>
      <p:pic>
        <p:nvPicPr>
          <p:cNvPr id="41" name="Picture 40" descr="icon_innov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5183230"/>
            <a:ext cx="345138" cy="348088"/>
          </a:xfrm>
          <a:prstGeom prst="rect">
            <a:avLst/>
          </a:prstGeom>
        </p:spPr>
      </p:pic>
      <p:pic>
        <p:nvPicPr>
          <p:cNvPr id="42" name="Picture 41" descr="icon_innov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89" y="5863343"/>
            <a:ext cx="345138" cy="348088"/>
          </a:xfrm>
          <a:prstGeom prst="rect">
            <a:avLst/>
          </a:prstGeom>
        </p:spPr>
      </p:pic>
      <p:pic>
        <p:nvPicPr>
          <p:cNvPr id="43" name="Picture 42" descr="icon_inclu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5845322"/>
            <a:ext cx="345138" cy="348088"/>
          </a:xfrm>
          <a:prstGeom prst="rect">
            <a:avLst/>
          </a:prstGeom>
        </p:spPr>
      </p:pic>
      <p:pic>
        <p:nvPicPr>
          <p:cNvPr id="44" name="Picture 43" descr="icon_effici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57" y="5863343"/>
            <a:ext cx="336277" cy="33915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672225" y="5887007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INCLUSION</a:t>
            </a:r>
            <a:endParaRPr lang="en-US" sz="1200" spc="100" dirty="0">
              <a:solidFill>
                <a:schemeClr val="tx1">
                  <a:lumMod val="75000"/>
                  <a:lumOff val="2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8147" y="5886134"/>
            <a:ext cx="122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EFFICIENCY</a:t>
            </a:r>
            <a:endParaRPr lang="en-US" sz="1200" spc="100" dirty="0">
              <a:solidFill>
                <a:schemeClr val="tx1">
                  <a:lumMod val="75000"/>
                  <a:lumOff val="2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67045" y="5894717"/>
            <a:ext cx="13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INNOVATION</a:t>
            </a:r>
            <a:endParaRPr lang="en-US" sz="1200" spc="100" dirty="0">
              <a:solidFill>
                <a:schemeClr val="tx1">
                  <a:lumMod val="75000"/>
                  <a:lumOff val="2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38395" y="1429755"/>
            <a:ext cx="6598010" cy="369332"/>
          </a:xfrm>
          <a:prstGeom prst="rect">
            <a:avLst/>
          </a:prstGeom>
          <a:noFill/>
          <a:ln w="3175" cmpd="sng"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9" name="Picture 48" descr="icon_inclu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2973204"/>
            <a:ext cx="345138" cy="3480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159" y="-11273"/>
            <a:ext cx="3215132" cy="178619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38733" y="393937"/>
            <a:ext cx="7643341" cy="48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j-ea"/>
                <a:cs typeface="Palatino"/>
              </a:defRPr>
            </a:lvl1pPr>
          </a:lstStyle>
          <a:p>
            <a:r>
              <a:rPr lang="en-US" dirty="0" smtClean="0">
                <a:latin typeface="Palatino Linotype"/>
                <a:cs typeface="Palatino Linotype"/>
              </a:rPr>
              <a:t>Information </a:t>
            </a:r>
            <a:r>
              <a:rPr lang="en-US" dirty="0">
                <a:latin typeface="Palatino Linotype"/>
                <a:cs typeface="Palatino Linotype"/>
              </a:rPr>
              <a:t>without </a:t>
            </a:r>
            <a:r>
              <a:rPr lang="en-US" dirty="0" smtClean="0">
                <a:solidFill>
                  <a:srgbClr val="1EAE91"/>
                </a:solidFill>
                <a:latin typeface="Palatino Linotype"/>
                <a:cs typeface="Palatino Linotype"/>
              </a:rPr>
              <a:t>ACCOUNTABILITY</a:t>
            </a:r>
            <a:endParaRPr lang="en-US" dirty="0">
              <a:solidFill>
                <a:srgbClr val="1EAE91"/>
              </a:solidFill>
              <a:latin typeface="Palatino Linotype"/>
              <a:cs typeface="Palatino Linotyp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733" y="804377"/>
            <a:ext cx="523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greater state control and elite capture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6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432" y="6445313"/>
            <a:ext cx="3789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WDR 2016 team. For more details see figure 5.3 in the full Report. </a:t>
            </a:r>
            <a:endParaRPr lang="en-US" sz="800" i="1" dirty="0">
              <a:solidFill>
                <a:schemeClr val="bg1">
                  <a:lumMod val="6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442" y="534725"/>
            <a:ext cx="6045322" cy="5913572"/>
            <a:chOff x="273442" y="534725"/>
            <a:chExt cx="6045322" cy="59135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42" y="534725"/>
              <a:ext cx="6045322" cy="578854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71411" y="6078965"/>
              <a:ext cx="12429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Technology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246719" y="3010694"/>
              <a:ext cx="14906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Complements</a:t>
              </a: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93118" y="448119"/>
            <a:ext cx="2882152" cy="1800518"/>
          </a:xfrm>
        </p:spPr>
        <p:txBody>
          <a:bodyPr/>
          <a:lstStyle/>
          <a:p>
            <a:r>
              <a:rPr lang="en-US" b="0" dirty="0" smtClean="0">
                <a:latin typeface="Palatino Linotype" panose="02040502050505030304" pitchFamily="18" charset="0"/>
              </a:rPr>
              <a:t>Race between technology and complements</a:t>
            </a:r>
            <a:endParaRPr lang="en-US" b="0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0793" y="4626189"/>
            <a:ext cx="27459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21AE91"/>
                </a:solidFill>
                <a:latin typeface="Arial"/>
                <a:cs typeface="Arial"/>
              </a:rPr>
              <a:t>Complements:</a:t>
            </a:r>
            <a:r>
              <a:rPr lang="en-US" sz="1200" i="1" dirty="0" smtClean="0">
                <a:latin typeface="Palatino"/>
                <a:cs typeface="Palatino"/>
              </a:rPr>
              <a:t> Index of quality of institutions, skills and regulations. </a:t>
            </a:r>
            <a:br>
              <a:rPr lang="en-US" sz="1200" i="1" dirty="0" smtClean="0">
                <a:latin typeface="Palatino"/>
                <a:cs typeface="Palatino"/>
              </a:rPr>
            </a:br>
            <a:endParaRPr lang="en-US" sz="1200" i="1" dirty="0" smtClean="0">
              <a:latin typeface="Palatino"/>
              <a:cs typeface="Palatino"/>
            </a:endParaRPr>
          </a:p>
          <a:p>
            <a:r>
              <a:rPr lang="en-US" sz="1200" dirty="0" smtClean="0">
                <a:solidFill>
                  <a:srgbClr val="21AE91"/>
                </a:solidFill>
                <a:latin typeface="Arial"/>
                <a:cs typeface="Arial"/>
              </a:rPr>
              <a:t>Technology: </a:t>
            </a:r>
            <a:r>
              <a:rPr lang="en-US" sz="1200" i="1" dirty="0">
                <a:latin typeface="Palatino"/>
                <a:cs typeface="Palatino"/>
              </a:rPr>
              <a:t>Digital adoption index - businesses, people and governments.</a:t>
            </a:r>
            <a:endParaRPr lang="en-US" sz="1200" i="1" dirty="0" smtClean="0">
              <a:latin typeface="Palatino"/>
              <a:cs typeface="Palatino"/>
            </a:endParaRPr>
          </a:p>
          <a:p>
            <a:pPr>
              <a:lnSpc>
                <a:spcPct val="120000"/>
              </a:lnSpc>
            </a:pPr>
            <a:endParaRPr lang="en-US" sz="1000" i="1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69" y="3195360"/>
            <a:ext cx="1726887" cy="484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71" y="3709792"/>
            <a:ext cx="1740584" cy="4773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94729" y="1348378"/>
            <a:ext cx="192215" cy="203198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7629" y="2808939"/>
            <a:ext cx="2705100" cy="1048030"/>
          </a:xfrm>
          <a:prstGeom prst="rect">
            <a:avLst/>
          </a:prstGeom>
          <a:solidFill>
            <a:srgbClr val="3870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SECTORAL</a:t>
            </a:r>
            <a:endParaRPr lang="en-US" sz="20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1373" y="2808939"/>
            <a:ext cx="2757035" cy="1048030"/>
          </a:xfrm>
          <a:prstGeom prst="rect">
            <a:avLst/>
          </a:prstGeom>
          <a:solidFill>
            <a:srgbClr val="CB28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NATIONAL</a:t>
            </a:r>
            <a:endParaRPr lang="en-US" sz="2800" b="1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7052" y="2808938"/>
            <a:ext cx="2909009" cy="1048029"/>
          </a:xfrm>
          <a:prstGeom prst="rect">
            <a:avLst/>
          </a:prstGeom>
          <a:solidFill>
            <a:srgbClr val="E5B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GLOBAL</a:t>
            </a:r>
            <a:endParaRPr lang="en-US" sz="20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83669" y="777905"/>
            <a:ext cx="7643341" cy="93017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The WDR 2016 proposes policies at three levels</a:t>
            </a:r>
            <a:endParaRPr lang="en-US" sz="1800" b="1" dirty="0">
              <a:solidFill>
                <a:srgbClr val="346C9B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8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26414" y="2377073"/>
            <a:ext cx="3848938" cy="20837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SUPPLY SIDE </a:t>
            </a:r>
            <a:r>
              <a:rPr lang="en-US" sz="1800" dirty="0" smtClean="0"/>
              <a:t>ISSUES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b="0" dirty="0">
                <a:latin typeface="Palatino Linotype"/>
                <a:cs typeface="Palatino Linotype"/>
              </a:rPr>
              <a:t>Competition policy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b="0" dirty="0">
                <a:latin typeface="Palatino Linotype"/>
                <a:cs typeface="Palatino Linotype"/>
              </a:rPr>
              <a:t>Public-private </a:t>
            </a:r>
            <a:r>
              <a:rPr lang="en-US" sz="1800" b="0" dirty="0" smtClean="0">
                <a:latin typeface="Palatino Linotype"/>
                <a:cs typeface="Palatino Linotype"/>
              </a:rPr>
              <a:t>partnerships</a:t>
            </a:r>
            <a:endParaRPr lang="en-US" sz="1800" b="0" dirty="0">
              <a:latin typeface="Palatino Linotype"/>
              <a:cs typeface="Palatino Linotype"/>
            </a:endParaRPr>
          </a:p>
          <a:p>
            <a:pPr>
              <a:spcBef>
                <a:spcPts val="1200"/>
              </a:spcBef>
            </a:pPr>
            <a:r>
              <a:rPr lang="en-US" sz="1800" b="0" dirty="0">
                <a:latin typeface="Palatino Linotype"/>
                <a:cs typeface="Palatino Linotype"/>
              </a:rPr>
              <a:t>Effective </a:t>
            </a:r>
            <a:r>
              <a:rPr lang="en-US" sz="1800" b="0" dirty="0" smtClean="0">
                <a:latin typeface="Palatino Linotype"/>
                <a:cs typeface="Palatino Linotype"/>
              </a:rPr>
              <a:t>telecom &amp;</a:t>
            </a:r>
            <a:br>
              <a:rPr lang="en-US" sz="1800" b="0" dirty="0" smtClean="0">
                <a:latin typeface="Palatino Linotype"/>
                <a:cs typeface="Palatino Linotype"/>
              </a:rPr>
            </a:br>
            <a:r>
              <a:rPr lang="en-US" sz="1800" b="0" dirty="0" smtClean="0">
                <a:latin typeface="Palatino Linotype"/>
                <a:cs typeface="Palatino Linotype"/>
              </a:rPr>
              <a:t>internet regulation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7412"/>
            <a:ext cx="2705100" cy="1048030"/>
          </a:xfrm>
          <a:prstGeom prst="rect">
            <a:avLst/>
          </a:prstGeom>
          <a:solidFill>
            <a:srgbClr val="3870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SECTORAL</a:t>
            </a:r>
          </a:p>
          <a:p>
            <a:pPr algn="ctr"/>
            <a:r>
              <a:rPr lang="en-US" sz="1500" spc="100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POLICIES</a:t>
            </a:r>
            <a:endParaRPr lang="en-US" sz="1500" spc="1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99880" y="657411"/>
            <a:ext cx="5910826" cy="1048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j-ea"/>
                <a:cs typeface="Palatino"/>
              </a:defRPr>
            </a:lvl1pPr>
          </a:lstStyle>
          <a:p>
            <a:pPr algn="ctr"/>
            <a:r>
              <a:rPr lang="en-US" sz="2500" smtClean="0">
                <a:latin typeface="Palatino Linotype"/>
                <a:cs typeface="Palatino Linotype"/>
              </a:rPr>
              <a:t>Making internet access </a:t>
            </a:r>
            <a:br>
              <a:rPr lang="en-US" sz="2500" smtClean="0">
                <a:latin typeface="Palatino Linotype"/>
                <a:cs typeface="Palatino Linotype"/>
              </a:rPr>
            </a:br>
            <a:r>
              <a:rPr lang="en-US" sz="2500" smtClean="0">
                <a:latin typeface="Palatino Linotype"/>
                <a:cs typeface="Palatino Linotype"/>
              </a:rPr>
              <a:t>universal, affordable, open and safe</a:t>
            </a:r>
            <a:endParaRPr lang="en-US" sz="2500" dirty="0">
              <a:latin typeface="Palatino Linotype"/>
              <a:cs typeface="Palatino Linotyp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6414" y="2332614"/>
            <a:ext cx="3467093" cy="0"/>
          </a:xfrm>
          <a:prstGeom prst="line">
            <a:avLst/>
          </a:prstGeom>
          <a:ln w="57150" cmpd="sng">
            <a:solidFill>
              <a:srgbClr val="3870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over-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16848"/>
          <a:stretch/>
        </p:blipFill>
        <p:spPr>
          <a:xfrm>
            <a:off x="4076700" y="2131264"/>
            <a:ext cx="4634007" cy="4602042"/>
          </a:xfrm>
          <a:prstGeom prst="rect">
            <a:avLst/>
          </a:prstGeom>
        </p:spPr>
      </p:pic>
      <p:pic>
        <p:nvPicPr>
          <p:cNvPr id="3" name="Picture 2" descr="cover-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3493404"/>
            <a:ext cx="4510181" cy="3278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4625" y="2988564"/>
            <a:ext cx="2089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Mobile cellular subscriptions in the Horn of Africa</a:t>
            </a:r>
          </a:p>
        </p:txBody>
      </p:sp>
    </p:spTree>
    <p:extLst>
      <p:ext uri="{BB962C8B-B14F-4D97-AF65-F5344CB8AC3E}">
        <p14:creationId xmlns:p14="http://schemas.microsoft.com/office/powerpoint/2010/main" val="29142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541458" y="2329996"/>
            <a:ext cx="3799046" cy="0"/>
          </a:xfrm>
          <a:prstGeom prst="line">
            <a:avLst/>
          </a:prstGeom>
          <a:ln w="571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99880" y="657411"/>
            <a:ext cx="5910826" cy="10480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500" b="0" dirty="0" smtClean="0">
                <a:latin typeface="Palatino Linotype"/>
                <a:cs typeface="Palatino Linotype"/>
              </a:rPr>
              <a:t>Making internet access </a:t>
            </a:r>
            <a:br>
              <a:rPr lang="en-US" sz="2500" b="0" dirty="0" smtClean="0">
                <a:latin typeface="Palatino Linotype"/>
                <a:cs typeface="Palatino Linotype"/>
              </a:rPr>
            </a:br>
            <a:r>
              <a:rPr lang="en-US" sz="2500" b="0" dirty="0" smtClean="0">
                <a:latin typeface="Palatino Linotype"/>
                <a:cs typeface="Palatino Linotype"/>
              </a:rPr>
              <a:t>universal, affordable, open and safe</a:t>
            </a:r>
            <a:endParaRPr lang="en-US" sz="2500" b="0" dirty="0">
              <a:latin typeface="Palatino Linotype"/>
              <a:cs typeface="Palatino Linotype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9045" y="2375284"/>
            <a:ext cx="4094720" cy="288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 spc="5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DEMAND SIDE ISSUES</a:t>
            </a:r>
          </a:p>
          <a:p>
            <a:pPr>
              <a:spcBef>
                <a:spcPts val="1200"/>
              </a:spcBef>
            </a:pPr>
            <a:r>
              <a:rPr lang="en-US" sz="1800" b="0" dirty="0" smtClean="0">
                <a:latin typeface="Palatino Linotype"/>
                <a:cs typeface="Palatino Linotype"/>
              </a:rPr>
              <a:t>Protecting </a:t>
            </a:r>
            <a:r>
              <a:rPr lang="en-US" sz="1800" b="0" dirty="0">
                <a:latin typeface="Palatino Linotype"/>
                <a:cs typeface="Palatino Linotype"/>
              </a:rPr>
              <a:t>personal privacy</a:t>
            </a:r>
          </a:p>
          <a:p>
            <a:pPr>
              <a:spcBef>
                <a:spcPts val="1200"/>
              </a:spcBef>
            </a:pPr>
            <a:r>
              <a:rPr lang="en-US" sz="1800" b="0" dirty="0">
                <a:latin typeface="Palatino Linotype"/>
                <a:cs typeface="Palatino Linotype"/>
              </a:rPr>
              <a:t>Cybersecurity</a:t>
            </a:r>
          </a:p>
          <a:p>
            <a:pPr>
              <a:spcBef>
                <a:spcPts val="1200"/>
              </a:spcBef>
            </a:pPr>
            <a:r>
              <a:rPr lang="en-US" sz="1800" b="0" dirty="0" smtClean="0">
                <a:latin typeface="Palatino Linotype"/>
                <a:cs typeface="Palatino Linotype"/>
              </a:rPr>
              <a:t>Censorship </a:t>
            </a:r>
            <a:r>
              <a:rPr lang="en-US" sz="1800" b="0" dirty="0">
                <a:latin typeface="Palatino Linotype"/>
                <a:cs typeface="Palatino Linotype"/>
              </a:rPr>
              <a:t>and content filtering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3"/>
          <a:stretch/>
        </p:blipFill>
        <p:spPr bwMode="auto">
          <a:xfrm>
            <a:off x="5699243" y="1910849"/>
            <a:ext cx="2241992" cy="249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33283" y="4800307"/>
            <a:ext cx="61465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2014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1656" y="4709287"/>
            <a:ext cx="3148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Now Google and its like are surveillance machines that know not only that you’re a dog but whether you have fleas and which brand of meaty chunks you prefer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.” (Economist)</a:t>
            </a:r>
            <a:endParaRPr lang="en-US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8225" y="1993347"/>
            <a:ext cx="56153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1993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7412"/>
            <a:ext cx="2705100" cy="1048030"/>
          </a:xfrm>
          <a:prstGeom prst="rect">
            <a:avLst/>
          </a:prstGeom>
          <a:solidFill>
            <a:srgbClr val="3870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SECTORAL</a:t>
            </a:r>
          </a:p>
          <a:p>
            <a:pPr algn="ctr"/>
            <a:r>
              <a:rPr lang="en-US" sz="1500" spc="100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POLICIES</a:t>
            </a:r>
            <a:endParaRPr lang="en-US" sz="1500" spc="1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5681" y="4138155"/>
            <a:ext cx="35941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“On the Internet, nobody knows you’re a dog.”</a:t>
            </a:r>
            <a:endParaRPr lang="en-US" sz="1400" i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6645" y="705320"/>
            <a:ext cx="7804945" cy="473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technologies have spread rapidly</a:t>
            </a:r>
            <a:endParaRPr lang="en-US" sz="2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00" y="6435034"/>
            <a:ext cx="41356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World Bank. Data at http://bit.do/WDR2016-MapO_1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. </a:t>
            </a:r>
            <a:endParaRPr lang="en-US" sz="900" i="1" dirty="0">
              <a:solidFill>
                <a:srgbClr val="7F7F7F"/>
              </a:solidFill>
              <a:latin typeface="Palatino Linotype"/>
              <a:cs typeface="Palatino Linoty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45" y="1170970"/>
            <a:ext cx="535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world, based on internet population (2014)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quish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650"/>
            <a:ext cx="9144000" cy="38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99880" y="657411"/>
            <a:ext cx="5910826" cy="1048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j-ea"/>
                <a:cs typeface="Palatino"/>
              </a:defRPr>
            </a:lvl1pPr>
          </a:lstStyle>
          <a:p>
            <a:pPr algn="ctr"/>
            <a:r>
              <a:rPr lang="en-US" sz="2500" dirty="0">
                <a:latin typeface="Palatino Linotype"/>
                <a:cs typeface="Palatino Linotype"/>
              </a:rPr>
              <a:t>Analog foundations for </a:t>
            </a:r>
            <a:r>
              <a:rPr lang="en-US" sz="2500" dirty="0" smtClean="0">
                <a:latin typeface="Palatino Linotype"/>
                <a:cs typeface="Palatino Linotype"/>
              </a:rPr>
              <a:t/>
            </a:r>
            <a:br>
              <a:rPr lang="en-US" sz="2500" dirty="0" smtClean="0">
                <a:latin typeface="Palatino Linotype"/>
                <a:cs typeface="Palatino Linotype"/>
              </a:rPr>
            </a:br>
            <a:r>
              <a:rPr lang="en-US" sz="2500" dirty="0" smtClean="0">
                <a:latin typeface="Palatino Linotype"/>
                <a:cs typeface="Palatino Linotype"/>
              </a:rPr>
              <a:t>a </a:t>
            </a:r>
            <a:r>
              <a:rPr lang="en-US" sz="2500" dirty="0">
                <a:latin typeface="Palatino Linotype"/>
                <a:cs typeface="Palatino Linotype"/>
              </a:rPr>
              <a:t>digital economy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592" y="6353294"/>
            <a:ext cx="1716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21AE91"/>
                </a:solidFill>
                <a:latin typeface="Arial"/>
                <a:cs typeface="Arial"/>
              </a:rPr>
              <a:t>SOURCE</a:t>
            </a:r>
            <a:r>
              <a:rPr lang="en-US" sz="1000" b="1" dirty="0">
                <a:solidFill>
                  <a:srgbClr val="21AE91"/>
                </a:solidFill>
                <a:latin typeface="Arial"/>
                <a:cs typeface="Arial"/>
              </a:rPr>
              <a:t>: </a:t>
            </a:r>
            <a:r>
              <a:rPr lang="en-US" sz="1000" i="1" dirty="0">
                <a:solidFill>
                  <a:srgbClr val="7F7F7F"/>
                </a:solidFill>
                <a:latin typeface="Palatino Linotype"/>
                <a:cs typeface="Palatino Linotype"/>
              </a:rPr>
              <a:t>WDR 2016 team</a:t>
            </a:r>
            <a:r>
              <a:rPr lang="en-US" sz="900" dirty="0">
                <a:solidFill>
                  <a:srgbClr val="7F7F7F"/>
                </a:solidFill>
                <a:latin typeface="Palatino Linotype"/>
                <a:cs typeface="Palatino Linotype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7412"/>
            <a:ext cx="2705100" cy="1048030"/>
          </a:xfrm>
          <a:prstGeom prst="rect">
            <a:avLst/>
          </a:prstGeom>
          <a:solidFill>
            <a:srgbClr val="CB28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NATIONAL</a:t>
            </a:r>
          </a:p>
          <a:p>
            <a:pPr algn="ctr"/>
            <a:r>
              <a:rPr lang="en-US" sz="1500" spc="100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PRIORITIES</a:t>
            </a:r>
            <a:endParaRPr lang="en-US" sz="1500" spc="1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Figure 0.2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5102"/>
          <a:stretch/>
        </p:blipFill>
        <p:spPr>
          <a:xfrm>
            <a:off x="400704" y="1963843"/>
            <a:ext cx="8074111" cy="42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4498" y="2361748"/>
            <a:ext cx="7968302" cy="37528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0" dirty="0" smtClean="0">
                <a:latin typeface="Palatino Linotype" panose="02040502050505030304" pitchFamily="18" charset="0"/>
              </a:rPr>
              <a:t>A governance model for an open and safe internet</a:t>
            </a:r>
          </a:p>
          <a:p>
            <a:pPr>
              <a:spcBef>
                <a:spcPts val="1800"/>
              </a:spcBef>
            </a:pPr>
            <a:r>
              <a:rPr lang="en-US" b="0" dirty="0" smtClean="0">
                <a:latin typeface="Palatino Linotype" panose="02040502050505030304" pitchFamily="18" charset="0"/>
              </a:rPr>
              <a:t>Removing barriers to a </a:t>
            </a:r>
            <a:r>
              <a:rPr lang="en-US" b="0" dirty="0">
                <a:latin typeface="Palatino Linotype" panose="02040502050505030304" pitchFamily="18" charset="0"/>
              </a:rPr>
              <a:t>global digital market</a:t>
            </a:r>
          </a:p>
          <a:p>
            <a:pPr>
              <a:spcBef>
                <a:spcPts val="1800"/>
              </a:spcBef>
            </a:pPr>
            <a:r>
              <a:rPr lang="en-US" b="0" dirty="0" smtClean="0">
                <a:latin typeface="Palatino Linotype" panose="02040502050505030304" pitchFamily="18" charset="0"/>
              </a:rPr>
              <a:t>Leveraging information </a:t>
            </a:r>
            <a:r>
              <a:rPr lang="en-US" b="0" dirty="0">
                <a:latin typeface="Palatino Linotype" panose="02040502050505030304" pitchFamily="18" charset="0"/>
              </a:rPr>
              <a:t>for sustainable </a:t>
            </a:r>
            <a:r>
              <a:rPr lang="en-US" b="0" dirty="0" smtClean="0">
                <a:latin typeface="Palatino Linotype" panose="02040502050505030304" pitchFamily="18" charset="0"/>
              </a:rPr>
              <a:t>development</a:t>
            </a:r>
          </a:p>
          <a:p>
            <a:pPr lvl="1">
              <a:spcBef>
                <a:spcPts val="1800"/>
              </a:spcBef>
            </a:pPr>
            <a:r>
              <a:rPr lang="en-US" sz="2400" i="1" spc="50" dirty="0">
                <a:latin typeface="Palatino Linotype" panose="02040502050505030304" pitchFamily="18" charset="0"/>
                <a:cs typeface="Arial"/>
              </a:rPr>
              <a:t>Get wired</a:t>
            </a:r>
          </a:p>
          <a:p>
            <a:pPr lvl="1">
              <a:spcBef>
                <a:spcPts val="1800"/>
              </a:spcBef>
            </a:pPr>
            <a:r>
              <a:rPr lang="en-US" sz="2400" i="1" spc="50" dirty="0">
                <a:latin typeface="Palatino Linotype" panose="02040502050505030304" pitchFamily="18" charset="0"/>
                <a:cs typeface="Arial"/>
              </a:rPr>
              <a:t>Build </a:t>
            </a:r>
            <a:r>
              <a:rPr lang="en-US" sz="2400" i="1" spc="50" dirty="0" smtClean="0">
                <a:latin typeface="Palatino Linotype" panose="02040502050505030304" pitchFamily="18" charset="0"/>
                <a:cs typeface="Arial"/>
              </a:rPr>
              <a:t>platforms</a:t>
            </a:r>
            <a:endParaRPr lang="en-US" sz="2400" i="1" spc="50" dirty="0">
              <a:latin typeface="Palatino Linotype" panose="02040502050505030304" pitchFamily="18" charset="0"/>
              <a:cs typeface="Arial"/>
            </a:endParaRPr>
          </a:p>
          <a:p>
            <a:pPr lvl="1">
              <a:spcBef>
                <a:spcPts val="1800"/>
              </a:spcBef>
            </a:pPr>
            <a:r>
              <a:rPr lang="en-US" sz="2400" i="1" spc="50" dirty="0">
                <a:latin typeface="Palatino Linotype" panose="02040502050505030304" pitchFamily="18" charset="0"/>
                <a:cs typeface="Arial"/>
              </a:rPr>
              <a:t>Go global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9880" y="657411"/>
            <a:ext cx="5910826" cy="1048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j-ea"/>
                <a:cs typeface="Palatino"/>
              </a:defRPr>
            </a:lvl1pPr>
          </a:lstStyle>
          <a:p>
            <a:pPr algn="ctr"/>
            <a:r>
              <a:rPr lang="en-US" sz="2500" dirty="0">
                <a:latin typeface="Palatino Linotype"/>
                <a:cs typeface="Palatino Linotype"/>
              </a:rPr>
              <a:t>International consensus on </a:t>
            </a:r>
            <a:br>
              <a:rPr lang="en-US" sz="2500" dirty="0">
                <a:latin typeface="Palatino Linotype"/>
                <a:cs typeface="Palatino Linotype"/>
              </a:rPr>
            </a:br>
            <a:r>
              <a:rPr lang="en-US" sz="2500" dirty="0">
                <a:latin typeface="Palatino Linotype"/>
                <a:cs typeface="Palatino Linotype"/>
              </a:rPr>
              <a:t>cross</a:t>
            </a:r>
            <a:r>
              <a:rPr lang="en-US" sz="2500" dirty="0" smtClean="0">
                <a:latin typeface="Palatino Linotype"/>
                <a:cs typeface="Palatino Linotype"/>
              </a:rPr>
              <a:t>-border </a:t>
            </a:r>
            <a:r>
              <a:rPr lang="en-US" sz="2500" dirty="0">
                <a:latin typeface="Palatino Linotype"/>
                <a:cs typeface="Palatino Linotype"/>
              </a:rPr>
              <a:t>issues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412"/>
            <a:ext cx="2705100" cy="1048030"/>
          </a:xfrm>
          <a:prstGeom prst="rect">
            <a:avLst/>
          </a:prstGeom>
          <a:solidFill>
            <a:srgbClr val="DE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GLOBAL</a:t>
            </a:r>
          </a:p>
          <a:p>
            <a:pPr algn="ctr"/>
            <a:r>
              <a:rPr lang="en-US" sz="1500" spc="100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COOPERATION</a:t>
            </a:r>
            <a:endParaRPr lang="en-US" sz="1500" spc="1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3022" y="6200133"/>
            <a:ext cx="2293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  <a:latin typeface="Palatino Linotype"/>
                <a:cs typeface="Palatino Linotype"/>
              </a:rPr>
              <a:t>www.worldbank.org/wdr2016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" y="577313"/>
            <a:ext cx="8334375" cy="384096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ea typeface="+mj-ea"/>
                <a:cs typeface="Palatino Linotype"/>
                <a:sym typeface="Wingdings" panose="05000000000000000000" pitchFamily="2" charset="2"/>
              </a:rPr>
              <a:t>Connectivity + Complements  Digital Dividends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ea typeface="+mj-ea"/>
              <a:cs typeface="Palatino Linotype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148590" y="1273805"/>
            <a:ext cx="8846820" cy="528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 spc="5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Digital </a:t>
            </a: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development strategies need to be broader </a:t>
            </a:r>
            <a:b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than ICT </a:t>
            </a:r>
            <a:r>
              <a:rPr lang="en-US" sz="2400" dirty="0" smtClean="0">
                <a:solidFill>
                  <a:srgbClr val="00206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strategies</a:t>
            </a:r>
          </a:p>
          <a:p>
            <a:pPr marL="85725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Palatino Linotype" panose="02040502050505030304" pitchFamily="18" charset="0"/>
              </a:rPr>
              <a:t>Regulations that allow firms to connect and comp</a:t>
            </a:r>
            <a:r>
              <a:rPr lang="en-US" sz="1800" b="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ete</a:t>
            </a:r>
          </a:p>
          <a:p>
            <a:pPr marL="857250" lvl="2"/>
            <a:r>
              <a:rPr lang="en-US" sz="1800" b="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Skills that leverage technology</a:t>
            </a:r>
          </a:p>
          <a:p>
            <a:pPr marL="857250" lvl="2"/>
            <a:r>
              <a:rPr lang="en-US" sz="1800" b="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Institutions that are accountable and capable</a:t>
            </a:r>
          </a:p>
          <a:p>
            <a:pPr marL="171450" lvl="1" indent="0">
              <a:spcBef>
                <a:spcPts val="240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Digital technologies add two important dimensions </a:t>
            </a:r>
          </a:p>
          <a:p>
            <a:pPr marL="857250" lvl="2">
              <a:spcBef>
                <a:spcPts val="1200"/>
              </a:spcBef>
            </a:pPr>
            <a:r>
              <a:rPr lang="en-US" sz="1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They amplify the impact of good (and bad) policies </a:t>
            </a:r>
            <a:r>
              <a:rPr lang="en-US" sz="1800" dirty="0" smtClean="0">
                <a:solidFill>
                  <a:srgbClr val="00206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Failure to reform means falling further behind</a:t>
            </a:r>
            <a:endParaRPr lang="en-US" sz="18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857250" lvl="2">
              <a:spcBef>
                <a:spcPts val="430"/>
              </a:spcBef>
            </a:pPr>
            <a:r>
              <a:rPr lang="en-US" sz="1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While not a short-cut to development, they can be an accelerator, by raising the quality of complements </a:t>
            </a:r>
          </a:p>
          <a:p>
            <a:pPr marL="171450" lvl="1" indent="0">
              <a:spcBef>
                <a:spcPts val="2400"/>
              </a:spcBef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The payoff</a:t>
            </a:r>
          </a:p>
          <a:p>
            <a:pPr marL="857250" lvl="2">
              <a:spcBef>
                <a:spcPts val="1200"/>
              </a:spcBef>
            </a:pPr>
            <a:r>
              <a:rPr lang="en-US" sz="1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Increasing digital dividends: </a:t>
            </a:r>
            <a:br>
              <a:rPr lang="en-US" sz="1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Faster growth, more jobs </a:t>
            </a:r>
            <a:r>
              <a:rPr lang="en-US" sz="1800" dirty="0">
                <a:solidFill>
                  <a:srgbClr val="002060"/>
                </a:solidFill>
                <a:latin typeface="Palatino Linotype" panose="02040502050505030304" pitchFamily="18" charset="0"/>
              </a:rPr>
              <a:t>and better services</a:t>
            </a:r>
            <a:endParaRPr lang="en-US" sz="1800" b="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bouti Shore image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3683" b="853"/>
          <a:stretch/>
        </p:blipFill>
        <p:spPr>
          <a:xfrm>
            <a:off x="0" y="0"/>
            <a:ext cx="9143999" cy="69102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4711" y="-87777"/>
            <a:ext cx="9330765" cy="69980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ptx_wb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46" y="6394479"/>
            <a:ext cx="1905000" cy="370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387" y="1793815"/>
            <a:ext cx="6744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www.worldbank.org/wdr2016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4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6645" y="699244"/>
            <a:ext cx="8545642" cy="473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revolution has brought many private benefits</a:t>
            </a:r>
            <a:endParaRPr lang="en-US" sz="2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299" y="6546898"/>
            <a:ext cx="57331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WDR 2016 team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;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http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://www.internetlivestats.com/one-second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/ (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As 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compiled 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on 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May 29, </a:t>
            </a:r>
            <a:r>
              <a:rPr lang="en-US" sz="900" i="1" dirty="0">
                <a:solidFill>
                  <a:srgbClr val="7F7F7F"/>
                </a:solidFill>
                <a:latin typeface="Palatino Linotype"/>
                <a:cs typeface="Palatino Linotype"/>
              </a:rPr>
              <a:t>2015</a:t>
            </a:r>
            <a:r>
              <a:rPr lang="en-US" sz="9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)</a:t>
            </a:r>
            <a:endParaRPr lang="en-US" sz="900" i="1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645" y="1177987"/>
            <a:ext cx="7183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 typical day in the life of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internet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Palatino"/>
              <a:cs typeface="Palatino"/>
            </a:endParaRPr>
          </a:p>
        </p:txBody>
      </p:sp>
      <p:pic>
        <p:nvPicPr>
          <p:cNvPr id="9" name="Picture 8" descr="Fig.-O.4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12403" r="515" b="-1"/>
          <a:stretch/>
        </p:blipFill>
        <p:spPr>
          <a:xfrm>
            <a:off x="-3" y="1594036"/>
            <a:ext cx="9042217" cy="4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25474" y="1864016"/>
            <a:ext cx="6633882" cy="101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7623" y="2105538"/>
            <a:ext cx="7082943" cy="8579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7942" y="4436359"/>
            <a:ext cx="6633882" cy="101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4562" y="4351505"/>
            <a:ext cx="7082943" cy="8579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438" y="605532"/>
            <a:ext cx="8535423" cy="656436"/>
          </a:xfrm>
        </p:spPr>
        <p:txBody>
          <a:bodyPr>
            <a:noAutofit/>
          </a:bodyPr>
          <a:lstStyle/>
          <a:p>
            <a:r>
              <a:rPr lang="en-US" dirty="0">
                <a:latin typeface="Palatino Linotype"/>
                <a:cs typeface="Palatino Linotype"/>
              </a:rPr>
              <a:t>But are countries reaping sizable digital dividends?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954562" y="2368262"/>
            <a:ext cx="2419635" cy="714594"/>
          </a:xfrm>
          <a:prstGeom prst="rect">
            <a:avLst/>
          </a:prstGeom>
          <a:solidFill>
            <a:srgbClr val="DB8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Growth</a:t>
            </a:r>
            <a:endParaRPr lang="en-US" sz="28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2390" y="1582318"/>
            <a:ext cx="364266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DIGITAL DIVIDENDS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5573" y="2368262"/>
            <a:ext cx="2220843" cy="714594"/>
          </a:xfrm>
          <a:prstGeom prst="rect">
            <a:avLst/>
          </a:prstGeom>
          <a:solidFill>
            <a:srgbClr val="7F4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Jobs</a:t>
            </a:r>
            <a:endParaRPr lang="en-US" sz="28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4356" y="2368262"/>
            <a:ext cx="2220842" cy="714594"/>
          </a:xfrm>
          <a:prstGeom prst="rect">
            <a:avLst/>
          </a:prstGeom>
          <a:solidFill>
            <a:srgbClr val="009F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Services</a:t>
            </a:r>
            <a:endParaRPr lang="en-US" sz="28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5410" y="4268169"/>
            <a:ext cx="2419635" cy="635878"/>
          </a:xfrm>
          <a:prstGeom prst="rect">
            <a:avLst/>
          </a:prstGeom>
          <a:solidFill>
            <a:srgbClr val="DB8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Business</a:t>
            </a:r>
            <a:endParaRPr lang="en-US" sz="28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618" y="4268169"/>
            <a:ext cx="2220843" cy="635878"/>
          </a:xfrm>
          <a:prstGeom prst="rect">
            <a:avLst/>
          </a:prstGeom>
          <a:solidFill>
            <a:srgbClr val="7F4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Palatino Linotype" panose="02040502050505030304" pitchFamily="18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4356" y="4268169"/>
            <a:ext cx="2220842" cy="635878"/>
          </a:xfrm>
          <a:prstGeom prst="rect">
            <a:avLst/>
          </a:prstGeom>
          <a:solidFill>
            <a:srgbClr val="009F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Government</a:t>
            </a:r>
            <a:endParaRPr lang="en-US" sz="27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flipV="1">
            <a:off x="1777421" y="3308980"/>
            <a:ext cx="445770" cy="5387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flipV="1">
            <a:off x="4329095" y="3308980"/>
            <a:ext cx="445770" cy="5387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flipV="1">
            <a:off x="6528664" y="3308980"/>
            <a:ext cx="445770" cy="5387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75141" y="5187020"/>
            <a:ext cx="168091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AGENTS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6618" y="6209516"/>
            <a:ext cx="557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Are the benefits reaching everyone, everywhere?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3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70499" y="2905125"/>
            <a:ext cx="3303133" cy="2452724"/>
          </a:xfrm>
          <a:prstGeom prst="rect">
            <a:avLst/>
          </a:prstGeom>
          <a:solidFill>
            <a:srgbClr val="DB8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7498" y="3040064"/>
            <a:ext cx="3076545" cy="21560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owbo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"/>
          <a:stretch/>
        </p:blipFill>
        <p:spPr>
          <a:xfrm>
            <a:off x="260299" y="1913022"/>
            <a:ext cx="4612188" cy="4520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7092" y="3235504"/>
            <a:ext cx="3888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Number of small &amp; medium </a:t>
            </a:r>
            <a:br>
              <a:rPr lang="en-US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</a:br>
            <a:r>
              <a:rPr lang="en-US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enterprises on Taobao (Alibaba)</a:t>
            </a:r>
            <a:r>
              <a:rPr lang="en-US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:</a:t>
            </a:r>
          </a:p>
          <a:p>
            <a:pPr algn="ctr">
              <a:lnSpc>
                <a:spcPct val="140000"/>
              </a:lnSpc>
            </a:pPr>
            <a:r>
              <a:rPr lang="en-US" sz="21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5 MILLION </a:t>
            </a:r>
            <a:endParaRPr lang="en-US" sz="21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algn="ctr"/>
            <a:r>
              <a:rPr lang="en-US" sz="2100" b="1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&amp;</a:t>
            </a:r>
            <a:r>
              <a:rPr lang="en-US" sz="21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COUNTING</a:t>
            </a:r>
            <a:endParaRPr lang="en-US" sz="2100" b="1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783" y="6383559"/>
            <a:ext cx="3988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http://www.alizila.com/chinas-online-cowboy-rounds-buyers</a:t>
            </a:r>
            <a:endParaRPr lang="en-US" sz="1000" i="1" dirty="0">
              <a:solidFill>
                <a:srgbClr val="7F7F7F"/>
              </a:solidFill>
              <a:latin typeface="Palatino Linotype"/>
              <a:cs typeface="Palatino Linotyp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654" y="1363869"/>
            <a:ext cx="7438254" cy="711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spc="50" dirty="0" smtClean="0">
                <a:solidFill>
                  <a:srgbClr val="262626"/>
                </a:solidFill>
                <a:latin typeface="Palatino Linotype"/>
                <a:cs typeface="Palatino Linotype"/>
              </a:rPr>
              <a:t>DIGITAL </a:t>
            </a:r>
            <a:r>
              <a:rPr lang="en-US" sz="2600" b="1" dirty="0">
                <a:solidFill>
                  <a:srgbClr val="DB8D29"/>
                </a:solidFill>
                <a:latin typeface="Palatino Linotype"/>
                <a:cs typeface="Palatino Linotype"/>
              </a:rPr>
              <a:t>MARKETPLACE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2249" y="598755"/>
            <a:ext cx="7931631" cy="69629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 Linotype"/>
                <a:cs typeface="Palatino Linotype"/>
              </a:rPr>
              <a:t>Digital technologies are transforming </a:t>
            </a:r>
            <a:r>
              <a:rPr lang="en-US" sz="2200" b="1" dirty="0" smtClean="0">
                <a:solidFill>
                  <a:srgbClr val="DB8D29"/>
                </a:solidFill>
                <a:latin typeface="Palatino Linotype"/>
                <a:cs typeface="Palatino Linotype"/>
              </a:rPr>
              <a:t>BUSINESS</a:t>
            </a:r>
            <a:endParaRPr lang="en-US" sz="2200" b="1" dirty="0">
              <a:solidFill>
                <a:srgbClr val="DB8D29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662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708753" y="3599300"/>
            <a:ext cx="3322165" cy="17735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18531" y="1854623"/>
            <a:ext cx="2956427" cy="3170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0_digital-payments_2015.09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73" y="1927432"/>
            <a:ext cx="2932991" cy="30979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70499" y="2905125"/>
            <a:ext cx="3182939" cy="2452724"/>
          </a:xfrm>
          <a:prstGeom prst="rect">
            <a:avLst/>
          </a:prstGeom>
          <a:solidFill>
            <a:srgbClr val="7F4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97499" y="3040064"/>
            <a:ext cx="2913064" cy="21560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965" y="1452887"/>
            <a:ext cx="7438254" cy="514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</a:t>
            </a:r>
            <a:r>
              <a:rPr lang="en-US" sz="2600" b="1" dirty="0">
                <a:solidFill>
                  <a:srgbClr val="7F4E81"/>
                </a:solidFill>
                <a:latin typeface="Palatino Linotype"/>
                <a:cs typeface="Palatino Linotype"/>
              </a:rPr>
              <a:t>PAYMENTS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4418" y="3311183"/>
            <a:ext cx="3565071" cy="1672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Number of mobile money </a:t>
            </a:r>
            <a:br>
              <a:rPr lang="en-US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</a:br>
            <a:r>
              <a:rPr lang="en-US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accounts worldwide: </a:t>
            </a:r>
          </a:p>
          <a:p>
            <a:pPr algn="ctr">
              <a:lnSpc>
                <a:spcPct val="150000"/>
              </a:lnSpc>
            </a:pPr>
            <a:r>
              <a:rPr lang="en-US" sz="1900" b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300 MILLION </a:t>
            </a:r>
            <a:endParaRPr lang="en-US" sz="1900" b="1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algn="ctr"/>
            <a:r>
              <a:rPr lang="en-US" sz="1900" b="1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&amp;</a:t>
            </a:r>
            <a:r>
              <a:rPr lang="en-US" sz="1900" b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 COUNTING</a:t>
            </a:r>
            <a:endParaRPr lang="en-US" sz="1900" b="1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(end of 2014)</a:t>
            </a:r>
            <a:endParaRPr lang="en-US" sz="1100" dirty="0"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011" y="6414939"/>
            <a:ext cx="4077128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rgbClr val="7F7F7F"/>
                </a:solidFill>
                <a:latin typeface="Palatino"/>
                <a:cs typeface="Palatino"/>
              </a:rPr>
              <a:t>John Owens, Alliance for Financial Inclusion, June 2013</a:t>
            </a:r>
            <a:r>
              <a:rPr lang="en-US" sz="800" i="1" dirty="0" smtClean="0">
                <a:solidFill>
                  <a:srgbClr val="7F7F7F"/>
                </a:solidFill>
                <a:latin typeface="Palatino"/>
                <a:cs typeface="Palatino"/>
              </a:rPr>
              <a:t>.</a:t>
            </a:r>
            <a:endParaRPr lang="en-US" sz="800" i="1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30076" y="2987598"/>
            <a:ext cx="1562208" cy="1562208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0095" y="592679"/>
            <a:ext cx="8201189" cy="69629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 Linotype"/>
                <a:cs typeface="Palatino Linotype"/>
              </a:rPr>
              <a:t>Digital technologies are transforming </a:t>
            </a:r>
            <a:r>
              <a:rPr lang="en-US" sz="2200" b="1" dirty="0" smtClean="0">
                <a:solidFill>
                  <a:srgbClr val="7F4E81"/>
                </a:solidFill>
                <a:latin typeface="Palatino Linotype"/>
                <a:cs typeface="Palatino Linotype"/>
              </a:rPr>
              <a:t>PEOPLE’S LIVES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1579" y="5161508"/>
            <a:ext cx="124256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Palatino"/>
                <a:cs typeface="Palatino"/>
              </a:rPr>
              <a:t>Where mobile money accounts outnumber </a:t>
            </a:r>
            <a:br>
              <a:rPr lang="en-US" sz="1100" i="1" dirty="0" smtClean="0">
                <a:latin typeface="Palatino"/>
                <a:cs typeface="Palatino"/>
              </a:rPr>
            </a:br>
            <a:r>
              <a:rPr lang="en-US" sz="1100" i="1" dirty="0" smtClean="0">
                <a:latin typeface="Palatino"/>
                <a:cs typeface="Palatino"/>
              </a:rPr>
              <a:t>bank accounts</a:t>
            </a:r>
          </a:p>
          <a:p>
            <a:endParaRPr lang="en-US" sz="1100" b="1" dirty="0">
              <a:latin typeface="Palatino"/>
              <a:cs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9" y="3311183"/>
            <a:ext cx="2830049" cy="17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70499" y="2905125"/>
            <a:ext cx="3182939" cy="1920874"/>
          </a:xfrm>
          <a:prstGeom prst="rect">
            <a:avLst/>
          </a:prstGeom>
          <a:solidFill>
            <a:srgbClr val="1E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491" y="1447240"/>
            <a:ext cx="7438254" cy="530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spc="50" dirty="0" smtClean="0">
                <a:solidFill>
                  <a:srgbClr val="262626"/>
                </a:solidFill>
                <a:latin typeface="Palatino Linotype"/>
                <a:cs typeface="Palatino Linotype"/>
              </a:rPr>
              <a:t>DIGITAL </a:t>
            </a:r>
            <a:r>
              <a:rPr lang="en-US" sz="2600" b="1" spc="50" dirty="0" smtClean="0">
                <a:solidFill>
                  <a:srgbClr val="1EAE91"/>
                </a:solidFill>
                <a:latin typeface="Palatino Linotype"/>
                <a:cs typeface="Palatino Linotype"/>
              </a:rPr>
              <a:t>IDENTITY</a:t>
            </a:r>
            <a:endParaRPr lang="en-US" sz="2600" b="1" dirty="0"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6999" y="3150610"/>
            <a:ext cx="4151838" cy="1282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i="1" dirty="0" smtClean="0">
                <a:solidFill>
                  <a:schemeClr val="bg1"/>
                </a:solidFill>
                <a:latin typeface="Palatino"/>
                <a:cs typeface="Palatino"/>
              </a:rPr>
              <a:t>Indians with digital identity: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100" b="1" dirty="0" smtClean="0">
                <a:solidFill>
                  <a:schemeClr val="bg1"/>
                </a:solidFill>
                <a:latin typeface="Palatino"/>
                <a:cs typeface="Palatino"/>
              </a:rPr>
              <a:t>950 MILLION </a:t>
            </a:r>
            <a:endParaRPr lang="en-US" sz="2100" b="1" dirty="0">
              <a:solidFill>
                <a:schemeClr val="bg1"/>
              </a:solidFill>
              <a:latin typeface="Palatino"/>
              <a:cs typeface="Palatino"/>
            </a:endParaRPr>
          </a:p>
          <a:p>
            <a:pPr algn="ctr"/>
            <a:r>
              <a:rPr lang="en-US" sz="2100" b="1" i="1" dirty="0" smtClean="0">
                <a:solidFill>
                  <a:schemeClr val="bg1"/>
                </a:solidFill>
                <a:latin typeface="Palatino"/>
                <a:cs typeface="Palatino"/>
              </a:rPr>
              <a:t>&amp;</a:t>
            </a:r>
            <a:r>
              <a:rPr lang="en-US" sz="2100" b="1" dirty="0" smtClean="0">
                <a:solidFill>
                  <a:schemeClr val="bg1"/>
                </a:solidFill>
                <a:latin typeface="Palatino"/>
                <a:cs typeface="Palatino"/>
              </a:rPr>
              <a:t> COUNTING</a:t>
            </a:r>
            <a:endParaRPr lang="en-US" sz="2100" b="1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83" y="6420914"/>
            <a:ext cx="3988487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rgbClr val="7F7F7F"/>
                </a:solidFill>
                <a:latin typeface="Palatino Linotype"/>
                <a:cs typeface="Palatino Linotype"/>
              </a:rPr>
              <a:t>http://www.newindianexpress.com/cities/chennai/Trafficking</a:t>
            </a:r>
            <a:r>
              <a:rPr lang="en-US" sz="8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-</a:t>
            </a:r>
            <a:br>
              <a:rPr lang="en-US" sz="8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</a:br>
            <a:r>
              <a:rPr lang="en-US" sz="8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Victims</a:t>
            </a:r>
            <a:r>
              <a:rPr lang="en-US" sz="800" i="1" dirty="0">
                <a:solidFill>
                  <a:srgbClr val="7F7F7F"/>
                </a:solidFill>
                <a:latin typeface="Palatino Linotype"/>
                <a:cs typeface="Palatino Linotype"/>
              </a:rPr>
              <a:t>-see-New-life-in-Aadhaar/2015/03/30/article2737396.</a:t>
            </a:r>
            <a:r>
              <a:rPr lang="en-US" sz="8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ece</a:t>
            </a:r>
            <a:endParaRPr lang="en-US" sz="800" i="1" dirty="0">
              <a:solidFill>
                <a:srgbClr val="7F7F7F"/>
              </a:solidFill>
              <a:latin typeface="Palatino Linotype"/>
              <a:cs typeface="Palatino Linotype"/>
            </a:endParaRPr>
          </a:p>
        </p:txBody>
      </p:sp>
      <p:pic>
        <p:nvPicPr>
          <p:cNvPr id="4" name="Picture 3" descr="I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9" y="1867511"/>
            <a:ext cx="4683391" cy="45147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7499" y="3040064"/>
            <a:ext cx="2913064" cy="164306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0095" y="610907"/>
            <a:ext cx="8201189" cy="69629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 Linotype"/>
                <a:cs typeface="Palatino Linotype"/>
              </a:rPr>
              <a:t>Digital technologies are transforming </a:t>
            </a:r>
            <a:r>
              <a:rPr lang="en-US" sz="2200" b="1" dirty="0" smtClean="0">
                <a:solidFill>
                  <a:srgbClr val="009F94"/>
                </a:solidFill>
                <a:latin typeface="Palatino Linotype"/>
                <a:cs typeface="Palatino Linotype"/>
              </a:rPr>
              <a:t>GOVERNMENT</a:t>
            </a:r>
            <a:endParaRPr lang="en-US" sz="2200" b="1" dirty="0">
              <a:solidFill>
                <a:srgbClr val="009F94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088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5247" y="6388310"/>
            <a:ext cx="1197045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</a:t>
            </a:r>
            <a:r>
              <a:rPr lang="en-US" sz="1000" b="1" dirty="0" smtClean="0">
                <a:solidFill>
                  <a:srgbClr val="21AE91"/>
                </a:solidFill>
                <a:latin typeface="Arial"/>
                <a:cs typeface="Arial"/>
              </a:rPr>
              <a:t>: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i="1" dirty="0" smtClean="0">
                <a:solidFill>
                  <a:srgbClr val="7F7F7F"/>
                </a:solidFill>
                <a:latin typeface="Palatino Linotype"/>
                <a:cs typeface="Palatino Linotype"/>
              </a:rPr>
              <a:t>WDR 2016</a:t>
            </a:r>
            <a:endParaRPr lang="en-US" sz="800" i="1" dirty="0">
              <a:solidFill>
                <a:srgbClr val="7F7F7F"/>
              </a:solidFill>
              <a:latin typeface="Palatino Linotype"/>
              <a:cs typeface="Palatino Linotype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2249" y="737517"/>
            <a:ext cx="8472203" cy="38409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The main mechanisms to promote development</a:t>
            </a:r>
            <a:endParaRPr lang="en-US" dirty="0">
              <a:latin typeface="Palatino Linotype"/>
              <a:cs typeface="Palatino Linotyp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10" y="1500936"/>
            <a:ext cx="6435090" cy="3844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6999" y="5793821"/>
            <a:ext cx="889175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Expand the information base, lower information costs and create information goods</a:t>
            </a:r>
            <a:endParaRPr lang="en-US" sz="1700" b="1" dirty="0">
              <a:solidFill>
                <a:schemeClr val="accent1">
                  <a:lumMod val="75000"/>
                </a:schemeClr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213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5740" y="408753"/>
            <a:ext cx="8585202" cy="7652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300" dirty="0" smtClean="0">
                <a:latin typeface="Palatino Linotype"/>
                <a:cs typeface="Palatino Linotype"/>
              </a:rPr>
              <a:t>Then why the deep pessimism surrounding the global economy?</a:t>
            </a:r>
            <a:endParaRPr lang="en-US" sz="1800" b="1" dirty="0">
              <a:solidFill>
                <a:srgbClr val="346C9B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804" y="6412847"/>
            <a:ext cx="354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21AE91"/>
                </a:solidFill>
                <a:latin typeface="Arial"/>
                <a:cs typeface="Arial"/>
              </a:rPr>
              <a:t>SOURCE:</a:t>
            </a:r>
            <a:r>
              <a:rPr lang="en-US" sz="1000" b="1" dirty="0" smtClean="0">
                <a:solidFill>
                  <a:srgbClr val="21AE91"/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Total Economy Database, Conference Board; and WDR 2016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team;  </a:t>
            </a:r>
            <a:b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n-US" sz="800" i="1" dirty="0" err="1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Christoph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Lakner and Branko Milanovic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2013; Bishop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and Hoeffler 2014.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538" y="5106402"/>
            <a:ext cx="2419635" cy="548640"/>
          </a:xfrm>
          <a:prstGeom prst="rect">
            <a:avLst/>
          </a:prstGeom>
          <a:solidFill>
            <a:srgbClr val="DB8D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Business</a:t>
            </a:r>
            <a:endParaRPr lang="en-US" sz="24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0540" y="5106402"/>
            <a:ext cx="2389155" cy="548640"/>
          </a:xfrm>
          <a:prstGeom prst="rect">
            <a:avLst/>
          </a:prstGeom>
          <a:solidFill>
            <a:srgbClr val="7F4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557062" y="5106402"/>
            <a:ext cx="2044247" cy="548640"/>
          </a:xfrm>
          <a:prstGeom prst="rect">
            <a:avLst/>
          </a:prstGeom>
          <a:solidFill>
            <a:srgbClr val="009F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Governments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6" y="1406302"/>
            <a:ext cx="8492807" cy="346778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052282" y="4239753"/>
            <a:ext cx="388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-10</a:t>
            </a:r>
            <a:endParaRPr lang="en-US" sz="1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14017" y="5719449"/>
            <a:ext cx="6388460" cy="765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ea typeface="+mj-ea"/>
                <a:cs typeface="Palatino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rgbClr val="346C9B"/>
                </a:solidFill>
                <a:latin typeface="Arial"/>
                <a:ea typeface="+mn-ea"/>
                <a:cs typeface="Arial"/>
              </a:rPr>
              <a:t>Not because of digital technologies, but in spite of them</a:t>
            </a:r>
            <a:endParaRPr lang="en-US" sz="1800" b="1" dirty="0">
              <a:solidFill>
                <a:srgbClr val="346C9B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1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Benefi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. Frame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mpac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. Explan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Poli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9185</TotalTime>
  <Words>711</Words>
  <Application>Microsoft Office PowerPoint</Application>
  <PresentationFormat>On-screen Show (4:3)</PresentationFormat>
  <Paragraphs>189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Palatino</vt:lpstr>
      <vt:lpstr>Palatino Linotype</vt:lpstr>
      <vt:lpstr>Times New Roman</vt:lpstr>
      <vt:lpstr>Wingdings</vt:lpstr>
      <vt:lpstr>1. Benefits</vt:lpstr>
      <vt:lpstr>2. Framework</vt:lpstr>
      <vt:lpstr>3. Impact </vt:lpstr>
      <vt:lpstr>4. Explanations</vt:lpstr>
      <vt:lpstr>5. Policy</vt:lpstr>
      <vt:lpstr>PowerPoint Presentation</vt:lpstr>
      <vt:lpstr>PowerPoint Presentation</vt:lpstr>
      <vt:lpstr>PowerPoint Presentation</vt:lpstr>
      <vt:lpstr>But are countries reaping sizable digital dividends?</vt:lpstr>
      <vt:lpstr>Digital technologies are transforming BUSINESS</vt:lpstr>
      <vt:lpstr>Digital technologies are transforming PEOPLE’S LIVES</vt:lpstr>
      <vt:lpstr>Digital technologies are transforming GOVERNMENT</vt:lpstr>
      <vt:lpstr>The main mechanisms to promote development</vt:lpstr>
      <vt:lpstr>Then why the deep pessimism surrounding the global economy?</vt:lpstr>
      <vt:lpstr>PowerPoint Presentation</vt:lpstr>
      <vt:lpstr>PowerPoint Presentation</vt:lpstr>
      <vt:lpstr>2. Digital technologies hold benefits as well as risks</vt:lpstr>
      <vt:lpstr>Scale without COMPETITION</vt:lpstr>
      <vt:lpstr>PowerPoint Presentation</vt:lpstr>
      <vt:lpstr>PowerPoint Presentation</vt:lpstr>
      <vt:lpstr>Race between technology and complements</vt:lpstr>
      <vt:lpstr>The WDR 2016 proposes policies at three levels</vt:lpstr>
      <vt:lpstr>PowerPoint Presentation</vt:lpstr>
      <vt:lpstr>Making internet access  universal, affordable, open and safe</vt:lpstr>
      <vt:lpstr>PowerPoint Presentation</vt:lpstr>
      <vt:lpstr>PowerPoint Presentation</vt:lpstr>
      <vt:lpstr>Connectivity + Complements  Digital Dividends</vt:lpstr>
      <vt:lpstr>PowerPoint Presentation</vt:lpstr>
    </vt:vector>
  </TitlesOfParts>
  <Company>Reboot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Herrick</dc:creator>
  <cp:lastModifiedBy>Deepak K. Mishra</cp:lastModifiedBy>
  <cp:revision>432</cp:revision>
  <cp:lastPrinted>2015-09-21T22:02:50Z</cp:lastPrinted>
  <dcterms:created xsi:type="dcterms:W3CDTF">2015-05-28T15:49:39Z</dcterms:created>
  <dcterms:modified xsi:type="dcterms:W3CDTF">2016-02-22T17:12:19Z</dcterms:modified>
</cp:coreProperties>
</file>