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49"/>
  </p:notesMasterIdLst>
  <p:sldIdLst>
    <p:sldId id="257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64" r:id="rId18"/>
    <p:sldId id="259" r:id="rId19"/>
    <p:sldId id="260" r:id="rId20"/>
    <p:sldId id="261" r:id="rId21"/>
    <p:sldId id="262" r:id="rId22"/>
    <p:sldId id="263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2A87A-DE7B-49B2-973A-222F8B68FEAD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7F00-A940-40EF-9ADD-9F4EFC60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9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A5E6EC-92E4-43FE-981B-574F847E4CBB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3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42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167F9-8CC4-40F3-9B09-B33D91E66B24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</a:t>
            </a:r>
            <a:r>
              <a:rPr lang="en-US" baseline="0" dirty="0" smtClean="0"/>
              <a:t> education program in a mature ERC includes a variety of activities that span precollege, undergraduate, graduate, and professional spheres.  Contributions from industry partners (in orange) and contributions to precollege students (in green) are important components of these programs.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95F90-403E-44BE-A711-B8F77427CA8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987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A5E6EC-92E4-43FE-981B-574F847E4CBB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A5E6EC-92E4-43FE-981B-574F847E4CBB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A5E6EC-92E4-43FE-981B-574F847E4CBB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EDC-E84F-496B-BB5C-A2D72C6BD4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4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7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_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nd_150dpi_ble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935912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2" descr="SANOFI_Logo_H_2011_Quadri c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2176463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sz="900" baseline="16000" dirty="0"/>
              <a:t>         </a:t>
            </a:r>
            <a:fld id="{D215ACFE-C674-4BAB-8A04-DABC86DBC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9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_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063" y="284163"/>
            <a:ext cx="7939087" cy="841375"/>
          </a:xfrm>
        </p:spPr>
        <p:txBody>
          <a:bodyPr/>
          <a:lstStyle/>
          <a:p>
            <a:r>
              <a:rPr lang="en-US" noProof="0" smtClean="0"/>
              <a:t>Modifiez le style du titre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7063" y="1390650"/>
            <a:ext cx="7939087" cy="4248150"/>
          </a:xfrm>
        </p:spPr>
        <p:txBody>
          <a:bodyPr/>
          <a:lstStyle/>
          <a:p>
            <a:pPr lvl="0"/>
            <a:r>
              <a:rPr lang="en-US" noProof="0" smtClean="0"/>
              <a:t>Modifiez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sz="900" baseline="16000" dirty="0"/>
              <a:t>         </a:t>
            </a:r>
            <a:fld id="{2055171F-CD83-4488-84E0-4CA1E5B3E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0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063" y="284163"/>
            <a:ext cx="7939087" cy="841375"/>
          </a:xfrm>
        </p:spPr>
        <p:txBody>
          <a:bodyPr/>
          <a:lstStyle/>
          <a:p>
            <a:r>
              <a:rPr lang="en-US" noProof="0" smtClean="0"/>
              <a:t>Modifiez le style du titre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063" y="1390650"/>
            <a:ext cx="3854450" cy="4248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Modifiez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913" y="1390650"/>
            <a:ext cx="3932237" cy="4248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Modifiez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sz="900" baseline="16000" dirty="0"/>
              <a:t>         </a:t>
            </a:r>
            <a:fld id="{E51D600E-7561-4E33-A753-9286D9AF8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2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587" y="291114"/>
            <a:ext cx="7934326" cy="85010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Modifiez le style du titre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1824" y="1535113"/>
            <a:ext cx="386556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1824" y="2174875"/>
            <a:ext cx="3865563" cy="37023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Modifiez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92112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21125" cy="37023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Modifiez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sz="900" baseline="16000" dirty="0"/>
              <a:t>         </a:t>
            </a:r>
            <a:fld id="{BD6100F0-77BB-4F2B-A55A-CAD0381ED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2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825" y="4800600"/>
            <a:ext cx="79343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Modifiez le style du titre</a:t>
            </a:r>
            <a:endParaRPr lang="en-US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1825" y="1340767"/>
            <a:ext cx="7934325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1825" y="5367338"/>
            <a:ext cx="7934325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Modifiez les styles du texte du masque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sz="900" baseline="16000" dirty="0"/>
              <a:t>         </a:t>
            </a:r>
            <a:fld id="{925C997D-9EAE-4D15-8D82-091082BB6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9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612000" y="619200"/>
            <a:ext cx="7935913" cy="5527675"/>
          </a:xfrm>
          <a:prstGeom prst="rect">
            <a:avLst/>
          </a:prstGeom>
          <a:solidFill>
            <a:srgbClr val="444492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44492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27063" y="3007798"/>
            <a:ext cx="7923171" cy="8413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Modifiez le style du titre</a:t>
            </a:r>
            <a:endParaRPr lang="en-US" noProof="0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sz="900" baseline="16000" dirty="0"/>
              <a:t>         </a:t>
            </a:r>
            <a:fld id="{81342ADF-15FE-4BDE-BB48-9A1E877DB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25304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1400" smtClean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3733800"/>
            <a:ext cx="8307387" cy="685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4876800"/>
            <a:ext cx="4570412" cy="1371600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5715000"/>
            <a:ext cx="1905000" cy="301625"/>
          </a:xfrm>
        </p:spPr>
        <p:txBody>
          <a:bodyPr anchor="b"/>
          <a:lstStyle>
            <a:lvl1pPr>
              <a:defRPr/>
            </a:lvl1pPr>
            <a:lvl2pPr lvl="1" algn="r">
              <a:defRPr sz="1200">
                <a:latin typeface="Corbel" pitchFamily="34" charset="0"/>
              </a:defRPr>
            </a:lvl2pPr>
          </a:lstStyle>
          <a:p>
            <a:pPr>
              <a:defRPr/>
            </a:pPr>
            <a:fld id="{04B42DDC-C704-4CCD-8AA3-B02631D8245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5613" y="6397625"/>
            <a:ext cx="2895600" cy="301625"/>
          </a:xfrm>
        </p:spPr>
        <p:txBody>
          <a:bodyPr anchor="b"/>
          <a:lstStyle>
            <a:lvl1pPr algn="l">
              <a:defRPr sz="10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58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746125"/>
            <a:ext cx="6418262" cy="685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FAC5-C642-4DA1-8687-F5B280CE55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A3C5E-CD29-49F5-8A6A-DEB36FC33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5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89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6BB5B-CC43-4049-92B5-139C9F6716B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50AD-026C-4810-BC80-19665D417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00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92263"/>
            <a:ext cx="4192588" cy="4884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192587" cy="4884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BD07A-825B-4420-A5FE-5C2441C861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75672-6B8D-4FD7-8193-CB98FAD0C8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8E1C3-41DB-4115-BAAD-B79AA9F9DC0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06789-8E2A-46DE-B279-105E7E5F1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25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0327-ABAD-4843-8100-8D1DB0F1C21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3D23-699E-473D-A89E-A211ACD69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89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E168B-03EA-4329-993A-B35C220432F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6ADC-87E6-4D48-9C7A-E810603158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22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CC1B-DBE2-4722-BDF2-6B464CCB1BE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92EE8-33C8-4CFC-8E1C-DF728E7A5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40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F38A-0155-49FE-9E8E-E53F83816A4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09D0-330F-4CA6-A1D4-FC9660127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62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B2A51-9B61-421E-B5FD-EF6ACCC294E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0D4B-5338-4369-9F34-66F87A8D5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746125"/>
            <a:ext cx="2136775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746125"/>
            <a:ext cx="6262687" cy="5730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51118-2D5D-41CF-B44A-A1C79B8FB38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D6B8-E546-44C0-8E88-3B325A5D3C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32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77F3-3BBA-45DF-9B38-6325F463B1B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41EA6-20F1-4E0A-ACDC-142926DD11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7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1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1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1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3058-509A-4772-87F7-EA339F7A909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4596-7156-4771-B896-606D8A34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1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84163"/>
            <a:ext cx="7858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390650"/>
            <a:ext cx="786288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3825" y="6427788"/>
            <a:ext cx="2895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5138" y="6424613"/>
            <a:ext cx="482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|</a:t>
            </a:r>
            <a:r>
              <a:rPr lang="en-US" sz="900" baseline="16000" dirty="0"/>
              <a:t>         </a:t>
            </a:r>
            <a:fld id="{231B40E6-1D57-4DC9-B316-59BE7D75D3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45" descr="SANOFI_Logo_H_2011_Quadri copi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40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746125"/>
            <a:ext cx="59959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92263"/>
            <a:ext cx="8537575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80188"/>
            <a:ext cx="2133600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fld id="{C5654BD2-2659-4735-B8C5-D60CD22EBAD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0188"/>
            <a:ext cx="2895600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580188"/>
            <a:ext cx="2133600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fld id="{67E8D3B7-EFBD-4CA6-B57D-E8FBD9F69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ook Antiqu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ook Antiqu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ook Antiqu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ook Antiqu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ook Antiqua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ook Antiqua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ook Antiqua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Book Antiqu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80000"/>
        </a:lnSpc>
        <a:spcBef>
          <a:spcPct val="2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80000"/>
        </a:lnSpc>
        <a:spcBef>
          <a:spcPct val="2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80000"/>
        </a:lnSpc>
        <a:spcBef>
          <a:spcPct val="2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80000"/>
        </a:lnSpc>
        <a:spcBef>
          <a:spcPct val="2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bo.gov/?s=opportunity&amp;mode=form&amp;id=19f4a4e1745fe86550731f1fcd0dcdde&amp;tab=core&amp;_cview=1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4.png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34.png"/><Relationship Id="rId10" Type="http://schemas.openxmlformats.org/officeDocument/2006/relationships/image" Target="../media/image51.gif"/><Relationship Id="rId4" Type="http://schemas.openxmlformats.org/officeDocument/2006/relationships/image" Target="../media/image33.jpeg"/><Relationship Id="rId9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8.jpe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34.png"/><Relationship Id="rId5" Type="http://schemas.openxmlformats.org/officeDocument/2006/relationships/image" Target="../media/image61.emf"/><Relationship Id="rId15" Type="http://schemas.openxmlformats.org/officeDocument/2006/relationships/image" Target="../media/image33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Promoting Continuous Manufacturing in the Pharmaceutical Sector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effectLst/>
                <a:latin typeface="Times New Roman"/>
                <a:ea typeface="Calibri"/>
              </a:rPr>
              <a:t/>
            </a:r>
            <a:br>
              <a:rPr lang="en-US" sz="4000" dirty="0" smtClean="0">
                <a:effectLst/>
                <a:latin typeface="Times New Roman"/>
                <a:ea typeface="Calibri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4572000"/>
            <a:ext cx="7239000" cy="129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The Brookings Institution • </a:t>
            </a:r>
            <a:r>
              <a:rPr lang="en-US" sz="2400" dirty="0">
                <a:solidFill>
                  <a:srgbClr val="404040"/>
                </a:solidFill>
                <a:ea typeface="Calibri"/>
                <a:cs typeface="Arial"/>
              </a:rPr>
              <a:t>Washington, DC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Monday, October 19</a:t>
            </a:r>
            <a:r>
              <a:rPr lang="en-US" sz="2400" baseline="30000" dirty="0" smtClean="0">
                <a:solidFill>
                  <a:srgbClr val="404040"/>
                </a:solidFill>
                <a:ea typeface="Calibri"/>
                <a:cs typeface="Arial"/>
              </a:rPr>
              <a:t>th</a:t>
            </a:r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, 2015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CStreit\AppData\Local\Microsoft\Windows\Temporary Internet Files\Content.Outlook\HV3H8D5U\B_co-brand_CHP_PRI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073275" cy="51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2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</a:t>
            </a:r>
            <a:r>
              <a:rPr lang="en-US" dirty="0"/>
              <a:t>View of Continuous Processing for Pharmaceuticals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7575" cy="4884737"/>
          </a:xfrm>
        </p:spPr>
        <p:txBody>
          <a:bodyPr/>
          <a:lstStyle/>
          <a:p>
            <a:r>
              <a:rPr lang="en-US" dirty="0" smtClean="0"/>
              <a:t>FDA </a:t>
            </a:r>
            <a:r>
              <a:rPr lang="en-US" dirty="0"/>
              <a:t>supports continuous processing for pharmaceutical manufacturing </a:t>
            </a:r>
            <a:endParaRPr lang="en-US" dirty="0" smtClean="0"/>
          </a:p>
          <a:p>
            <a:pPr lvl="1"/>
            <a:r>
              <a:rPr lang="en-US" sz="2000" dirty="0" smtClean="0"/>
              <a:t>Offers </a:t>
            </a:r>
            <a:r>
              <a:rPr lang="en-US" sz="2000" dirty="0"/>
              <a:t>potential quality advantages in both development and manufacturing </a:t>
            </a:r>
            <a:endParaRPr lang="en-US" sz="2000" dirty="0" smtClean="0"/>
          </a:p>
          <a:p>
            <a:r>
              <a:rPr lang="en-US" sz="3000" dirty="0"/>
              <a:t>No specific FDA regulations or guidance exist about continuous manufacturing, other than the definition of “lot”</a:t>
            </a:r>
          </a:p>
          <a:p>
            <a:r>
              <a:rPr lang="en-US" dirty="0" smtClean="0"/>
              <a:t>Continuous </a:t>
            </a:r>
            <a:r>
              <a:rPr lang="en-US" dirty="0"/>
              <a:t>pharmaceutical manufacturing is consistent with FDA Quality Initiatives </a:t>
            </a:r>
            <a:endParaRPr lang="en-US" dirty="0" smtClean="0"/>
          </a:p>
          <a:p>
            <a:pPr lvl="1"/>
            <a:r>
              <a:rPr lang="en-US" sz="2000" dirty="0" smtClean="0"/>
              <a:t>More </a:t>
            </a:r>
            <a:r>
              <a:rPr lang="en-US" sz="2000" dirty="0"/>
              <a:t>modern manufacturing approach </a:t>
            </a:r>
            <a:endParaRPr lang="en-US" sz="2000" dirty="0" smtClean="0"/>
          </a:p>
          <a:p>
            <a:pPr lvl="1"/>
            <a:r>
              <a:rPr lang="en-US" sz="2000" dirty="0" smtClean="0"/>
              <a:t>Potential </a:t>
            </a:r>
            <a:r>
              <a:rPr lang="en-US" sz="2000" dirty="0"/>
              <a:t>to improve assurance of quality and consistency of drugs </a:t>
            </a:r>
            <a:endParaRPr lang="en-US" sz="2000" dirty="0" smtClean="0"/>
          </a:p>
          <a:p>
            <a:pPr lvl="1"/>
            <a:r>
              <a:rPr lang="en-US" sz="2000" dirty="0" smtClean="0"/>
              <a:t>Enables </a:t>
            </a:r>
            <a:r>
              <a:rPr lang="en-US" sz="2000" dirty="0"/>
              <a:t>quality to be directly built into process design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3C5E-CD29-49F5-8A6A-DEB36FC33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Training on Continuous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7575" cy="48847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Partnering with NIPTE for a 40 hour on-line training session</a:t>
            </a:r>
          </a:p>
          <a:p>
            <a:pPr eaLnBrk="1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defRPr/>
            </a:pPr>
            <a:r>
              <a:rPr lang="en-US" sz="2400" dirty="0"/>
              <a:t>Visits to academic institutions to observe continuous manufacturing set-up </a:t>
            </a:r>
          </a:p>
          <a:p>
            <a:pPr eaLnBrk="1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defRPr/>
            </a:pPr>
            <a:r>
              <a:rPr lang="en-US" sz="2400" dirty="0"/>
              <a:t>Visits to industry and vendor sites of development and manufacturing facilities with continuous manufacturing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3C5E-CD29-49F5-8A6A-DEB36FC33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7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746125"/>
            <a:ext cx="7104062" cy="685800"/>
          </a:xfrm>
        </p:spPr>
        <p:txBody>
          <a:bodyPr/>
          <a:lstStyle/>
          <a:p>
            <a:r>
              <a:rPr lang="en-US" dirty="0" smtClean="0"/>
              <a:t>Emerging Technology Team (ETT)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00000"/>
              </a:lnSpc>
              <a:buFontTx/>
              <a:buChar char="•"/>
            </a:pPr>
            <a:r>
              <a:rPr lang="en-US" altLang="en-US" sz="2400" dirty="0"/>
              <a:t>A small </a:t>
            </a:r>
            <a:r>
              <a:rPr lang="en-US" altLang="en-US" sz="2400" dirty="0" smtClean="0"/>
              <a:t>cross-functional </a:t>
            </a:r>
            <a:r>
              <a:rPr lang="en-US" altLang="en-US" sz="2400" dirty="0"/>
              <a:t>team with representation from all relevant CDER  and ORA review and inspection programs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Vision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Encourage </a:t>
            </a:r>
            <a:r>
              <a:rPr lang="en-US" dirty="0" smtClean="0"/>
              <a:t>the </a:t>
            </a:r>
            <a:r>
              <a:rPr lang="en-US" dirty="0"/>
              <a:t>adoption of innovative technology to modernize pharmaceutical development and </a:t>
            </a:r>
            <a:r>
              <a:rPr lang="en-US" dirty="0" smtClean="0"/>
              <a:t>manufacturing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Objectives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To serve as a </a:t>
            </a:r>
            <a:r>
              <a:rPr lang="en-US" dirty="0"/>
              <a:t>centralized location for external inquiries on novel </a:t>
            </a:r>
            <a:r>
              <a:rPr lang="en-US" dirty="0" smtClean="0"/>
              <a:t>technologies and to </a:t>
            </a:r>
            <a:r>
              <a:rPr lang="en-US" dirty="0"/>
              <a:t>provide a forum for firms to engage in early dialog with FDA </a:t>
            </a:r>
            <a:r>
              <a:rPr lang="en-US" dirty="0" smtClean="0"/>
              <a:t>regarding </a:t>
            </a:r>
            <a:r>
              <a:rPr lang="en-US" dirty="0"/>
              <a:t>innovation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 ensure consistency, </a:t>
            </a:r>
            <a:r>
              <a:rPr lang="en-US" dirty="0" smtClean="0"/>
              <a:t>continuity, </a:t>
            </a:r>
            <a:r>
              <a:rPr lang="en-US" dirty="0"/>
              <a:t>and predictability in review and inspection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To </a:t>
            </a:r>
            <a:r>
              <a:rPr lang="en-US" dirty="0"/>
              <a:t>help establish review and inspection standards and policy, as needed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 identify and evaluate roadblocks relating to existing guidance, policy, or practice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3C5E-CD29-49F5-8A6A-DEB36FC33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8323262" cy="685800"/>
          </a:xfrm>
        </p:spPr>
        <p:txBody>
          <a:bodyPr/>
          <a:lstStyle/>
          <a:p>
            <a:r>
              <a:rPr lang="en-US" dirty="0"/>
              <a:t>OPQ Regulatory Science Program </a:t>
            </a:r>
            <a:br>
              <a:rPr lang="en-US" dirty="0"/>
            </a:br>
            <a:r>
              <a:rPr lang="en-US" dirty="0"/>
              <a:t>on Continuous Manufacturing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8537575" cy="4884737"/>
          </a:xfrm>
        </p:spPr>
        <p:txBody>
          <a:bodyPr/>
          <a:lstStyle/>
          <a:p>
            <a:pPr lvl="0" eaLnBrk="1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Collaborative </a:t>
            </a:r>
            <a:r>
              <a:rPr lang="en-US" altLang="en-US" sz="2400" dirty="0">
                <a:solidFill>
                  <a:srgbClr val="000000"/>
                </a:solidFill>
              </a:rPr>
              <a:t>research with academia</a:t>
            </a:r>
          </a:p>
          <a:p>
            <a:pPr lvl="1" eaLnBrk="1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Research on flow reactors </a:t>
            </a:r>
            <a:r>
              <a:rPr lang="en-US" altLang="en-US" sz="2000" dirty="0" smtClean="0">
                <a:solidFill>
                  <a:srgbClr val="000000"/>
                </a:solidFill>
              </a:rPr>
              <a:t>for drug substance synthesis and </a:t>
            </a:r>
            <a:r>
              <a:rPr lang="en-US" altLang="en-US" sz="2000" dirty="0">
                <a:solidFill>
                  <a:srgbClr val="000000"/>
                </a:solidFill>
              </a:rPr>
              <a:t>online monitoring</a:t>
            </a:r>
          </a:p>
          <a:p>
            <a:pPr lvl="1" eaLnBrk="1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D</a:t>
            </a:r>
            <a:r>
              <a:rPr lang="en-US" altLang="en-US" sz="2000" dirty="0" smtClean="0">
                <a:solidFill>
                  <a:srgbClr val="000000"/>
                </a:solidFill>
              </a:rPr>
              <a:t>evelopment </a:t>
            </a:r>
            <a:r>
              <a:rPr lang="en-US" altLang="en-US" sz="2000" dirty="0">
                <a:solidFill>
                  <a:srgbClr val="000000"/>
                </a:solidFill>
              </a:rPr>
              <a:t>of </a:t>
            </a:r>
            <a:r>
              <a:rPr lang="en-US" sz="2000" dirty="0">
                <a:solidFill>
                  <a:srgbClr val="000000"/>
                </a:solidFill>
              </a:rPr>
              <a:t>process </a:t>
            </a:r>
            <a:r>
              <a:rPr lang="en-US" sz="2000" dirty="0" smtClean="0">
                <a:solidFill>
                  <a:srgbClr val="000000"/>
                </a:solidFill>
              </a:rPr>
              <a:t>modeling </a:t>
            </a:r>
            <a:r>
              <a:rPr lang="en-US" sz="2000" dirty="0">
                <a:solidFill>
                  <a:srgbClr val="000000"/>
                </a:solidFill>
              </a:rPr>
              <a:t>tools </a:t>
            </a:r>
            <a:r>
              <a:rPr lang="en-US" sz="2000" dirty="0" smtClean="0">
                <a:solidFill>
                  <a:srgbClr val="000000"/>
                </a:solidFill>
              </a:rPr>
              <a:t>to support risk assessments for continuous manufacturing processes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2400" dirty="0" smtClean="0"/>
              <a:t>BARDA-FDA </a:t>
            </a:r>
            <a:r>
              <a:rPr lang="en-US" sz="2400" dirty="0"/>
              <a:t>Continuous </a:t>
            </a:r>
            <a:r>
              <a:rPr lang="en-US" sz="2400" dirty="0" smtClean="0"/>
              <a:t>Manufacturing </a:t>
            </a:r>
            <a:r>
              <a:rPr lang="en-US" sz="2400" dirty="0"/>
              <a:t>Innovations </a:t>
            </a:r>
            <a:r>
              <a:rPr lang="en-US" sz="2400" dirty="0" smtClean="0"/>
              <a:t>Initiative aims at supporting industrial implementation</a:t>
            </a:r>
          </a:p>
          <a:p>
            <a:pPr lv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dirty="0"/>
              <a:t>Broad Agency Announcement on Continuous </a:t>
            </a:r>
            <a:r>
              <a:rPr lang="en-US" dirty="0" smtClean="0"/>
              <a:t>Manufacturing: </a:t>
            </a:r>
            <a:r>
              <a:rPr lang="en-US" u="sng" dirty="0">
                <a:hlinkClick r:id="rId2"/>
              </a:rPr>
              <a:t>https://www.fbo.gov/?s=opportunity&amp;mode=form&amp;id=19f4a4e1745fe86550731f1fcd0dcdde&amp;tab=core&amp;_cview=1</a:t>
            </a:r>
            <a:endParaRPr lang="en-US" dirty="0"/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70000"/>
              </a:lnSpc>
            </a:pPr>
            <a:endParaRPr lang="en-US" sz="1400" dirty="0" smtClean="0"/>
          </a:p>
          <a:p>
            <a:pPr lvl="1">
              <a:lnSpc>
                <a:spcPct val="7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3C5E-CD29-49F5-8A6A-DEB36FC33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FDA can play a significant role in facilitating the implementation of emerging </a:t>
            </a:r>
            <a:r>
              <a:rPr lang="en-US" sz="2400" dirty="0" smtClean="0"/>
              <a:t>technologies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is clear, however, that FDA cannot </a:t>
            </a:r>
            <a:r>
              <a:rPr lang="en-US" sz="2400" dirty="0" smtClean="0"/>
              <a:t>alone address </a:t>
            </a:r>
            <a:r>
              <a:rPr lang="en-US" sz="2400" dirty="0"/>
              <a:t>the modernization of the pharmaceutical manufacturing </a:t>
            </a:r>
            <a:r>
              <a:rPr lang="en-US" sz="2400" dirty="0" smtClean="0"/>
              <a:t>base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successful modernization of the pharmaceutical manufacturing sector to address the challenges to quality will take a collaborative effort among industry, academia, government funding agencies, and regulatory </a:t>
            </a:r>
            <a:r>
              <a:rPr lang="en-US" sz="2400" dirty="0" smtClean="0"/>
              <a:t>bodies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3C5E-CD29-49F5-8A6A-DEB36FC33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0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988840"/>
            <a:ext cx="7125344" cy="1900609"/>
          </a:xfrm>
        </p:spPr>
        <p:txBody>
          <a:bodyPr/>
          <a:lstStyle/>
          <a:p>
            <a:r>
              <a:rPr lang="en-US" dirty="0"/>
              <a:t>Panel 1: Discussion topics</a:t>
            </a:r>
            <a:br>
              <a:rPr lang="en-US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i="1" dirty="0" smtClean="0"/>
              <a:t>Integrated Continuous Biomanufacturing</a:t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768647"/>
          </a:xfrm>
        </p:spPr>
        <p:txBody>
          <a:bodyPr/>
          <a:lstStyle/>
          <a:p>
            <a:r>
              <a:rPr lang="en-US" dirty="0" smtClean="0"/>
              <a:t>Brookings Institute Workshop</a:t>
            </a:r>
          </a:p>
          <a:p>
            <a:r>
              <a:rPr lang="en-US" dirty="0" smtClean="0"/>
              <a:t>September 19,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|</a:t>
            </a:r>
            <a:r>
              <a:rPr lang="en-US" sz="900" baseline="16000" dirty="0" smtClean="0"/>
              <a:t>         </a:t>
            </a:r>
            <a:fld id="{D215ACFE-C674-4BAB-8A04-DABC86DBCB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History of Continuous Biomanufacturing and Emergence of the “Dominant” Design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Slide Number Placeholder 2"/>
          <p:cNvSpPr txBox="1">
            <a:spLocks/>
          </p:cNvSpPr>
          <p:nvPr/>
        </p:nvSpPr>
        <p:spPr>
          <a:xfrm>
            <a:off x="6553200" y="6499520"/>
            <a:ext cx="21336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4449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E5BDC-B19A-4A3D-ACDE-F114CECDFB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4449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49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69136" y="3200400"/>
            <a:ext cx="3681576" cy="1143000"/>
          </a:xfrm>
          <a:prstGeom prst="rect">
            <a:avLst/>
          </a:prstGeom>
          <a:solidFill>
            <a:srgbClr val="1B587C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62400" y="306728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?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444492"/>
              </a:solidFill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52400" y="1371600"/>
            <a:ext cx="4114800" cy="1415595"/>
            <a:chOff x="304800" y="1942427"/>
            <a:chExt cx="4114800" cy="1415595"/>
          </a:xfrm>
        </p:grpSpPr>
        <p:pic>
          <p:nvPicPr>
            <p:cNvPr id="52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942427"/>
              <a:ext cx="4114800" cy="1410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527712" y="3081023"/>
              <a:ext cx="3813412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795338" marR="0" lvl="0" indent="-79533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Continuous upstream (perfusion), batch downstream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2400" y="4944095"/>
            <a:ext cx="4114800" cy="1561605"/>
            <a:chOff x="228600" y="3868807"/>
            <a:chExt cx="4114800" cy="1561605"/>
          </a:xfrm>
        </p:grpSpPr>
        <p:pic>
          <p:nvPicPr>
            <p:cNvPr id="55" name="Picture 5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868807"/>
              <a:ext cx="4114800" cy="1561605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533400" y="5065151"/>
              <a:ext cx="3429000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Batch upstream, continuous downstream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76800" y="1371600"/>
            <a:ext cx="4114800" cy="1588846"/>
            <a:chOff x="4724400" y="1942427"/>
            <a:chExt cx="4114800" cy="1588846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942427"/>
              <a:ext cx="4114800" cy="1029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4865424" y="3069608"/>
              <a:ext cx="381000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Continuous upstream + capture, batch downstream (post capture)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08945" y="4911995"/>
            <a:ext cx="4536504" cy="1486573"/>
            <a:chOff x="4456545" y="3877712"/>
            <a:chExt cx="4536504" cy="1486573"/>
          </a:xfrm>
        </p:grpSpPr>
        <p:pic>
          <p:nvPicPr>
            <p:cNvPr id="61" name="Picture 60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877712"/>
              <a:ext cx="4114800" cy="1486573"/>
            </a:xfrm>
            <a:prstGeom prst="rect">
              <a:avLst/>
            </a:prstGeom>
            <a:noFill/>
          </p:spPr>
        </p:pic>
        <p:sp>
          <p:nvSpPr>
            <p:cNvPr id="62" name="TextBox 61"/>
            <p:cNvSpPr txBox="1"/>
            <p:nvPr/>
          </p:nvSpPr>
          <p:spPr>
            <a:xfrm>
              <a:off x="4456545" y="5040614"/>
              <a:ext cx="4536504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“End-to-end” continuous, integrated upstream and downstream</a:t>
              </a:r>
            </a:p>
          </p:txBody>
        </p:sp>
      </p:grpSp>
      <p:sp>
        <p:nvSpPr>
          <p:cNvPr id="63" name="Right Arrow 62"/>
          <p:cNvSpPr/>
          <p:nvPr/>
        </p:nvSpPr>
        <p:spPr>
          <a:xfrm rot="3618614">
            <a:off x="2751130" y="2678184"/>
            <a:ext cx="756826" cy="480237"/>
          </a:xfrm>
          <a:prstGeom prst="rightArrow">
            <a:avLst/>
          </a:prstGeom>
          <a:solidFill>
            <a:srgbClr val="FF0000">
              <a:alpha val="62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ight Arrow 63"/>
          <p:cNvSpPr/>
          <p:nvPr/>
        </p:nvSpPr>
        <p:spPr>
          <a:xfrm rot="6996718">
            <a:off x="5354802" y="2679966"/>
            <a:ext cx="756826" cy="480237"/>
          </a:xfrm>
          <a:prstGeom prst="rightArrow">
            <a:avLst/>
          </a:prstGeom>
          <a:solidFill>
            <a:srgbClr val="FF0000">
              <a:alpha val="62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ight Arrow 64"/>
          <p:cNvSpPr/>
          <p:nvPr/>
        </p:nvSpPr>
        <p:spPr>
          <a:xfrm rot="14263625">
            <a:off x="5567221" y="4370187"/>
            <a:ext cx="756826" cy="480237"/>
          </a:xfrm>
          <a:prstGeom prst="rightArrow">
            <a:avLst/>
          </a:prstGeom>
          <a:solidFill>
            <a:srgbClr val="FF0000">
              <a:alpha val="62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ight Arrow 65"/>
          <p:cNvSpPr/>
          <p:nvPr/>
        </p:nvSpPr>
        <p:spPr>
          <a:xfrm rot="18303205">
            <a:off x="2780151" y="4400366"/>
            <a:ext cx="756826" cy="480237"/>
          </a:xfrm>
          <a:prstGeom prst="rightArrow">
            <a:avLst/>
          </a:prstGeom>
          <a:solidFill>
            <a:srgbClr val="FF0000">
              <a:alpha val="62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20974066">
            <a:off x="2836486" y="3371045"/>
            <a:ext cx="373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cs typeface="+mn-cs"/>
              </a:rPr>
              <a:t>Dominant  design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6458" y="6530454"/>
            <a:ext cx="18549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J PHARM SCI (2015) 104: 813–820</a:t>
            </a:r>
          </a:p>
        </p:txBody>
      </p:sp>
    </p:spTree>
    <p:extLst>
      <p:ext uri="{BB962C8B-B14F-4D97-AF65-F5344CB8AC3E}">
        <p14:creationId xmlns:p14="http://schemas.microsoft.com/office/powerpoint/2010/main" val="22978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26666 -0.26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|</a:t>
            </a:r>
            <a:r>
              <a:rPr lang="en-US" sz="900" baseline="16000" noProof="0" smtClean="0"/>
              <a:t>         </a:t>
            </a:r>
            <a:fld id="{2055171F-CD83-4488-84E0-4CA1E5B3EB1A}" type="slidenum">
              <a:rPr lang="en-US" noProof="0" smtClean="0"/>
              <a:pPr>
                <a:defRPr/>
              </a:pPr>
              <a:t>17</a:t>
            </a:fld>
            <a:endParaRPr lang="en-US" noProof="0" dirty="0"/>
          </a:p>
        </p:txBody>
      </p:sp>
      <p:sp>
        <p:nvSpPr>
          <p:cNvPr id="5" name="Title 2"/>
          <p:cNvSpPr txBox="1">
            <a:spLocks noGrp="1"/>
          </p:cNvSpPr>
          <p:nvPr>
            <p:ph type="title"/>
          </p:nvPr>
        </p:nvSpPr>
        <p:spPr bwMode="auto">
          <a:xfrm>
            <a:off x="627063" y="284163"/>
            <a:ext cx="85169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Where are we going?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Evolution of bioprocessing in the global biotech industry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078176" y="1422400"/>
            <a:ext cx="8915400" cy="4392908"/>
            <a:chOff x="914400" y="1447800"/>
            <a:chExt cx="8915400" cy="4495800"/>
          </a:xfrm>
        </p:grpSpPr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447800"/>
              <a:ext cx="8915400" cy="449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" descr="Xcellerex XDR 2000 with automa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73"/>
            <a:stretch/>
          </p:blipFill>
          <p:spPr bwMode="auto">
            <a:xfrm>
              <a:off x="3411803" y="2004132"/>
              <a:ext cx="501031" cy="902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3757239" y="1874357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B200">
                      <a:lumMod val="50000"/>
                    </a:srgbClr>
                  </a:solidFill>
                  <a:effectLst/>
                  <a:uLnTx/>
                  <a:uFillTx/>
                </a:rPr>
                <a:t>2,000L</a:t>
              </a:r>
            </a:p>
          </p:txBody>
        </p:sp>
        <p:pic>
          <p:nvPicPr>
            <p:cNvPr id="54" name="Picture 16" descr="https://www.gelifesciences.com/gehcls_images/GELS/Images/ProductImages/Files/USMM-87BJH9-133104144820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2" r="21586"/>
            <a:stretch/>
          </p:blipFill>
          <p:spPr bwMode="auto">
            <a:xfrm>
              <a:off x="3398939" y="3301410"/>
              <a:ext cx="412996" cy="634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3787944" y="3276967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B200">
                      <a:lumMod val="50000"/>
                    </a:srgbClr>
                  </a:solidFill>
                  <a:effectLst/>
                  <a:uLnTx/>
                  <a:uFillTx/>
                </a:rPr>
                <a:t>20-50L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216721" y="1640468"/>
            <a:ext cx="7100455" cy="0"/>
          </a:xfrm>
          <a:prstGeom prst="line">
            <a:avLst/>
          </a:prstGeom>
          <a:noFill/>
          <a:ln w="38100" cap="flat" cmpd="sng" algn="ctr">
            <a:solidFill>
              <a:srgbClr val="7E317B">
                <a:shade val="95000"/>
                <a:satMod val="105000"/>
              </a:srgbClr>
            </a:solidFill>
            <a:prstDash val="sysDash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 flipH="1" flipV="1">
            <a:off x="1216721" y="1319508"/>
            <a:ext cx="38102" cy="430111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>
          <a:xfrm>
            <a:off x="1254821" y="5620624"/>
            <a:ext cx="7290955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rot="16200000">
            <a:off x="-1833351" y="3174166"/>
            <a:ext cx="4938022" cy="8309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Smaller processing batch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size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Frequency of operation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(degree of continuity)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338046" y="1791165"/>
            <a:ext cx="1948819" cy="2362464"/>
            <a:chOff x="1174270" y="1809341"/>
            <a:chExt cx="1948819" cy="2362464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248" y="2057400"/>
              <a:ext cx="98697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87" t="920"/>
            <a:stretch>
              <a:fillRect/>
            </a:stretch>
          </p:blipFill>
          <p:spPr bwMode="auto">
            <a:xfrm>
              <a:off x="1394958" y="3219594"/>
              <a:ext cx="987552" cy="952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1174270" y="180934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USP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74270" y="2957996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DSP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86000" y="1864364"/>
              <a:ext cx="837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B200">
                      <a:lumMod val="50000"/>
                    </a:srgbClr>
                  </a:solidFill>
                  <a:effectLst/>
                  <a:uLnTx/>
                  <a:uFillTx/>
                </a:rPr>
                <a:t>&gt;1,0000L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72146" y="2999601"/>
              <a:ext cx="562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B200">
                      <a:lumMod val="50000"/>
                    </a:srgbClr>
                  </a:solidFill>
                  <a:effectLst/>
                  <a:uLnTx/>
                  <a:uFillTx/>
                </a:rPr>
                <a:t>&gt;100L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578165" y="570265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1990s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761894" y="5702742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Present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44753" y="5696824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Future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059376" y="6032983"/>
            <a:ext cx="2514600" cy="30777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Smaller volume/multi-cycle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23381" y="6020674"/>
            <a:ext cx="1837362" cy="30777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Large fed-batch/batch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12176" y="6001624"/>
            <a:ext cx="1034194" cy="30777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Continuous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483403" y="1951878"/>
            <a:ext cx="886089" cy="1558896"/>
            <a:chOff x="6256796" y="2052764"/>
            <a:chExt cx="725293" cy="1370496"/>
          </a:xfrm>
        </p:grpSpPr>
        <p:pic>
          <p:nvPicPr>
            <p:cNvPr id="74" name="Picture 18" descr="http://www.repligen.com/sites/default/files/sitefiles/anyapplication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17" t="16315" r="-2" b="23579"/>
            <a:stretch>
              <a:fillRect/>
            </a:stretch>
          </p:blipFill>
          <p:spPr bwMode="auto">
            <a:xfrm rot="21324236">
              <a:off x="6256796" y="3207626"/>
              <a:ext cx="151915" cy="21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" descr="image00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4" t="3114" r="14941" b="3175"/>
            <a:stretch>
              <a:fillRect/>
            </a:stretch>
          </p:blipFill>
          <p:spPr bwMode="auto">
            <a:xfrm>
              <a:off x="6317130" y="2247838"/>
              <a:ext cx="283959" cy="47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18" descr="http://www.repligen.com/sites/default/files/sitefiles/anyapplication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17" t="16315" r="-2" b="23579"/>
            <a:stretch>
              <a:fillRect/>
            </a:stretch>
          </p:blipFill>
          <p:spPr bwMode="auto">
            <a:xfrm rot="21324236">
              <a:off x="6312816" y="3123693"/>
              <a:ext cx="151915" cy="21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18" descr="http://www.repligen.com/sites/default/files/sitefiles/anyapplication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17" t="16315" r="-2" b="23579"/>
            <a:stretch>
              <a:fillRect/>
            </a:stretch>
          </p:blipFill>
          <p:spPr bwMode="auto">
            <a:xfrm rot="21324236">
              <a:off x="6371911" y="3050590"/>
              <a:ext cx="151915" cy="21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6496059" y="2052764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B200">
                      <a:lumMod val="50000"/>
                    </a:srgbClr>
                  </a:solidFill>
                  <a:effectLst/>
                  <a:uLnTx/>
                  <a:uFillTx/>
                </a:rPr>
                <a:t>500L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413054" y="2845482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B200">
                      <a:lumMod val="50000"/>
                    </a:srgbClr>
                  </a:solidFill>
                  <a:effectLst/>
                  <a:uLnTx/>
                  <a:uFillTx/>
                </a:rPr>
                <a:t>&lt;2L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382976" y="4477624"/>
            <a:ext cx="2047192" cy="921158"/>
            <a:chOff x="1153208" y="4343400"/>
            <a:chExt cx="2468880" cy="1219200"/>
          </a:xfrm>
        </p:grpSpPr>
        <p:pic>
          <p:nvPicPr>
            <p:cNvPr id="81" name="Picture 7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208" y="4343400"/>
              <a:ext cx="246888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" name="Left-Right Arrow 81"/>
            <p:cNvSpPr/>
            <p:nvPr/>
          </p:nvSpPr>
          <p:spPr>
            <a:xfrm>
              <a:off x="1413164" y="4950772"/>
              <a:ext cx="1600199" cy="381000"/>
            </a:xfrm>
            <a:prstGeom prst="leftRight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19346" y="4694845"/>
              <a:ext cx="779465" cy="34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week/s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342855" y="3865629"/>
            <a:ext cx="1947641" cy="805744"/>
            <a:chOff x="3310159" y="3995176"/>
            <a:chExt cx="2468880" cy="1085178"/>
          </a:xfrm>
        </p:grpSpPr>
        <p:pic>
          <p:nvPicPr>
            <p:cNvPr id="85" name="Picture 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159" y="4019650"/>
              <a:ext cx="2468880" cy="1060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Left-Right Arrow 85"/>
            <p:cNvSpPr/>
            <p:nvPr/>
          </p:nvSpPr>
          <p:spPr>
            <a:xfrm>
              <a:off x="3624604" y="4550002"/>
              <a:ext cx="320040" cy="182880"/>
            </a:xfrm>
            <a:prstGeom prst="leftRight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500449" y="399517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day/s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912817" y="3260632"/>
            <a:ext cx="1980065" cy="973850"/>
            <a:chOff x="5563735" y="2957996"/>
            <a:chExt cx="2468880" cy="1060704"/>
          </a:xfrm>
        </p:grpSpPr>
        <p:pic>
          <p:nvPicPr>
            <p:cNvPr id="89" name="Picture 9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735" y="2957996"/>
              <a:ext cx="2468880" cy="1060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" name="Left-Right Arrow 89"/>
            <p:cNvSpPr/>
            <p:nvPr/>
          </p:nvSpPr>
          <p:spPr>
            <a:xfrm>
              <a:off x="5851845" y="3670466"/>
              <a:ext cx="144501" cy="91440"/>
            </a:xfrm>
            <a:prstGeom prst="leftRight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67205" y="3396441"/>
              <a:ext cx="561372" cy="253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hour/s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7425071" y="1353424"/>
            <a:ext cx="1273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fully continuous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39057" y="6453916"/>
            <a:ext cx="1944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Biotech &amp; Bioeng (2015) 112: 648-651</a:t>
            </a:r>
          </a:p>
        </p:txBody>
      </p:sp>
    </p:spTree>
    <p:extLst>
      <p:ext uri="{BB962C8B-B14F-4D97-AF65-F5344CB8AC3E}">
        <p14:creationId xmlns:p14="http://schemas.microsoft.com/office/powerpoint/2010/main" val="33793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Integrated Continuous Platform Capacity Potential (kg FDS/year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|</a:t>
            </a:r>
            <a:r>
              <a:rPr lang="en-US" sz="900" baseline="16000" noProof="0" smtClean="0"/>
              <a:t>         </a:t>
            </a:r>
            <a:fld id="{2055171F-CD83-4488-84E0-4CA1E5B3EB1A}" type="slidenum">
              <a:rPr lang="en-US" noProof="0" smtClean="0"/>
              <a:pPr>
                <a:defRPr/>
              </a:pPr>
              <a:t>18</a:t>
            </a:fld>
            <a:endParaRPr lang="en-US" noProof="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688772" y="2220599"/>
            <a:ext cx="920444" cy="1037121"/>
            <a:chOff x="3175409" y="2087079"/>
            <a:chExt cx="920444" cy="1037121"/>
          </a:xfrm>
        </p:grpSpPr>
        <p:pic>
          <p:nvPicPr>
            <p:cNvPr id="41" name="Picture 5" descr="http://www.bioprocessintl.com/wp-content/uploads/bpi-content/BPI_A_110907AR47_O__165294b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t="3949" r="11429" b="3240"/>
            <a:stretch/>
          </p:blipFill>
          <p:spPr bwMode="auto">
            <a:xfrm>
              <a:off x="3465826" y="2575560"/>
              <a:ext cx="332686" cy="548640"/>
            </a:xfrm>
            <a:prstGeom prst="rect">
              <a:avLst/>
            </a:prstGeom>
            <a:noFill/>
            <a:ln>
              <a:solidFill>
                <a:srgbClr val="44449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175409" y="2087079"/>
              <a:ext cx="920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50L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(10-50 kg)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67200" y="1654543"/>
            <a:ext cx="1103187" cy="1603177"/>
            <a:chOff x="4677637" y="1521023"/>
            <a:chExt cx="1103187" cy="1603177"/>
          </a:xfrm>
        </p:grpSpPr>
        <p:pic>
          <p:nvPicPr>
            <p:cNvPr id="44" name="Picture 43" descr="http://www.bioprocessintl.com/wp-content/uploads/bpi-content/BPI_A_110907AR47_O__165294b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t="3949" r="11429" b="3240"/>
            <a:stretch/>
          </p:blipFill>
          <p:spPr bwMode="auto">
            <a:xfrm>
              <a:off x="4868726" y="2017776"/>
              <a:ext cx="670917" cy="1106424"/>
            </a:xfrm>
            <a:prstGeom prst="rect">
              <a:avLst/>
            </a:prstGeom>
            <a:noFill/>
            <a:ln>
              <a:solidFill>
                <a:srgbClr val="44449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4677637" y="1521023"/>
              <a:ext cx="1103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500L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(100-500 kg)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16421" y="1268104"/>
            <a:ext cx="1346844" cy="1989616"/>
            <a:chOff x="6457134" y="152075"/>
            <a:chExt cx="1542180" cy="2972125"/>
          </a:xfrm>
        </p:grpSpPr>
        <p:pic>
          <p:nvPicPr>
            <p:cNvPr id="47" name="Picture 5" descr="http://www.bioprocessintl.com/wp-content/uploads/bpi-content/BPI_A_110907AR47_O__165294b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t="3949" r="11429" b="3240"/>
            <a:stretch/>
          </p:blipFill>
          <p:spPr bwMode="auto">
            <a:xfrm>
              <a:off x="6553200" y="911352"/>
              <a:ext cx="1341833" cy="2212848"/>
            </a:xfrm>
            <a:prstGeom prst="rect">
              <a:avLst/>
            </a:prstGeom>
            <a:gradFill>
              <a:gsLst>
                <a:gs pos="0">
                  <a:srgbClr val="9690C4">
                    <a:tint val="66000"/>
                    <a:satMod val="160000"/>
                  </a:srgbClr>
                </a:gs>
                <a:gs pos="50000">
                  <a:srgbClr val="9690C4">
                    <a:tint val="44500"/>
                    <a:satMod val="160000"/>
                  </a:srgbClr>
                </a:gs>
                <a:gs pos="100000">
                  <a:srgbClr val="9690C4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solidFill>
                <a:srgbClr val="444492"/>
              </a:solidFill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6457134" y="152075"/>
              <a:ext cx="1542180" cy="78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2,000L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(400-2,000 kg)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36734" y="3770463"/>
            <a:ext cx="807529" cy="1161406"/>
            <a:chOff x="6622565" y="3868603"/>
            <a:chExt cx="1665430" cy="2071339"/>
          </a:xfrm>
        </p:grpSpPr>
        <p:grpSp>
          <p:nvGrpSpPr>
            <p:cNvPr id="50" name="Group 49"/>
            <p:cNvGrpSpPr/>
            <p:nvPr/>
          </p:nvGrpSpPr>
          <p:grpSpPr>
            <a:xfrm>
              <a:off x="6858000" y="3868603"/>
              <a:ext cx="1266843" cy="1465397"/>
              <a:chOff x="6836583" y="3611703"/>
              <a:chExt cx="1266843" cy="1465397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6836583" y="3614060"/>
                <a:ext cx="1097280" cy="1463040"/>
              </a:xfrm>
              <a:prstGeom prst="roundRect">
                <a:avLst/>
              </a:prstGeom>
              <a:solidFill>
                <a:srgbClr val="2F4F88">
                  <a:lumMod val="20000"/>
                  <a:lumOff val="80000"/>
                </a:srgbClr>
              </a:solidFill>
              <a:ln w="9525" cap="flat" cmpd="sng" algn="ctr">
                <a:solidFill>
                  <a:srgbClr val="44449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pic>
            <p:nvPicPr>
              <p:cNvPr id="53" name="Picture 52" descr="http://www.repligen.com/sites/default/files/sitefiles/anyapplication2.png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17" t="16315" r="-2" b="23579"/>
              <a:stretch>
                <a:fillRect/>
              </a:stretch>
            </p:blipFill>
            <p:spPr bwMode="auto">
              <a:xfrm rot="21324236">
                <a:off x="6914706" y="3611703"/>
                <a:ext cx="1188720" cy="1463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" name="TextBox 50"/>
            <p:cNvSpPr txBox="1"/>
            <p:nvPr/>
          </p:nvSpPr>
          <p:spPr>
            <a:xfrm>
              <a:off x="6622565" y="5335906"/>
              <a:ext cx="1665430" cy="604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45 cm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(500-4,000 kg)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297743" y="3770465"/>
            <a:ext cx="1013376" cy="1161404"/>
            <a:chOff x="4593511" y="3913878"/>
            <a:chExt cx="1456338" cy="1655657"/>
          </a:xfrm>
        </p:grpSpPr>
        <p:grpSp>
          <p:nvGrpSpPr>
            <p:cNvPr id="55" name="Group 54"/>
            <p:cNvGrpSpPr/>
            <p:nvPr/>
          </p:nvGrpSpPr>
          <p:grpSpPr>
            <a:xfrm>
              <a:off x="4876800" y="3913878"/>
              <a:ext cx="755550" cy="1028363"/>
              <a:chOff x="3352800" y="3820133"/>
              <a:chExt cx="755550" cy="1028363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3352800" y="3842656"/>
                <a:ext cx="731520" cy="1005840"/>
              </a:xfrm>
              <a:prstGeom prst="roundRect">
                <a:avLst/>
              </a:prstGeom>
              <a:solidFill>
                <a:srgbClr val="2F4F88">
                  <a:lumMod val="20000"/>
                  <a:lumOff val="80000"/>
                </a:srgbClr>
              </a:solidFill>
              <a:ln w="9525" cap="flat" cmpd="sng" algn="ctr">
                <a:solidFill>
                  <a:srgbClr val="44449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pic>
            <p:nvPicPr>
              <p:cNvPr id="58" name="Picture 57" descr="http://www.repligen.com/sites/default/files/sitefiles/anyapplication2.png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17" t="16315" r="-2" b="23579"/>
              <a:stretch>
                <a:fillRect/>
              </a:stretch>
            </p:blipFill>
            <p:spPr bwMode="auto">
              <a:xfrm rot="21324236">
                <a:off x="3468270" y="3820133"/>
                <a:ext cx="64008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4593511" y="4960776"/>
              <a:ext cx="1456338" cy="608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20 cm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(100-1,000 kg)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43200" y="3770464"/>
            <a:ext cx="1011815" cy="1074662"/>
            <a:chOff x="2985064" y="3913878"/>
            <a:chExt cx="1011815" cy="1074662"/>
          </a:xfrm>
        </p:grpSpPr>
        <p:grpSp>
          <p:nvGrpSpPr>
            <p:cNvPr id="60" name="Group 59"/>
            <p:cNvGrpSpPr/>
            <p:nvPr/>
          </p:nvGrpSpPr>
          <p:grpSpPr>
            <a:xfrm>
              <a:off x="3299986" y="3913878"/>
              <a:ext cx="365760" cy="548640"/>
              <a:chOff x="1219200" y="4071260"/>
              <a:chExt cx="365760" cy="548640"/>
            </a:xfrm>
          </p:grpSpPr>
          <p:sp>
            <p:nvSpPr>
              <p:cNvPr id="62" name="Rounded Rectangle 61"/>
              <p:cNvSpPr/>
              <p:nvPr/>
            </p:nvSpPr>
            <p:spPr bwMode="auto">
              <a:xfrm>
                <a:off x="1219200" y="4071260"/>
                <a:ext cx="365760" cy="548640"/>
              </a:xfrm>
              <a:prstGeom prst="roundRect">
                <a:avLst/>
              </a:prstGeom>
              <a:solidFill>
                <a:srgbClr val="2F4F88">
                  <a:lumMod val="20000"/>
                  <a:lumOff val="80000"/>
                </a:srgbClr>
              </a:solidFill>
              <a:ln w="9525" cap="flat" cmpd="sng" algn="ctr">
                <a:solidFill>
                  <a:srgbClr val="44449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pic>
            <p:nvPicPr>
              <p:cNvPr id="63" name="Picture 62" descr="http://www.repligen.com/sites/default/files/sitefiles/anyapplication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17" t="16315" r="-2" b="23579"/>
              <a:stretch>
                <a:fillRect/>
              </a:stretch>
            </p:blipFill>
            <p:spPr bwMode="auto">
              <a:xfrm rot="21324236">
                <a:off x="1277761" y="4090776"/>
                <a:ext cx="274320" cy="504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2985064" y="4465320"/>
              <a:ext cx="101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10 cm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(10-100 kg)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57200" y="2531169"/>
            <a:ext cx="2020824" cy="584775"/>
          </a:xfrm>
          <a:prstGeom prst="rect">
            <a:avLst/>
          </a:prstGeom>
          <a:solidFill>
            <a:srgbClr val="9690C4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  <a:cs typeface="Arial"/>
              </a:rPr>
              <a:t>Upstream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"/>
                <a:cs typeface="Arial"/>
              </a:rPr>
              <a:t>Single Use Bioreactors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009757" y="3363599"/>
            <a:ext cx="6097923" cy="370506"/>
            <a:chOff x="1433638" y="3451478"/>
            <a:chExt cx="6097923" cy="370506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1433638" y="3635828"/>
              <a:ext cx="609792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44492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7" name="TextBox 66"/>
            <p:cNvSpPr txBox="1"/>
            <p:nvPr/>
          </p:nvSpPr>
          <p:spPr>
            <a:xfrm>
              <a:off x="1591289" y="3471446"/>
              <a:ext cx="635110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44492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10 kg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8000" y="3471446"/>
              <a:ext cx="732893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44492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100 kg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12708" y="3483430"/>
              <a:ext cx="994183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44492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1,000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kg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16040" y="3451478"/>
              <a:ext cx="994183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44492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4,000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4492"/>
                  </a:solidFill>
                  <a:effectLst/>
                  <a:uLnTx/>
                  <a:uFillTx/>
                </a:rPr>
                <a:t>kg</a:t>
              </a:r>
            </a:p>
          </p:txBody>
        </p:sp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5" y="4948939"/>
            <a:ext cx="2866498" cy="169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583634" y="3944747"/>
            <a:ext cx="1801368" cy="584775"/>
          </a:xfrm>
          <a:prstGeom prst="rect">
            <a:avLst/>
          </a:prstGeom>
          <a:solidFill>
            <a:srgbClr val="9690C4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  <a:cs typeface="Arial"/>
              </a:rPr>
              <a:t>Downstream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"/>
                <a:cs typeface="Arial"/>
              </a:rPr>
              <a:t>Disposable columns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46039" y="5580721"/>
            <a:ext cx="5184601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92"/>
                </a:solidFill>
                <a:effectLst/>
                <a:uLnTx/>
                <a:uFillTx/>
              </a:rPr>
              <a:t>Assumptions: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92"/>
                </a:solidFill>
                <a:effectLst/>
                <a:uLnTx/>
                <a:uFillTx/>
              </a:rPr>
              <a:t>SPR = 20-40 pg/cell/day (stable), Cell Density = 50-150e6 cells/mL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92"/>
                </a:solidFill>
                <a:effectLst/>
                <a:uLnTx/>
                <a:uFillTx/>
              </a:rPr>
              <a:t>DSP yield = 70%, Capacity utilization = 80%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92"/>
                </a:solidFill>
                <a:effectLst/>
                <a:uLnTx/>
                <a:uFillTx/>
              </a:rPr>
              <a:t>Bioreactor size = Annual FDS throughput, e.g. 2 x 2,000 L = 4,000 kg</a:t>
            </a:r>
          </a:p>
        </p:txBody>
      </p:sp>
      <p:sp>
        <p:nvSpPr>
          <p:cNvPr id="74" name="Title 49"/>
          <p:cNvSpPr txBox="1">
            <a:spLocks/>
          </p:cNvSpPr>
          <p:nvPr/>
        </p:nvSpPr>
        <p:spPr bwMode="auto">
          <a:xfrm>
            <a:off x="187088" y="1281163"/>
            <a:ext cx="533786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Broad capacity range (10-x1,000kg/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yr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 through changing the disposable elements</a:t>
            </a:r>
          </a:p>
        </p:txBody>
      </p:sp>
    </p:spTree>
    <p:extLst>
      <p:ext uri="{BB962C8B-B14F-4D97-AF65-F5344CB8AC3E}">
        <p14:creationId xmlns:p14="http://schemas.microsoft.com/office/powerpoint/2010/main" val="10096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|</a:t>
            </a:r>
            <a:r>
              <a:rPr lang="en-US" sz="900" baseline="16000" noProof="0" smtClean="0"/>
              <a:t>         </a:t>
            </a:r>
            <a:fld id="{2055171F-CD83-4488-84E0-4CA1E5B3EB1A}" type="slidenum">
              <a:rPr lang="en-US" noProof="0" smtClean="0"/>
              <a:pPr>
                <a:defRPr/>
              </a:pPr>
              <a:t>19</a:t>
            </a:fld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Integrated Continuous Biomanufacturing: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 universal platform for various therapeutic modalities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5536" y="1375832"/>
            <a:ext cx="8352928" cy="2044500"/>
            <a:chOff x="395536" y="1678740"/>
            <a:chExt cx="8352928" cy="2044500"/>
          </a:xfrm>
        </p:grpSpPr>
        <p:sp>
          <p:nvSpPr>
            <p:cNvPr id="19" name="Rectangle 18"/>
            <p:cNvSpPr/>
            <p:nvPr/>
          </p:nvSpPr>
          <p:spPr>
            <a:xfrm>
              <a:off x="395536" y="1678740"/>
              <a:ext cx="8352928" cy="20445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4704268" y="1780172"/>
              <a:ext cx="404419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9063" indent="-119063" fontAlgn="auto">
                <a:spcBef>
                  <a:spcPts val="12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  <a:cs typeface="+mn-cs"/>
                </a:rPr>
                <a:t>Advanced PAT, control strategy, RTR</a:t>
              </a:r>
              <a:endParaRPr lang="en-US" sz="1600" b="1" kern="0" dirty="0">
                <a:solidFill>
                  <a:srgbClr val="FF0000"/>
                </a:solidFill>
                <a:cs typeface="+mn-cs"/>
              </a:endParaRP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Low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cycle times (hours to DS)</a:t>
              </a: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rPr>
                <a:t>Low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rPr>
                <a:t>footprint, portable,</a:t>
              </a: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rPr>
                <a:t> modular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rPr>
                <a:t>Fully standardized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rPr>
                <a:t>Low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rPr>
                <a:t>OPEX/CAPEX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553266" y="1784248"/>
              <a:ext cx="3802709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  <a:cs typeface="+mn-cs"/>
                </a:rPr>
                <a:t>Universal:  Any protein, rec vaccine</a:t>
              </a:r>
              <a:endParaRPr lang="en-US" sz="1600" b="1" kern="0" dirty="0">
                <a:solidFill>
                  <a:srgbClr val="FF0000"/>
                </a:solidFill>
                <a:cs typeface="+mn-cs"/>
              </a:endParaRP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rPr>
                <a:t>Steady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rPr>
                <a:t>state</a:t>
              </a: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rPr>
                <a:t>Product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rPr>
                <a:t>consistency</a:t>
              </a:r>
            </a:p>
            <a:p>
              <a:pPr marL="119063" indent="-119063" fontAlgn="auto">
                <a:spcBef>
                  <a:spcPts val="12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="1" kern="0" dirty="0" smtClean="0">
                  <a:solidFill>
                    <a:sysClr val="windowText" lastClr="000000"/>
                  </a:solidFill>
                  <a:cs typeface="+mn-cs"/>
                </a:rPr>
                <a:t>Functionally closed </a:t>
              </a:r>
              <a:r>
                <a:rPr lang="en-US" sz="1600" b="1" kern="0" dirty="0">
                  <a:solidFill>
                    <a:sysClr val="windowText" lastClr="000000"/>
                  </a:solidFill>
                  <a:cs typeface="+mn-cs"/>
                </a:rPr>
                <a:t>(end-to-end)</a:t>
              </a: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rPr>
                <a:t>Fully disposable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8085138" y="6424613"/>
            <a:ext cx="482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|</a:t>
            </a:r>
            <a:r>
              <a:rPr lang="en-US" sz="900" baseline="16000" smtClean="0"/>
              <a:t>         </a:t>
            </a:r>
            <a:fld id="{2055171F-CD83-4488-84E0-4CA1E5B3EB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154420" y="3861048"/>
            <a:ext cx="3810068" cy="2016143"/>
          </a:xfrm>
          <a:prstGeom prst="rect">
            <a:avLst/>
          </a:prstGeom>
          <a:noFill/>
        </p:spPr>
        <p:txBody>
          <a:bodyPr/>
          <a:lstStyle>
            <a:lvl1pPr marL="225425" indent="-22542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DB5D06"/>
              </a:buClr>
              <a:buSzPct val="125000"/>
              <a:buFont typeface="Arial" pitchFamily="34" charset="0"/>
              <a:buChar char="•"/>
              <a:defRPr sz="2400" kern="1200">
                <a:solidFill>
                  <a:srgbClr val="6667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70A100"/>
              </a:buClr>
              <a:buFont typeface="Arial" pitchFamily="34" charset="0"/>
              <a:buChar char="−"/>
              <a:defRPr sz="2000" kern="1200">
                <a:solidFill>
                  <a:srgbClr val="66676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defRPr sz="1600" kern="1200">
                <a:solidFill>
                  <a:srgbClr val="66676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70A100"/>
              </a:buClr>
              <a:buFont typeface="Arial" pitchFamily="34" charset="0"/>
              <a:buChar char="−"/>
              <a:defRPr sz="1200" kern="1200">
                <a:solidFill>
                  <a:srgbClr val="66676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defRPr sz="1000" kern="1200">
                <a:solidFill>
                  <a:srgbClr val="66676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Cambria Math"/>
              </a:rPr>
              <a:t>At 4 g/L-d one 500L reactor will  produce ~560kg/y crude harvest</a:t>
            </a:r>
          </a:p>
          <a:p>
            <a:pPr>
              <a:spcAft>
                <a:spcPts val="18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Cambria Math"/>
              </a:rPr>
              <a:t>Processing time of 22 hrs to DS achieved</a:t>
            </a:r>
          </a:p>
          <a:p>
            <a:pPr>
              <a:spcAft>
                <a:spcPts val="18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Cambria Math"/>
              </a:rPr>
              <a:t>CHO cell densities of  &gt;120e6 cells/mL maintained at steady state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8" y="3782081"/>
            <a:ext cx="1646241" cy="219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0" y="3753976"/>
            <a:ext cx="2969237" cy="22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4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8307387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Promoting the Adoption of </a:t>
            </a:r>
            <a:r>
              <a:rPr lang="en-US" dirty="0" smtClean="0"/>
              <a:t>Advanced </a:t>
            </a:r>
            <a:r>
              <a:rPr lang="en-US" dirty="0"/>
              <a:t>Manufacturing in the Pharmaceutical Industry: the FDA </a:t>
            </a:r>
            <a:r>
              <a:rPr lang="en-US" dirty="0" smtClean="0"/>
              <a:t>Perspective</a:t>
            </a:r>
            <a:r>
              <a:rPr lang="en-US" u="sng" dirty="0" smtClean="0"/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Promoting Continuous Manufacturing in the Pharmaceutical Sector</a:t>
            </a:r>
          </a:p>
          <a:p>
            <a:pPr eaLnBrk="1" hangingPunct="1"/>
            <a:r>
              <a:rPr lang="en-US" altLang="en-US" dirty="0" smtClean="0"/>
              <a:t>The Brookings Institution</a:t>
            </a:r>
            <a:r>
              <a:rPr lang="en-US" altLang="en-US" dirty="0"/>
              <a:t> </a:t>
            </a:r>
            <a:r>
              <a:rPr lang="en-US" altLang="en-US" dirty="0" smtClean="0">
                <a:latin typeface="Book Antiqua"/>
              </a:rPr>
              <a:t>• </a:t>
            </a:r>
            <a:r>
              <a:rPr lang="en-US" altLang="en-US" dirty="0" smtClean="0"/>
              <a:t>Washington, DC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October 19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2015</a:t>
            </a:r>
          </a:p>
          <a:p>
            <a:pPr eaLnBrk="1" hangingPunct="1"/>
            <a:r>
              <a:rPr lang="en-US" altLang="en-US" dirty="0" smtClean="0"/>
              <a:t>Janet Woodcock, M.D.</a:t>
            </a:r>
          </a:p>
          <a:p>
            <a:r>
              <a:rPr lang="en-US" b="0" dirty="0" smtClean="0"/>
              <a:t>Director</a:t>
            </a:r>
          </a:p>
          <a:p>
            <a:r>
              <a:rPr lang="en-US" b="0" dirty="0" smtClean="0"/>
              <a:t>Center </a:t>
            </a:r>
            <a:r>
              <a:rPr lang="en-US" b="0" dirty="0"/>
              <a:t>for Drug Evaluation and Research, FDA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37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39087" cy="62455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Key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discussion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topics:  Biotech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36" y="1558672"/>
            <a:ext cx="8424936" cy="4266944"/>
          </a:xfrm>
        </p:spPr>
        <p:txBody>
          <a:bodyPr>
            <a:normAutofit lnSpcReduction="10000"/>
          </a:bodyPr>
          <a:lstStyle/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4B71"/>
                </a:solidFill>
              </a:rPr>
              <a:t>Should we target the development of a single universal platform </a:t>
            </a:r>
            <a:r>
              <a:rPr lang="en-US" sz="2000" dirty="0" smtClean="0">
                <a:solidFill>
                  <a:srgbClr val="254B71"/>
                </a:solidFill>
              </a:rPr>
              <a:t>for </a:t>
            </a:r>
            <a:r>
              <a:rPr lang="en-US" sz="2000" dirty="0">
                <a:solidFill>
                  <a:srgbClr val="254B71"/>
                </a:solidFill>
              </a:rPr>
              <a:t>most </a:t>
            </a:r>
            <a:r>
              <a:rPr lang="en-US" sz="2000" dirty="0" smtClean="0">
                <a:solidFill>
                  <a:srgbClr val="254B71"/>
                </a:solidFill>
              </a:rPr>
              <a:t>modalities (the “dominant </a:t>
            </a:r>
            <a:r>
              <a:rPr lang="en-US" sz="2000" dirty="0">
                <a:solidFill>
                  <a:srgbClr val="254B71"/>
                </a:solidFill>
              </a:rPr>
              <a:t>design”)</a:t>
            </a:r>
            <a:r>
              <a:rPr lang="en-US" sz="2000" dirty="0" smtClean="0">
                <a:solidFill>
                  <a:srgbClr val="254B71"/>
                </a:solidFill>
              </a:rPr>
              <a:t>?</a:t>
            </a:r>
            <a:endParaRPr lang="en-US" sz="2000" dirty="0">
              <a:solidFill>
                <a:srgbClr val="254B71"/>
              </a:solidFill>
            </a:endParaRPr>
          </a:p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4B71"/>
                </a:solidFill>
              </a:rPr>
              <a:t>Is </a:t>
            </a:r>
            <a:r>
              <a:rPr lang="en-US" sz="2000" dirty="0">
                <a:solidFill>
                  <a:srgbClr val="254B71"/>
                </a:solidFill>
              </a:rPr>
              <a:t>fully </a:t>
            </a:r>
            <a:r>
              <a:rPr lang="en-US" sz="2000" dirty="0" smtClean="0">
                <a:solidFill>
                  <a:srgbClr val="254B71"/>
                </a:solidFill>
              </a:rPr>
              <a:t>continuous flow </a:t>
            </a:r>
            <a:r>
              <a:rPr lang="en-US" sz="2000" dirty="0">
                <a:solidFill>
                  <a:srgbClr val="254B71"/>
                </a:solidFill>
              </a:rPr>
              <a:t>really needed</a:t>
            </a:r>
            <a:r>
              <a:rPr lang="en-US" sz="2000" dirty="0" smtClean="0">
                <a:solidFill>
                  <a:srgbClr val="254B71"/>
                </a:solidFill>
              </a:rPr>
              <a:t>? (uninterrupted flow, as </a:t>
            </a:r>
            <a:r>
              <a:rPr lang="en-US" sz="2000" dirty="0">
                <a:solidFill>
                  <a:srgbClr val="254B71"/>
                </a:solidFill>
              </a:rPr>
              <a:t>in </a:t>
            </a:r>
            <a:r>
              <a:rPr lang="en-US" sz="2000" dirty="0" smtClean="0">
                <a:solidFill>
                  <a:srgbClr val="254B71"/>
                </a:solidFill>
              </a:rPr>
              <a:t>pharma)</a:t>
            </a:r>
          </a:p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4B71"/>
                </a:solidFill>
              </a:rPr>
              <a:t>What is the best path towards RTR? (more PAT, less modeling; less PAT, more modeling; balance of both)</a:t>
            </a:r>
            <a:endParaRPr lang="en-US" sz="2000" dirty="0">
              <a:solidFill>
                <a:srgbClr val="254B71"/>
              </a:solidFill>
            </a:endParaRPr>
          </a:p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4B71"/>
                </a:solidFill>
              </a:rPr>
              <a:t>Is the “end-to-end” integrated continuous biomanufacturing seen as the targeted architecture of the future?</a:t>
            </a:r>
            <a:endParaRPr lang="en-US" sz="2000" dirty="0">
              <a:solidFill>
                <a:srgbClr val="254B71"/>
              </a:solidFill>
            </a:endParaRPr>
          </a:p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4B71"/>
                </a:solidFill>
              </a:rPr>
              <a:t>Is higher </a:t>
            </a:r>
            <a:r>
              <a:rPr lang="en-US" sz="2000" dirty="0">
                <a:solidFill>
                  <a:srgbClr val="254B71"/>
                </a:solidFill>
              </a:rPr>
              <a:t>product quality </a:t>
            </a:r>
            <a:r>
              <a:rPr lang="en-US" sz="2000" dirty="0" smtClean="0">
                <a:solidFill>
                  <a:srgbClr val="254B71"/>
                </a:solidFill>
              </a:rPr>
              <a:t>homogeneity, which is typical for continuous bioprocessing, an advantage?</a:t>
            </a:r>
            <a:endParaRPr lang="en-US" sz="2000" dirty="0">
              <a:solidFill>
                <a:srgbClr val="254B71"/>
              </a:solidFill>
            </a:endParaRPr>
          </a:p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4B71"/>
                </a:solidFill>
              </a:rPr>
              <a:t>Should we seek synergy between CM and synthetic biology? </a:t>
            </a:r>
            <a:endParaRPr lang="en-US" sz="2000" dirty="0">
              <a:solidFill>
                <a:srgbClr val="254B7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|</a:t>
            </a:r>
            <a:r>
              <a:rPr lang="en-US" sz="900" baseline="16000" noProof="0" smtClean="0"/>
              <a:t>         </a:t>
            </a:r>
            <a:fld id="{2055171F-CD83-4488-84E0-4CA1E5B3EB1A}" type="slidenum">
              <a:rPr lang="en-US" noProof="0" smtClean="0"/>
              <a:pPr>
                <a:defRPr/>
              </a:pPr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45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Promoting Continuous Manufacturing in the Pharmaceutical Sector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effectLst/>
                <a:latin typeface="Times New Roman"/>
                <a:ea typeface="Calibri"/>
              </a:rPr>
              <a:t/>
            </a:r>
            <a:br>
              <a:rPr lang="en-US" sz="4000" dirty="0" smtClean="0">
                <a:effectLst/>
                <a:latin typeface="Times New Roman"/>
                <a:ea typeface="Calibri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4572000"/>
            <a:ext cx="7239000" cy="129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The Brookings Institution • </a:t>
            </a:r>
            <a:r>
              <a:rPr lang="en-US" sz="2400" dirty="0">
                <a:solidFill>
                  <a:srgbClr val="404040"/>
                </a:solidFill>
                <a:ea typeface="Calibri"/>
                <a:cs typeface="Arial"/>
              </a:rPr>
              <a:t>Washington, DC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Monday, October 19</a:t>
            </a:r>
            <a:r>
              <a:rPr lang="en-US" sz="2400" baseline="30000" dirty="0" smtClean="0">
                <a:solidFill>
                  <a:srgbClr val="404040"/>
                </a:solidFill>
                <a:ea typeface="Calibri"/>
                <a:cs typeface="Arial"/>
              </a:rPr>
              <a:t>th</a:t>
            </a:r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, 2015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CStreit\AppData\Local\Microsoft\Windows\Temporary Internet Files\Content.Outlook\HV3H8D5U\B_co-brand_CHP_PRI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073275" cy="51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9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Chemical Industry Experience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47800"/>
            <a:ext cx="7543800" cy="44196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en-US" b="1" dirty="0" smtClean="0"/>
              <a:t>Most laboratory analytical instruments were </a:t>
            </a:r>
            <a:r>
              <a:rPr lang="en-US" b="1" dirty="0" err="1" smtClean="0"/>
              <a:t>portabilized</a:t>
            </a:r>
            <a:r>
              <a:rPr lang="en-US" b="1" dirty="0" smtClean="0"/>
              <a:t> and taken to production facilities</a:t>
            </a:r>
          </a:p>
          <a:p>
            <a:pPr marL="457200" indent="-457200" algn="l">
              <a:buFontTx/>
              <a:buChar char="-"/>
            </a:pPr>
            <a:r>
              <a:rPr lang="en-US" b="1" dirty="0" smtClean="0"/>
              <a:t>All process streams were characterized </a:t>
            </a:r>
          </a:p>
          <a:p>
            <a:pPr marL="457200" indent="-457200" algn="l">
              <a:buFontTx/>
              <a:buChar char="-"/>
            </a:pPr>
            <a:r>
              <a:rPr lang="en-US" b="1" dirty="0" smtClean="0"/>
              <a:t>It showed that many assumptions on reaction rates, mechanisms, heat and mass transfer were incorrect</a:t>
            </a:r>
          </a:p>
          <a:p>
            <a:pPr marL="457200" indent="-457200" algn="l">
              <a:buFontTx/>
              <a:buChar char="-"/>
            </a:pPr>
            <a:r>
              <a:rPr lang="en-US" b="1" dirty="0" smtClean="0"/>
              <a:t>The impact was an increase in yield and quality when reactions were understood and controlled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Mel Koch</a:t>
            </a:r>
          </a:p>
          <a:p>
            <a:r>
              <a:rPr lang="en-US" dirty="0" smtClean="0"/>
              <a:t>CPAC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9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Importance of Raw </a:t>
            </a:r>
            <a:r>
              <a:rPr lang="en-US" b="1" dirty="0"/>
              <a:t>M</a:t>
            </a:r>
            <a:r>
              <a:rPr lang="en-US" b="1" dirty="0" smtClean="0"/>
              <a:t>aterial, Nutrient, and Excipient Characterization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is of equal – or even more – importance than process characterization</a:t>
            </a:r>
          </a:p>
          <a:p>
            <a:r>
              <a:rPr lang="en-US" dirty="0" smtClean="0"/>
              <a:t>Proper characterization here – and studying the affects of changes in the quality on the process and product – is key to running a consistent process. </a:t>
            </a:r>
          </a:p>
          <a:p>
            <a:r>
              <a:rPr lang="en-US" dirty="0" smtClean="0"/>
              <a:t>Specifications developed here are important in the purchasing of these materials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943600"/>
            <a:ext cx="1060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 Koch</a:t>
            </a:r>
          </a:p>
          <a:p>
            <a:r>
              <a:rPr lang="en-US" dirty="0" smtClean="0"/>
              <a:t>CPAC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9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457200"/>
            <a:ext cx="6934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/>
              <a:t>This experience emphasizes the </a:t>
            </a:r>
            <a:r>
              <a:rPr lang="en-US" sz="2400" b="1" dirty="0"/>
              <a:t>recommended steps in </a:t>
            </a:r>
            <a:r>
              <a:rPr lang="en-US" sz="2400" b="1" dirty="0" smtClean="0"/>
              <a:t>the FDA’s program for Quality </a:t>
            </a:r>
            <a:r>
              <a:rPr lang="en-US" sz="2400" b="1" dirty="0"/>
              <a:t>by Design (</a:t>
            </a:r>
            <a:r>
              <a:rPr lang="en-US" sz="2400" b="1" dirty="0" err="1"/>
              <a:t>QbD</a:t>
            </a:r>
            <a:r>
              <a:rPr lang="en-US" sz="2400" b="1" dirty="0" smtClean="0"/>
              <a:t>)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Target the product </a:t>
            </a:r>
            <a:r>
              <a:rPr lang="en-US" sz="2400" b="1" dirty="0" smtClean="0"/>
              <a:t>profile</a:t>
            </a: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Determine critical quality attributes (CQAs)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Link raw material attributes and process parameters to CQAs and perform risk assessment  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Develop a design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Design and implement a control strategy   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Manage product lifecycle, including continual improvement </a:t>
            </a:r>
            <a:r>
              <a:rPr lang="en-US" dirty="0"/>
              <a:t>                                                                                             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1060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 Koch</a:t>
            </a:r>
          </a:p>
          <a:p>
            <a:r>
              <a:rPr lang="en-US" dirty="0" smtClean="0"/>
              <a:t>CPAC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5334000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Effective Process Analytical Technology (PAT) </a:t>
            </a:r>
            <a:r>
              <a:rPr lang="en-US" sz="2000" b="1" i="1" dirty="0" smtClean="0"/>
              <a:t>- involving</a:t>
            </a:r>
            <a:endParaRPr lang="en-US" sz="2000" b="1" i="1" dirty="0"/>
          </a:p>
          <a:p>
            <a:pPr algn="ctr"/>
            <a:r>
              <a:rPr lang="en-US" sz="2000" b="1" i="1" dirty="0"/>
              <a:t>s</a:t>
            </a:r>
            <a:r>
              <a:rPr lang="en-US" sz="2000" b="1" i="1" dirty="0" smtClean="0"/>
              <a:t>ampling</a:t>
            </a:r>
            <a:r>
              <a:rPr lang="en-US" sz="2000" b="1" i="1" dirty="0"/>
              <a:t>, monitoring, and data handling </a:t>
            </a:r>
            <a:r>
              <a:rPr lang="en-US" sz="2000" b="1" i="1" dirty="0" smtClean="0"/>
              <a:t>- is </a:t>
            </a:r>
            <a:r>
              <a:rPr lang="en-US" sz="2000" b="1" i="1" dirty="0"/>
              <a:t>the </a:t>
            </a:r>
          </a:p>
          <a:p>
            <a:pPr algn="ctr"/>
            <a:r>
              <a:rPr lang="en-US" sz="2000" b="1" i="1" dirty="0" smtClean="0"/>
              <a:t>key </a:t>
            </a:r>
            <a:r>
              <a:rPr lang="en-US" sz="2000" b="1" i="1" dirty="0"/>
              <a:t>to achieving this. </a:t>
            </a:r>
          </a:p>
          <a:p>
            <a:pPr algn="ctr"/>
            <a:r>
              <a:rPr lang="en-US" b="1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01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Promoting Continuous Manufacturing in the Pharmaceutical Sector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effectLst/>
                <a:latin typeface="Times New Roman"/>
                <a:ea typeface="Calibri"/>
              </a:rPr>
              <a:t/>
            </a:r>
            <a:br>
              <a:rPr lang="en-US" sz="4000" dirty="0" smtClean="0">
                <a:effectLst/>
                <a:latin typeface="Times New Roman"/>
                <a:ea typeface="Calibri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4572000"/>
            <a:ext cx="7239000" cy="129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The Brookings Institution • </a:t>
            </a:r>
            <a:r>
              <a:rPr lang="en-US" sz="2400" dirty="0">
                <a:solidFill>
                  <a:srgbClr val="404040"/>
                </a:solidFill>
                <a:ea typeface="Calibri"/>
                <a:cs typeface="Arial"/>
              </a:rPr>
              <a:t>Washington, DC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Monday, October 19</a:t>
            </a:r>
            <a:r>
              <a:rPr lang="en-US" sz="2400" baseline="30000" dirty="0" smtClean="0">
                <a:solidFill>
                  <a:srgbClr val="404040"/>
                </a:solidFill>
                <a:ea typeface="Calibri"/>
                <a:cs typeface="Arial"/>
              </a:rPr>
              <a:t>th</a:t>
            </a:r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, 2015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CStreit\AppData\Local\Microsoft\Windows\Temporary Internet Files\Content.Outlook\HV3H8D5U\B_co-brand_CHP_PRI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073275" cy="51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0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228040" y="2743200"/>
            <a:ext cx="8745919" cy="2743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ko-KR" sz="2100" dirty="0" smtClean="0">
                <a:ea typeface="굴림" pitchFamily="50" charset="-127"/>
              </a:rPr>
              <a:t>D. Keith Roper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en-US" altLang="ko-KR" sz="2100" i="0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굴림" pitchFamily="50" charset="-127"/>
            </a:endParaRPr>
          </a:p>
          <a:p>
            <a:pPr marL="1257300" lvl="2" indent="-342900">
              <a:spcAft>
                <a:spcPts val="300"/>
              </a:spcAft>
              <a:buClr>
                <a:schemeClr val="hlink"/>
              </a:buClr>
              <a:buSzPct val="70000"/>
              <a:defRPr/>
            </a:pPr>
            <a:r>
              <a:rPr lang="en-US" altLang="ko-KR" sz="1600" dirty="0" smtClean="0">
                <a:ea typeface="굴림" pitchFamily="50" charset="-127"/>
              </a:rPr>
              <a:t>Program Leader:	Engineering Research Centers</a:t>
            </a:r>
          </a:p>
          <a:p>
            <a:pPr marL="800100" lvl="1" indent="-342900">
              <a:spcAft>
                <a:spcPts val="300"/>
              </a:spcAft>
              <a:buClr>
                <a:schemeClr val="hlink"/>
              </a:buClr>
              <a:buSzPct val="70000"/>
              <a:defRPr/>
            </a:pPr>
            <a:r>
              <a:rPr lang="en-US" altLang="ko-KR" sz="1600" dirty="0" smtClean="0">
                <a:ea typeface="굴림" pitchFamily="50" charset="-127"/>
              </a:rPr>
              <a:t>				Network for Computational Nanotechnology</a:t>
            </a:r>
          </a:p>
          <a:p>
            <a:pPr marL="1257300" lvl="2" indent="-342900">
              <a:spcAft>
                <a:spcPts val="300"/>
              </a:spcAft>
              <a:buClr>
                <a:schemeClr val="hlink"/>
              </a:buClr>
              <a:buSzPct val="70000"/>
              <a:defRPr/>
            </a:pPr>
            <a:r>
              <a:rPr lang="en-US" altLang="ko-KR" sz="1600" dirty="0" smtClean="0">
                <a:ea typeface="굴림" pitchFamily="50" charset="-127"/>
              </a:rPr>
              <a:t>Program Director:	Integrative </a:t>
            </a:r>
            <a:r>
              <a:rPr lang="en-US" altLang="ko-KR" sz="1600" dirty="0">
                <a:ea typeface="굴림" pitchFamily="50" charset="-127"/>
              </a:rPr>
              <a:t>Strategies for Understanding Neural and Cognitive </a:t>
            </a:r>
            <a:r>
              <a:rPr lang="en-US" altLang="ko-KR" sz="1600" dirty="0" smtClean="0">
                <a:ea typeface="굴림" pitchFamily="50" charset="-127"/>
              </a:rPr>
              <a:t>Systems</a:t>
            </a:r>
          </a:p>
          <a:p>
            <a:pPr marL="1257300" lvl="2" indent="-342900">
              <a:spcAft>
                <a:spcPts val="300"/>
              </a:spcAft>
              <a:buClr>
                <a:schemeClr val="hlink"/>
              </a:buClr>
              <a:buSzPct val="70000"/>
              <a:defRPr/>
            </a:pPr>
            <a:r>
              <a:rPr lang="en-US" altLang="ko-KR" sz="1600" dirty="0">
                <a:ea typeface="굴림" pitchFamily="50" charset="-127"/>
              </a:rPr>
              <a:t>	</a:t>
            </a:r>
            <a:r>
              <a:rPr lang="en-US" altLang="ko-KR" sz="1600" dirty="0" smtClean="0">
                <a:ea typeface="굴림" pitchFamily="50" charset="-127"/>
              </a:rPr>
              <a:t>		NSF Research Traineeship Program</a:t>
            </a:r>
            <a:endParaRPr lang="en-US" altLang="ko-KR" sz="1600" dirty="0">
              <a:ea typeface="굴림" pitchFamily="50" charset="-127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Pct val="70000"/>
              <a:tabLst/>
              <a:defRPr/>
            </a:pPr>
            <a:endParaRPr lang="en-US" altLang="ko-KR" dirty="0" smtClean="0">
              <a:ea typeface="굴림" pitchFamily="50" charset="-127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Pct val="70000"/>
              <a:tabLst/>
              <a:defRPr/>
            </a:pPr>
            <a:endParaRPr lang="en-US" altLang="ko-KR" dirty="0" smtClean="0">
              <a:ea typeface="굴림" pitchFamily="50" charset="-127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en-US" altLang="ko-KR" dirty="0" smtClean="0">
                <a:ea typeface="굴림" pitchFamily="50" charset="-127"/>
              </a:rPr>
              <a:t>Engineering Education and Centers Division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en-US" altLang="ko-KR" dirty="0" smtClean="0">
                <a:ea typeface="굴림" pitchFamily="50" charset="-127"/>
              </a:rPr>
              <a:t>Engineering Directorate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Pct val="70000"/>
              <a:tabLst/>
              <a:defRPr/>
            </a:pPr>
            <a:endParaRPr lang="en-US" altLang="ko-KR" dirty="0">
              <a:ea typeface="굴림" pitchFamily="50" charset="-127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Pct val="70000"/>
              <a:tabLst/>
              <a:defRPr/>
            </a:pP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040" y="1331893"/>
            <a:ext cx="87459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Promoting Continuous Manufacturing in the Pharmaceutical Sector</a:t>
            </a:r>
          </a:p>
          <a:p>
            <a:pPr algn="ctr"/>
            <a:r>
              <a:rPr lang="en-US" b="1" dirty="0" smtClean="0"/>
              <a:t> </a:t>
            </a:r>
            <a:r>
              <a:rPr lang="en-US" sz="1600" b="1" dirty="0" smtClean="0"/>
              <a:t>IV. Building Stakeholder Collaborations to Facilitate Implementation of Continuous Manufacturing</a:t>
            </a: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15D-BD21-4EAF-8E5A-350D39CA543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K. Roper 19 Oct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977" y="1066800"/>
            <a:ext cx="656622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Continuous Pharmaceutical Manufacturing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Models for success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Current challenges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NSF/ENG investments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Advances from NSF support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Emerging Opportunities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15D-BD21-4EAF-8E5A-350D39CA54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8668" y="152400"/>
            <a:ext cx="6729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Models for Success: ca. 1992 </a:t>
            </a:r>
          </a:p>
          <a:p>
            <a:pPr algn="ctr"/>
            <a:r>
              <a:rPr lang="en-US" sz="2400" b="1" dirty="0" smtClean="0"/>
              <a:t>Discovery </a:t>
            </a:r>
            <a:r>
              <a:rPr lang="en-US" sz="2400" b="1" dirty="0" smtClean="0">
                <a:sym typeface="Symbol"/>
              </a:rPr>
              <a:t></a:t>
            </a:r>
            <a:r>
              <a:rPr lang="en-US" sz="2400" b="1" dirty="0" smtClean="0"/>
              <a:t> Tools </a:t>
            </a:r>
            <a:r>
              <a:rPr lang="en-US" sz="2400" b="1" dirty="0" smtClean="0">
                <a:sym typeface="Symbol"/>
              </a:rPr>
              <a:t> Processes</a:t>
            </a:r>
            <a:endParaRPr lang="en-US" sz="2400" b="1" dirty="0" smtClean="0"/>
          </a:p>
        </p:txBody>
      </p:sp>
      <p:pic>
        <p:nvPicPr>
          <p:cNvPr id="2050" name="Picture 2" descr="https://encrypted-tbn1.gstatic.com/images?q=tbn:ANd9GcTLQ3sE0FjeNWvCmfx7OoX3IfKcmpxzLI8HvVkrasBE6hiXs2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799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all.com/images/Laboratory/382_P_Mustang_E1_4cCc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273295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ioconferences.com/CONFERENCES/EBS/images/Pall-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4091"/>
            <a:ext cx="3429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5800" y="2330891"/>
            <a:ext cx="3818738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Stacked Membrane Discovery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Coherent vs. incoherent dissipation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Improved </a:t>
            </a:r>
            <a:r>
              <a:rPr lang="en-US" sz="1600" dirty="0" err="1" smtClean="0"/>
              <a:t>Bioproduct</a:t>
            </a:r>
            <a:r>
              <a:rPr lang="en-US" sz="1600" dirty="0" smtClean="0"/>
              <a:t> Recovery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Rapid kinetics</a:t>
            </a:r>
            <a:endParaRPr lang="en-US" sz="1600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Enhanced Bioprocess Economics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Reduced energy, operating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Roper &amp; Lightfoot </a:t>
            </a:r>
            <a:r>
              <a:rPr lang="en-US" sz="1100" i="1" dirty="0" smtClean="0"/>
              <a:t>J</a:t>
            </a:r>
            <a:r>
              <a:rPr lang="en-US" sz="1100" i="1" dirty="0"/>
              <a:t>. </a:t>
            </a:r>
            <a:r>
              <a:rPr lang="en-US" sz="1100" i="1" dirty="0" err="1"/>
              <a:t>Chromatogr</a:t>
            </a:r>
            <a:r>
              <a:rPr lang="en-US" sz="1100" i="1" dirty="0"/>
              <a:t>. A.</a:t>
            </a:r>
            <a:r>
              <a:rPr lang="en-US" sz="1100" dirty="0"/>
              <a:t> 702(1-2) (1995) </a:t>
            </a:r>
            <a:r>
              <a:rPr lang="en-US" sz="1100" dirty="0" smtClean="0"/>
              <a:t>3-26. </a:t>
            </a:r>
          </a:p>
          <a:p>
            <a:r>
              <a:rPr lang="en-US" sz="1100" dirty="0" err="1" smtClean="0"/>
              <a:t>Seader</a:t>
            </a:r>
            <a:r>
              <a:rPr lang="en-US" sz="1100" dirty="0" smtClean="0"/>
              <a:t>, Henley, &amp; Roper. </a:t>
            </a:r>
            <a:r>
              <a:rPr lang="en-US" sz="1100" i="1" dirty="0" smtClean="0"/>
              <a:t>Separation </a:t>
            </a:r>
            <a:r>
              <a:rPr lang="en-US" sz="1100" i="1" dirty="0"/>
              <a:t>Process Principles, Chemical and Biochemical Operations. </a:t>
            </a:r>
            <a:r>
              <a:rPr lang="en-US" sz="1100" dirty="0"/>
              <a:t>2010. 3rd Ed. John Wiley &amp; Sons, Inc. Hoboken NJ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8578" y="2330653"/>
            <a:ext cx="2876941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Adsorptive Membrane Tools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Ionic, affinity adsorption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Advanced Bioprocessing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Virus Filtration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Log removal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Scaleability</a:t>
            </a:r>
            <a:r>
              <a:rPr lang="en-US" sz="1600" dirty="0" smtClean="0"/>
              <a:t>, </a:t>
            </a:r>
            <a:r>
              <a:rPr lang="en-US" sz="1600" dirty="0" err="1" smtClean="0"/>
              <a:t>validatability</a:t>
            </a:r>
            <a:endParaRPr lang="en-US" sz="1600" dirty="0"/>
          </a:p>
        </p:txBody>
      </p:sp>
      <p:pic>
        <p:nvPicPr>
          <p:cNvPr id="2056" name="Picture 8" descr="https://encrypted-tbn0.gstatic.com/images?q=tbn:ANd9GcQHwU9H14FQ5M4QTiBOdelH784CD6VJ--CKayLLmfzom4LCXzr6J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159368"/>
            <a:ext cx="2623287" cy="18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goodlogo.com/images/logos/sartorius_logo_321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80" y="1406618"/>
            <a:ext cx="3124200" cy="5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152400"/>
            <a:ext cx="6729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Models for Success: </a:t>
            </a:r>
            <a:r>
              <a:rPr lang="en-US" sz="2800" b="1" dirty="0"/>
              <a:t>1992 - today</a:t>
            </a:r>
          </a:p>
          <a:p>
            <a:pPr algn="ctr"/>
            <a:r>
              <a:rPr lang="en-US" sz="2400" b="1" dirty="0" smtClean="0"/>
              <a:t>Processes </a:t>
            </a:r>
            <a:r>
              <a:rPr lang="en-US" sz="2400" b="1" dirty="0" smtClean="0">
                <a:sym typeface="Symbol"/>
              </a:rPr>
              <a:t> </a:t>
            </a:r>
            <a:r>
              <a:rPr lang="en-US" sz="2400" b="1" dirty="0" smtClean="0"/>
              <a:t>Modeling </a:t>
            </a:r>
            <a:r>
              <a:rPr lang="en-US" sz="2400" b="1" dirty="0" smtClean="0">
                <a:sym typeface="Symbol"/>
              </a:rPr>
              <a:t> Manufacturing</a:t>
            </a:r>
            <a:endParaRPr lang="en-US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85800" y="2330891"/>
            <a:ext cx="3400546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BioProcess</a:t>
            </a:r>
            <a:r>
              <a:rPr lang="en-US" b="1" u="sng" dirty="0" smtClean="0"/>
              <a:t> Modeling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Predictable Bioprocess Design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Rapid what-if scenarios</a:t>
            </a:r>
            <a:endParaRPr lang="en-US" sz="1600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Speed Bioprocess Development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Reduce development costs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Reduced time-to-market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en-US" sz="1100" dirty="0" err="1" smtClean="0"/>
              <a:t>Shanklin</a:t>
            </a:r>
            <a:r>
              <a:rPr lang="en-US" sz="1100" dirty="0"/>
              <a:t>, T., Roper, D.K., </a:t>
            </a:r>
            <a:r>
              <a:rPr lang="en-US" sz="1100" dirty="0" err="1"/>
              <a:t>Yegneswaran</a:t>
            </a:r>
            <a:r>
              <a:rPr lang="en-US" sz="1100" dirty="0"/>
              <a:t>, P.K., and Marten, M.R., </a:t>
            </a:r>
            <a:r>
              <a:rPr lang="en-US" sz="1100" dirty="0" smtClean="0"/>
              <a:t> </a:t>
            </a:r>
            <a:r>
              <a:rPr lang="en-US" sz="1100" i="1" dirty="0" err="1"/>
              <a:t>Biotechnol</a:t>
            </a:r>
            <a:r>
              <a:rPr lang="en-US" sz="1100" i="1" dirty="0"/>
              <a:t> </a:t>
            </a:r>
            <a:r>
              <a:rPr lang="en-US" sz="1100" i="1" dirty="0" err="1"/>
              <a:t>Bioeng</a:t>
            </a:r>
            <a:r>
              <a:rPr lang="en-US" sz="1100" i="1" dirty="0"/>
              <a:t>. A</a:t>
            </a:r>
            <a:r>
              <a:rPr lang="en-US" sz="1100" dirty="0"/>
              <a:t> . 72(4) (2001) 483-489.   </a:t>
            </a:r>
          </a:p>
          <a:p>
            <a:pPr lvl="0" hangingPunct="0"/>
            <a:r>
              <a:rPr lang="en-US" sz="1100" dirty="0" err="1"/>
              <a:t>Shanklin</a:t>
            </a:r>
            <a:r>
              <a:rPr lang="en-US" sz="1100" dirty="0"/>
              <a:t>, T., </a:t>
            </a:r>
            <a:r>
              <a:rPr lang="en-US" sz="1100" dirty="0" err="1"/>
              <a:t>Yegneswaran</a:t>
            </a:r>
            <a:r>
              <a:rPr lang="en-US" sz="1100" dirty="0"/>
              <a:t>, P.K., Roper, D.K., </a:t>
            </a:r>
            <a:r>
              <a:rPr lang="en-US" sz="1100" dirty="0" err="1"/>
              <a:t>Yegneswaran</a:t>
            </a:r>
            <a:r>
              <a:rPr lang="en-US" sz="1100" dirty="0"/>
              <a:t>, P.K., and Marten, M.R</a:t>
            </a:r>
            <a:r>
              <a:rPr lang="en-US" sz="1100" dirty="0" smtClean="0"/>
              <a:t>., </a:t>
            </a:r>
            <a:r>
              <a:rPr lang="en-US" sz="1100" i="1" dirty="0"/>
              <a:t>Pharmaceutical Online</a:t>
            </a:r>
            <a:r>
              <a:rPr lang="en-US" sz="1100" dirty="0"/>
              <a:t>, March 5, 1999.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0" y="2227183"/>
            <a:ext cx="3759427" cy="13542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Bioprocess Engineering Center (BPEC)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MIT – Academic Lead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Danny Wang - Director</a:t>
            </a:r>
            <a:endParaRPr lang="en-US" sz="1600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Merck VBR&amp;C – Industry Partner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John </a:t>
            </a:r>
            <a:r>
              <a:rPr lang="en-US" sz="1600" dirty="0" err="1" smtClean="0"/>
              <a:t>Aunins</a:t>
            </a:r>
            <a:r>
              <a:rPr lang="en-US" sz="1600" dirty="0" smtClean="0"/>
              <a:t> - Liaison</a:t>
            </a:r>
          </a:p>
        </p:txBody>
      </p:sp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intelligen in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5" y="1439264"/>
            <a:ext cx="2852935" cy="61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img.informer.com/icons/png/32/4535/45350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30" y="1443531"/>
            <a:ext cx="613867" cy="6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 descr="Image result for biopro design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2054"/>
            <a:ext cx="3400546" cy="228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web.mit.edu/BPEC/images/bpeclogo4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467822"/>
            <a:ext cx="3706822" cy="4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s://pharmacy.ku.edu/sites/pharmacy.ku.edu/files/Hagen_Anna_we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1086361" cy="13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4"/>
          <p:cNvSpPr txBox="1">
            <a:spLocks/>
          </p:cNvSpPr>
          <p:nvPr/>
        </p:nvSpPr>
        <p:spPr>
          <a:xfrm>
            <a:off x="5264624" y="5136699"/>
            <a:ext cx="1517176" cy="8831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Anna Hagen</a:t>
            </a:r>
          </a:p>
          <a:p>
            <a:pPr marL="0" indent="0">
              <a:buNone/>
            </a:pPr>
            <a:r>
              <a:rPr lang="en-US" sz="1200" dirty="0" smtClean="0"/>
              <a:t>Director, Merck</a:t>
            </a:r>
          </a:p>
          <a:p>
            <a:pPr marL="0" indent="0">
              <a:buNone/>
            </a:pPr>
            <a:r>
              <a:rPr lang="en-US" sz="1200" b="1" dirty="0" smtClean="0"/>
              <a:t>Hepatitis A Vaccine Purification Process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7467600" y="5174183"/>
            <a:ext cx="1364776" cy="9218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John </a:t>
            </a:r>
            <a:r>
              <a:rPr lang="en-US" sz="1200" dirty="0" err="1" smtClean="0"/>
              <a:t>Aunins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Exec VP, Series</a:t>
            </a:r>
          </a:p>
          <a:p>
            <a:pPr marL="0" indent="0">
              <a:buNone/>
            </a:pPr>
            <a:r>
              <a:rPr lang="en-US" sz="1200" b="1" dirty="0" smtClean="0"/>
              <a:t>HIV-1 protease inhibitor</a:t>
            </a:r>
            <a:endParaRPr lang="en-US" sz="1200" b="1" dirty="0"/>
          </a:p>
        </p:txBody>
      </p:sp>
      <p:pic>
        <p:nvPicPr>
          <p:cNvPr id="26" name="Picture 4" descr="Image result for john aunins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71" y="3842110"/>
            <a:ext cx="926504" cy="12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2057400"/>
            <a:ext cx="8537575" cy="39703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CDER’s </a:t>
            </a:r>
            <a:r>
              <a:rPr lang="en-US" dirty="0"/>
              <a:t>Office of Pharmaceutical Quality (OPQ) </a:t>
            </a:r>
            <a:r>
              <a:rPr lang="en-US" dirty="0" smtClean="0"/>
              <a:t>Goals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FDA </a:t>
            </a:r>
            <a:r>
              <a:rPr lang="en-US" dirty="0"/>
              <a:t>Initiatives and Ongoing Activities to Modernize Pharmaceutical </a:t>
            </a:r>
            <a:r>
              <a:rPr lang="en-US" dirty="0" smtClean="0"/>
              <a:t>Manufacturing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Moving Forward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3C5E-CD29-49F5-8A6A-DEB36FC33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hotomicrograph of Streptococcus pneumoniae bacteria having been grown from a blood 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2" y="1219200"/>
            <a:ext cx="4284378" cy="28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807721" y="6090346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upload.wikimedia.org/wikipedia/en/thumb/9/94/Merck_Logo.svg/800px-Merck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792133" cy="8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98048"/>
            <a:ext cx="6729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Models for Success: 1994 - today</a:t>
            </a:r>
          </a:p>
          <a:p>
            <a:pPr algn="ctr"/>
            <a:r>
              <a:rPr lang="en-US" sz="2400" b="1" dirty="0" smtClean="0"/>
              <a:t>Continuous Biopharmaceutical Manufacturing</a:t>
            </a:r>
          </a:p>
        </p:txBody>
      </p:sp>
      <p:pic>
        <p:nvPicPr>
          <p:cNvPr id="1030" name="Picture 6" descr="http://www.mims.com/resources/drugs/Malaysia/pic/Pneumovax%2023%20vaccine%200.5%20mL1f0e5f57-bd98-4e4b-845b-9faa000a35b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66" y="4153596"/>
            <a:ext cx="927353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dultvaccination.org/vpd/pneumococcal/Syscom.GM.Web.Content.axd?d=U3aSf2dVutU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7" b="31614"/>
          <a:stretch/>
        </p:blipFill>
        <p:spPr bwMode="auto">
          <a:xfrm>
            <a:off x="609600" y="3055381"/>
            <a:ext cx="348561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396364"/>
            <a:ext cx="3836499" cy="160043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Pneumococcal disease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Pneumonia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1 </a:t>
            </a:r>
            <a:r>
              <a:rPr lang="en-US" sz="1600" dirty="0"/>
              <a:t>million/</a:t>
            </a:r>
            <a:r>
              <a:rPr lang="en-US" sz="1600" dirty="0" err="1"/>
              <a:t>yr</a:t>
            </a:r>
            <a:r>
              <a:rPr lang="en-US" sz="1600" dirty="0"/>
              <a:t> in U.S. - 7% </a:t>
            </a:r>
            <a:r>
              <a:rPr lang="en-US" sz="1600" dirty="0" smtClean="0"/>
              <a:t>die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1 million children worldwide die</a:t>
            </a:r>
            <a:endParaRPr lang="en-US" sz="1600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Meningitis / sepsis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25% over 65 </a:t>
            </a:r>
            <a:r>
              <a:rPr lang="en-US" sz="1600" dirty="0" err="1" smtClean="0"/>
              <a:t>yrs</a:t>
            </a:r>
            <a:r>
              <a:rPr lang="en-US" sz="1600" dirty="0" smtClean="0"/>
              <a:t> die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2140981"/>
            <a:ext cx="3458704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Vaccine </a:t>
            </a:r>
            <a:r>
              <a:rPr lang="en-US" b="1" u="sng" dirty="0" err="1" smtClean="0"/>
              <a:t>BioProcess</a:t>
            </a:r>
            <a:r>
              <a:rPr lang="en-US" b="1" u="sng" dirty="0" smtClean="0"/>
              <a:t> R&amp;D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</a:t>
            </a:r>
            <a:r>
              <a:rPr lang="en-US" sz="1600" dirty="0" err="1" smtClean="0"/>
              <a:t>Pneumovax</a:t>
            </a:r>
            <a:r>
              <a:rPr lang="en-US" sz="1600" dirty="0" smtClean="0"/>
              <a:t> Process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23 serotypes</a:t>
            </a:r>
            <a:endParaRPr lang="en-US" sz="1600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Polysaccharide 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Alcohol precipitation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T-mix skid</a:t>
            </a:r>
          </a:p>
          <a:p>
            <a:pPr marL="971550" lvl="3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Continuous Process Control</a:t>
            </a:r>
            <a:endParaRPr lang="en-US" dirty="0" smtClean="0"/>
          </a:p>
        </p:txBody>
      </p:sp>
      <p:pic>
        <p:nvPicPr>
          <p:cNvPr id="1036" name="Picture 12" descr="https://www.merckvaccines.com/is-bin/intershop.static/WFS/Merck-MerckVaccines-Site/Merck-MerckVaccines/en_US/StyleLibrary/MerckVaccinesImages/vaccine_vials/PedvaxHIB_lr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16" y="3969887"/>
            <a:ext cx="1705605" cy="25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basinc.com/mans/LC_epsilon/PumpMan/PM-90/90_Install/90install5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67192"/>
            <a:ext cx="1524000" cy="123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inline mixing tee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57" y="422969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6427113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1100" dirty="0" smtClean="0"/>
              <a:t>Roper</a:t>
            </a:r>
            <a:r>
              <a:rPr lang="en-US" sz="1100" dirty="0"/>
              <a:t>, D.K., “Basis of Design Document and Process Skid Package Specification for Pilot </a:t>
            </a:r>
            <a:r>
              <a:rPr lang="en-US" sz="1100" dirty="0" err="1"/>
              <a:t>Pneumovax</a:t>
            </a:r>
            <a:r>
              <a:rPr lang="en-US" sz="1100" dirty="0"/>
              <a:t> Tee-Mix Skid”, Merck </a:t>
            </a:r>
            <a:r>
              <a:rPr lang="en-US" sz="1100" dirty="0" smtClean="0"/>
              <a:t>BPR&amp;D</a:t>
            </a:r>
            <a:r>
              <a:rPr lang="en-US" sz="1100" dirty="0"/>
              <a:t>, 10 March 1997.</a:t>
            </a:r>
          </a:p>
          <a:p>
            <a:pPr hangingPunct="0"/>
            <a:r>
              <a:rPr lang="en-US" sz="1100" dirty="0" smtClean="0"/>
              <a:t>Lander</a:t>
            </a:r>
            <a:r>
              <a:rPr lang="en-US" sz="1100" dirty="0"/>
              <a:t>, R., M. </a:t>
            </a:r>
            <a:r>
              <a:rPr lang="en-US" sz="1100" dirty="0" err="1"/>
              <a:t>Gayton</a:t>
            </a:r>
            <a:r>
              <a:rPr lang="en-US" sz="1100" dirty="0"/>
              <a:t>, D.K. Roper and A.L. Lee.  “Basis of Design Document for New </a:t>
            </a:r>
            <a:r>
              <a:rPr lang="en-US" sz="1100" dirty="0" smtClean="0"/>
              <a:t>Pneumovax®23… “, </a:t>
            </a:r>
            <a:r>
              <a:rPr lang="en-US" sz="1100" dirty="0"/>
              <a:t>Merck </a:t>
            </a:r>
            <a:r>
              <a:rPr lang="en-US" sz="1100" dirty="0" smtClean="0"/>
              <a:t>BPR&amp;D</a:t>
            </a:r>
            <a:r>
              <a:rPr lang="en-US" sz="1100" dirty="0"/>
              <a:t>, 10 October 1995.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152400"/>
            <a:ext cx="6729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Current Challenges</a:t>
            </a:r>
          </a:p>
          <a:p>
            <a:pPr algn="ctr"/>
            <a:r>
              <a:rPr lang="en-US" sz="2400" b="1" dirty="0"/>
              <a:t>Continuous Pharmaceutical </a:t>
            </a:r>
            <a:r>
              <a:rPr lang="en-US" sz="2400" b="1" dirty="0" smtClean="0"/>
              <a:t>Manufacturing</a:t>
            </a:r>
            <a:endParaRPr lang="en-US" sz="2400" b="1" dirty="0"/>
          </a:p>
        </p:txBody>
      </p:sp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intelligen in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biopro design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8048" y="1371600"/>
            <a:ext cx="8593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/>
              <a:t>MARKET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</a:t>
            </a:r>
            <a:r>
              <a:rPr lang="en-US" dirty="0"/>
              <a:t>300 billion </a:t>
            </a:r>
            <a:r>
              <a:rPr lang="en-US" dirty="0" smtClean="0"/>
              <a:t>pharmaceutical sales (U.S., 2009): 37</a:t>
            </a:r>
            <a:r>
              <a:rPr lang="en-US" dirty="0"/>
              <a:t>% increase over </a:t>
            </a:r>
            <a:r>
              <a:rPr lang="en-US" dirty="0" smtClean="0"/>
              <a:t>2003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40% </a:t>
            </a:r>
            <a:r>
              <a:rPr lang="en-US" dirty="0"/>
              <a:t>percent of </a:t>
            </a:r>
            <a:r>
              <a:rPr lang="en-US" dirty="0" smtClean="0"/>
              <a:t>worldwide </a:t>
            </a:r>
            <a:r>
              <a:rPr lang="en-US" dirty="0"/>
              <a:t>pharmaceutical market.  </a:t>
            </a:r>
            <a:endParaRPr lang="en-US" dirty="0" smtClean="0"/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US produces 39</a:t>
            </a:r>
            <a:r>
              <a:rPr lang="en-US" dirty="0"/>
              <a:t>% </a:t>
            </a:r>
            <a:r>
              <a:rPr lang="en-US" dirty="0" smtClean="0"/>
              <a:t>of world’s pharmaceuticals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</a:t>
            </a:r>
            <a:r>
              <a:rPr lang="en-US" dirty="0"/>
              <a:t>1.7 billion </a:t>
            </a:r>
            <a:r>
              <a:rPr lang="en-US" dirty="0" smtClean="0"/>
              <a:t>cost to </a:t>
            </a:r>
            <a:r>
              <a:rPr lang="en-US" dirty="0"/>
              <a:t>bring a single new drug to </a:t>
            </a:r>
            <a:r>
              <a:rPr lang="en-US" dirty="0" smtClean="0"/>
              <a:t>market</a:t>
            </a:r>
          </a:p>
          <a:p>
            <a:pPr>
              <a:spcAft>
                <a:spcPts val="300"/>
              </a:spcAft>
            </a:pPr>
            <a:r>
              <a:rPr lang="en-US" b="1" dirty="0" smtClean="0"/>
              <a:t>PROCESS – STRUCTURE – FUNCTION RELATIONS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Organic, small-molecule APIs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granular </a:t>
            </a:r>
            <a:r>
              <a:rPr lang="en-US" dirty="0"/>
              <a:t>solids or </a:t>
            </a:r>
            <a:r>
              <a:rPr lang="en-US" dirty="0" smtClean="0"/>
              <a:t>powders  - marginal H</a:t>
            </a:r>
            <a:r>
              <a:rPr lang="en-US" baseline="-25000" dirty="0" smtClean="0"/>
              <a:t>2</a:t>
            </a:r>
            <a:r>
              <a:rPr lang="en-US" dirty="0" smtClean="0"/>
              <a:t>O solubility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fillers</a:t>
            </a:r>
            <a:r>
              <a:rPr lang="en-US" dirty="0"/>
              <a:t>, </a:t>
            </a:r>
            <a:r>
              <a:rPr lang="en-US" dirty="0" err="1"/>
              <a:t>disintegrants</a:t>
            </a:r>
            <a:r>
              <a:rPr lang="en-US" dirty="0"/>
              <a:t>, </a:t>
            </a:r>
            <a:r>
              <a:rPr lang="en-US" dirty="0" smtClean="0"/>
              <a:t>surfactants, </a:t>
            </a:r>
            <a:r>
              <a:rPr lang="en-US" dirty="0"/>
              <a:t>release agents, </a:t>
            </a:r>
            <a:r>
              <a:rPr lang="en-US" dirty="0" smtClean="0"/>
              <a:t>coatings assist release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Formulation: powder mixing, size reduction, granulation, drying, coating, tableting</a:t>
            </a:r>
          </a:p>
          <a:p>
            <a:pPr marL="1200150" lvl="2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Trial and error: quantitative models lacking</a:t>
            </a:r>
          </a:p>
          <a:p>
            <a:pPr>
              <a:spcAft>
                <a:spcPts val="300"/>
              </a:spcAft>
            </a:pPr>
            <a:r>
              <a:rPr lang="en-US" b="1" dirty="0" smtClean="0"/>
              <a:t>REGULATORY</a:t>
            </a:r>
            <a:endParaRPr lang="en-US" b="1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Quality assurance: recipe adherence, batch sampling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Quality by Design (</a:t>
            </a:r>
            <a:r>
              <a:rPr lang="en-US" dirty="0" err="1" smtClean="0"/>
              <a:t>QbD</a:t>
            </a:r>
            <a:r>
              <a:rPr lang="en-US" dirty="0" smtClean="0"/>
              <a:t>): FDA initiative 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Facility design, operation; material property analysis; process control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152400"/>
            <a:ext cx="6729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NSF/ENG Investments</a:t>
            </a:r>
          </a:p>
          <a:p>
            <a:pPr algn="ctr"/>
            <a:r>
              <a:rPr lang="en-US" sz="2400" b="1" dirty="0" smtClean="0"/>
              <a:t>Continuous Pharmaceutical Manufacturing</a:t>
            </a:r>
          </a:p>
        </p:txBody>
      </p:sp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intelligen in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biopro design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8048" y="1371600"/>
            <a:ext cx="8593552" cy="537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/>
              <a:t>CENTER FOR STRUCTURED ORGANIC PARTICULATE SYSTEMS (CSOPS)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</a:t>
            </a:r>
            <a:r>
              <a:rPr lang="en-US" dirty="0"/>
              <a:t>33,176,762 </a:t>
            </a:r>
            <a:r>
              <a:rPr lang="en-US" dirty="0" smtClean="0"/>
              <a:t>investment through 2015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ENGINEERED SYSTEMS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direct </a:t>
            </a:r>
            <a:r>
              <a:rPr lang="en-US" dirty="0"/>
              <a:t>compaction of active pharmaceutical </a:t>
            </a:r>
            <a:r>
              <a:rPr lang="en-US" dirty="0" smtClean="0"/>
              <a:t>ingredients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manufacture </a:t>
            </a:r>
            <a:r>
              <a:rPr lang="en-US" dirty="0"/>
              <a:t>of strip films to increase bioavailability of low-solubility </a:t>
            </a:r>
            <a:r>
              <a:rPr lang="en-US" dirty="0" smtClean="0"/>
              <a:t>actives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development </a:t>
            </a:r>
            <a:r>
              <a:rPr lang="en-US" dirty="0"/>
              <a:t>of multilayer dosage </a:t>
            </a:r>
            <a:r>
              <a:rPr lang="en-US" dirty="0" smtClean="0"/>
              <a:t>technologies: drop-on-demand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FUNDAMENTAL RESEARCH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particulate </a:t>
            </a:r>
            <a:r>
              <a:rPr lang="en-US" dirty="0" smtClean="0"/>
              <a:t>structures - </a:t>
            </a:r>
            <a:r>
              <a:rPr lang="en-US" dirty="0"/>
              <a:t>at interfaces and in colloidal solutions</a:t>
            </a:r>
            <a:endParaRPr lang="en-US" dirty="0" smtClean="0"/>
          </a:p>
          <a:p>
            <a:pPr marL="1200150" lvl="2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thermodynamics</a:t>
            </a:r>
            <a:r>
              <a:rPr lang="en-US" dirty="0"/>
              <a:t>, kinetics, and mechanics of particulate </a:t>
            </a:r>
            <a:r>
              <a:rPr lang="en-US" dirty="0" smtClean="0"/>
              <a:t>interactions</a:t>
            </a:r>
          </a:p>
          <a:p>
            <a:pPr marL="1200150" lvl="2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micro- </a:t>
            </a:r>
            <a:r>
              <a:rPr lang="en-US" dirty="0"/>
              <a:t>to </a:t>
            </a:r>
            <a:r>
              <a:rPr lang="en-US" dirty="0" err="1"/>
              <a:t>nano</a:t>
            </a:r>
            <a:r>
              <a:rPr lang="en-US" dirty="0"/>
              <a:t>-scale </a:t>
            </a:r>
            <a:r>
              <a:rPr lang="en-US" dirty="0" smtClean="0"/>
              <a:t>characterization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predictive </a:t>
            </a:r>
            <a:r>
              <a:rPr lang="en-US" dirty="0"/>
              <a:t>design and scale-able control of manufacture of </a:t>
            </a:r>
            <a:r>
              <a:rPr lang="en-US" dirty="0" smtClean="0"/>
              <a:t>APIs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ENABLING TECHNOLOGIES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algorithmic toolbox: </a:t>
            </a:r>
            <a:r>
              <a:rPr lang="en-US" dirty="0"/>
              <a:t>control, optimization, and informatics </a:t>
            </a:r>
            <a:endParaRPr lang="en-US" dirty="0" smtClean="0"/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multi-scale models: processing</a:t>
            </a:r>
            <a:r>
              <a:rPr lang="en-US" dirty="0"/>
              <a:t>, structure, </a:t>
            </a:r>
            <a:r>
              <a:rPr lang="en-US" dirty="0" smtClean="0"/>
              <a:t>material </a:t>
            </a:r>
            <a:r>
              <a:rPr lang="en-US" dirty="0"/>
              <a:t>properties of APIs</a:t>
            </a:r>
            <a:r>
              <a:rPr lang="en-US" dirty="0" smtClean="0"/>
              <a:t>.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imulate </a:t>
            </a:r>
            <a:r>
              <a:rPr lang="en-US" dirty="0"/>
              <a:t>multiphase transport of APIs</a:t>
            </a:r>
            <a:r>
              <a:rPr lang="en-US" dirty="0" smtClean="0"/>
              <a:t>.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reduced-order </a:t>
            </a:r>
            <a:r>
              <a:rPr lang="en-US" dirty="0"/>
              <a:t>models for rapid inline monitoring and control of pharmaceutical manufacturing processes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152400"/>
            <a:ext cx="6729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NSF/ENG Investments</a:t>
            </a:r>
          </a:p>
          <a:p>
            <a:pPr algn="ctr"/>
            <a:r>
              <a:rPr lang="en-US" sz="2400" b="1" dirty="0" smtClean="0"/>
              <a:t>Continuous Pharmaceutical Manufacturing</a:t>
            </a:r>
          </a:p>
        </p:txBody>
      </p:sp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intelligen in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biopro design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8048" y="1219200"/>
            <a:ext cx="859355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/>
              <a:t>STRUCTURED PARTICULATE SYSTEMS  - CBET, EEC, IIP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$11,217,134 investment through 2015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 smtClean="0"/>
              <a:t>ENGINEERING RESEARCH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Deterministic </a:t>
            </a:r>
            <a:r>
              <a:rPr lang="en-US" dirty="0"/>
              <a:t>and stochastic transport of suspended particles in periodic systems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Response of </a:t>
            </a:r>
            <a:r>
              <a:rPr lang="en-US" dirty="0" smtClean="0"/>
              <a:t>novel suspensions </a:t>
            </a:r>
            <a:r>
              <a:rPr lang="en-US" dirty="0"/>
              <a:t>of </a:t>
            </a:r>
            <a:r>
              <a:rPr lang="en-US" dirty="0" smtClean="0"/>
              <a:t>magnetic nanoparticles </a:t>
            </a:r>
            <a:r>
              <a:rPr lang="en-US" dirty="0"/>
              <a:t>to </a:t>
            </a:r>
            <a:r>
              <a:rPr lang="en-US" dirty="0" smtClean="0"/>
              <a:t>time varying magnetic fields</a:t>
            </a:r>
            <a:endParaRPr lang="en-US" dirty="0"/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dynamics of magnetic </a:t>
            </a:r>
            <a:r>
              <a:rPr lang="en-US" dirty="0" err="1"/>
              <a:t>nanoprobes</a:t>
            </a:r>
            <a:r>
              <a:rPr lang="en-US" dirty="0"/>
              <a:t> in polymer melts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magnetically and thermally active nanoparticles for cancer </a:t>
            </a:r>
            <a:r>
              <a:rPr lang="en-US" dirty="0" smtClean="0"/>
              <a:t>treatment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CYBERPHYSICAL SYSTEMS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Multi-scale </a:t>
            </a:r>
            <a:r>
              <a:rPr lang="en-US" dirty="0"/>
              <a:t>modeling and analysis of reactive granulation </a:t>
            </a:r>
            <a:r>
              <a:rPr lang="en-US" dirty="0" smtClean="0"/>
              <a:t>processes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cyber-enabled </a:t>
            </a:r>
            <a:r>
              <a:rPr lang="en-US" dirty="0"/>
              <a:t>engineering of pharmaceutical products</a:t>
            </a:r>
            <a:endParaRPr lang="en-US" dirty="0" smtClean="0"/>
          </a:p>
          <a:p>
            <a:pPr>
              <a:spcAft>
                <a:spcPts val="300"/>
              </a:spcAft>
            </a:pPr>
            <a:r>
              <a:rPr lang="en-US" dirty="0" smtClean="0"/>
              <a:t>PARTICLE SYSTEMS TECHNOLOGY: TRANSFER TO PHARMA MANUFACTURING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Integrated </a:t>
            </a:r>
            <a:r>
              <a:rPr lang="en-US" dirty="0"/>
              <a:t>Systems for manufacture of </a:t>
            </a:r>
            <a:r>
              <a:rPr lang="en-US" dirty="0" smtClean="0"/>
              <a:t>pharmaceuticals (I-Corps)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enter </a:t>
            </a:r>
            <a:r>
              <a:rPr lang="en-US" dirty="0"/>
              <a:t>for pharmaceutical </a:t>
            </a:r>
            <a:r>
              <a:rPr lang="en-US" dirty="0" smtClean="0"/>
              <a:t>processing (I/UCRC)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M</a:t>
            </a:r>
            <a:r>
              <a:rPr lang="en-US" dirty="0" smtClean="0"/>
              <a:t>ulti-scale </a:t>
            </a:r>
            <a:r>
              <a:rPr lang="en-US" dirty="0"/>
              <a:t>modeling to predict granule property evolution in mixer </a:t>
            </a:r>
            <a:r>
              <a:rPr lang="en-US" dirty="0" smtClean="0"/>
              <a:t>granulators (GOALI)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ellulose </a:t>
            </a:r>
            <a:r>
              <a:rPr lang="en-US" dirty="0"/>
              <a:t>formulations to enhance solubility and improve drug </a:t>
            </a:r>
            <a:r>
              <a:rPr lang="en-US" dirty="0" smtClean="0"/>
              <a:t>delivery (AIR)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152400"/>
            <a:ext cx="6729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NSF Investments</a:t>
            </a:r>
          </a:p>
          <a:p>
            <a:pPr algn="ctr"/>
            <a:r>
              <a:rPr lang="en-US" sz="2400" b="1" dirty="0" smtClean="0"/>
              <a:t>Continuous Pharmaceutical Manufacturing</a:t>
            </a:r>
          </a:p>
        </p:txBody>
      </p:sp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intelligen in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biopro design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8048" y="1219200"/>
            <a:ext cx="85935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/>
              <a:t>STRUCTURED PARTICULATE SYSTEMS  - DMR, EHR, etc.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$4,171,907 investment through 2015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 smtClean="0"/>
              <a:t>RESEARCH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polysaccharide derivatives for enhanced drug </a:t>
            </a:r>
            <a:r>
              <a:rPr lang="en-US" dirty="0" smtClean="0"/>
              <a:t>delivery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integrated research in </a:t>
            </a:r>
            <a:r>
              <a:rPr lang="en-US" dirty="0" err="1"/>
              <a:t>nano</a:t>
            </a:r>
            <a:r>
              <a:rPr lang="en-US" dirty="0"/>
              <a:t>-pharmaceutical engineering and </a:t>
            </a:r>
            <a:r>
              <a:rPr lang="en-US" dirty="0" smtClean="0"/>
              <a:t>science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INSTRUMENTATION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near </a:t>
            </a:r>
            <a:r>
              <a:rPr lang="en-US" dirty="0"/>
              <a:t>infrared chemical imaging spectrometer to study novel organic composites </a:t>
            </a:r>
            <a:r>
              <a:rPr lang="en-US" dirty="0" smtClean="0"/>
              <a:t>cyber-enabled </a:t>
            </a:r>
            <a:r>
              <a:rPr lang="en-US" dirty="0"/>
              <a:t>engineering of pharmaceutical products</a:t>
            </a:r>
            <a:endParaRPr lang="en-US" dirty="0" smtClean="0"/>
          </a:p>
          <a:p>
            <a:pPr>
              <a:spcAft>
                <a:spcPts val="300"/>
              </a:spcAft>
            </a:pPr>
            <a:r>
              <a:rPr lang="en-US" dirty="0" smtClean="0"/>
              <a:t>WORKFORCE DEVELOPMENT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research experiences for undergraduates and teachers in functional and nanostructured materials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152400"/>
            <a:ext cx="6729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Advances from NSF Support</a:t>
            </a:r>
          </a:p>
          <a:p>
            <a:pPr algn="ctr"/>
            <a:r>
              <a:rPr lang="en-US" sz="2400" b="1" dirty="0" smtClean="0"/>
              <a:t>Continuous Pharmaceutical Manufacturing</a:t>
            </a:r>
          </a:p>
        </p:txBody>
      </p:sp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intelligen in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biopro design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8048" y="1219200"/>
            <a:ext cx="85935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/>
              <a:t>ENGINEERED SYSTEMS RESEARCH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Predict drug </a:t>
            </a:r>
            <a:r>
              <a:rPr lang="en-US" dirty="0"/>
              <a:t>dissolution based on tablet morphology, composition, and </a:t>
            </a:r>
            <a:r>
              <a:rPr lang="en-US" dirty="0" smtClean="0"/>
              <a:t>processing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Physical </a:t>
            </a:r>
            <a:r>
              <a:rPr lang="en-US" dirty="0"/>
              <a:t>stabilization in the amorphous state of poorly soluble </a:t>
            </a:r>
            <a:r>
              <a:rPr lang="en-US" dirty="0" smtClean="0"/>
              <a:t>APIs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405 peer-reviewed journal </a:t>
            </a:r>
            <a:r>
              <a:rPr lang="en-US" dirty="0" smtClean="0"/>
              <a:t>articles, 223 </a:t>
            </a:r>
            <a:r>
              <a:rPr lang="en-US" dirty="0"/>
              <a:t>conference </a:t>
            </a:r>
            <a:r>
              <a:rPr lang="en-US" dirty="0" smtClean="0"/>
              <a:t>proceedings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181 </a:t>
            </a:r>
            <a:r>
              <a:rPr lang="en-US" dirty="0"/>
              <a:t>peer-reviewed </a:t>
            </a:r>
            <a:r>
              <a:rPr lang="en-US" dirty="0" smtClean="0"/>
              <a:t>articles, 77 </a:t>
            </a:r>
            <a:r>
              <a:rPr lang="en-US" dirty="0"/>
              <a:t>conference proceedings </a:t>
            </a:r>
            <a:r>
              <a:rPr lang="en-US" dirty="0" smtClean="0"/>
              <a:t>(associated support)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or sponsored projects to CSOPS researchers</a:t>
            </a:r>
            <a:endParaRPr lang="en-US" dirty="0" smtClean="0"/>
          </a:p>
          <a:p>
            <a:pPr>
              <a:spcAft>
                <a:spcPts val="300"/>
              </a:spcAft>
            </a:pPr>
            <a:r>
              <a:rPr lang="en-US" b="1" dirty="0" smtClean="0"/>
              <a:t>KNOWLEDGE TRANSFER TO INDUSTRY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Dry </a:t>
            </a:r>
            <a:r>
              <a:rPr lang="en-US" dirty="0"/>
              <a:t>compaction INSPIRE Test </a:t>
            </a:r>
            <a:r>
              <a:rPr lang="en-US" dirty="0" smtClean="0"/>
              <a:t>Bed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models </a:t>
            </a:r>
            <a:r>
              <a:rPr lang="en-US" dirty="0"/>
              <a:t>and </a:t>
            </a:r>
            <a:r>
              <a:rPr lang="en-US" dirty="0" smtClean="0"/>
              <a:t>processes transferred to J&amp;J, Johnson/Janssen </a:t>
            </a:r>
            <a:r>
              <a:rPr lang="en-US" dirty="0"/>
              <a:t>in Puerto </a:t>
            </a:r>
            <a:r>
              <a:rPr lang="en-US" dirty="0" smtClean="0"/>
              <a:t>Rico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pilot activities with Eli Lilly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48 </a:t>
            </a:r>
            <a:r>
              <a:rPr lang="en-US" dirty="0"/>
              <a:t>invention disclosures, 26 total patent applications filed, 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eight </a:t>
            </a:r>
            <a:r>
              <a:rPr lang="en-US" dirty="0"/>
              <a:t>patents awarded, one license issued, </a:t>
            </a:r>
            <a:r>
              <a:rPr lang="en-US" dirty="0" smtClean="0"/>
              <a:t>one </a:t>
            </a:r>
            <a:r>
              <a:rPr lang="en-US" dirty="0"/>
              <a:t>start-up company</a:t>
            </a:r>
          </a:p>
          <a:p>
            <a:pPr>
              <a:spcAft>
                <a:spcPts val="300"/>
              </a:spcAft>
            </a:pPr>
            <a:r>
              <a:rPr lang="en-US" b="1" dirty="0"/>
              <a:t>INDUSTRY ENGAGEMENT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&gt;30 industrial leaders in pharmaceutical manufacturing and equipment development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~$10M support for associated projects (FY2014</a:t>
            </a:r>
            <a:r>
              <a:rPr lang="en-US" dirty="0" smtClean="0"/>
              <a:t>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neutral </a:t>
            </a:r>
            <a:r>
              <a:rPr lang="en-US" dirty="0"/>
              <a:t>forum for industry/FDA interactions relevant to continuous manufacturing</a:t>
            </a:r>
            <a:endParaRPr lang="en-US" b="1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152400"/>
            <a:ext cx="6729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Advances from NSF Support</a:t>
            </a:r>
          </a:p>
          <a:p>
            <a:pPr algn="ctr"/>
            <a:r>
              <a:rPr lang="en-US" sz="2400" b="1" dirty="0" smtClean="0"/>
              <a:t>Continuous Pharmaceutical Manufacturing</a:t>
            </a:r>
          </a:p>
        </p:txBody>
      </p:sp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intelligen in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biopro design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8048" y="1219200"/>
            <a:ext cx="8593552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/>
              <a:t>FUTURE PHARMACEUTICAL WORKFORCE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Degreed professionals: 66 PhD, 30 MS, 13 </a:t>
            </a:r>
            <a:r>
              <a:rPr lang="en-US" dirty="0"/>
              <a:t>BS </a:t>
            </a:r>
            <a:r>
              <a:rPr lang="en-US" dirty="0" smtClean="0"/>
              <a:t> (1/2 employed by industry)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degree programs, one new certificate program, 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50 </a:t>
            </a:r>
            <a:r>
              <a:rPr lang="en-US" dirty="0"/>
              <a:t>new courses, 15 textbook chapters, and 64 course </a:t>
            </a:r>
            <a:r>
              <a:rPr lang="en-US" dirty="0" smtClean="0"/>
              <a:t>modules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RET engaging </a:t>
            </a:r>
            <a:r>
              <a:rPr lang="en-US" dirty="0"/>
              <a:t>high school </a:t>
            </a:r>
            <a:r>
              <a:rPr lang="en-US" dirty="0" smtClean="0"/>
              <a:t>teachers from industry conduct </a:t>
            </a:r>
            <a:r>
              <a:rPr lang="en-US" dirty="0"/>
              <a:t>research </a:t>
            </a:r>
            <a:r>
              <a:rPr lang="en-US" dirty="0" smtClean="0"/>
              <a:t>at university</a:t>
            </a:r>
          </a:p>
          <a:p>
            <a:pPr>
              <a:spcAft>
                <a:spcPts val="300"/>
              </a:spcAft>
            </a:pPr>
            <a:r>
              <a:rPr lang="en-US" b="1" dirty="0" smtClean="0"/>
              <a:t>BROADENING PARTICIPATION</a:t>
            </a:r>
            <a:endParaRPr lang="en-US" b="1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omen </a:t>
            </a:r>
            <a:r>
              <a:rPr lang="en-US" dirty="0"/>
              <a:t>in </a:t>
            </a:r>
            <a:r>
              <a:rPr lang="en-US" dirty="0" smtClean="0"/>
              <a:t>CSOPS </a:t>
            </a:r>
            <a:r>
              <a:rPr lang="en-US" dirty="0"/>
              <a:t>leadership, faculty, post-docs and students at all levels more than doubles corresponding national averages.  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Underrepresented </a:t>
            </a:r>
            <a:r>
              <a:rPr lang="en-US" dirty="0"/>
              <a:t>minorities and Hispanic/Latino participants </a:t>
            </a:r>
            <a:r>
              <a:rPr lang="en-US" dirty="0" smtClean="0"/>
              <a:t>have </a:t>
            </a:r>
            <a:r>
              <a:rPr lang="en-US" dirty="0"/>
              <a:t>been at or above national </a:t>
            </a:r>
            <a:r>
              <a:rPr lang="en-US" dirty="0" smtClean="0"/>
              <a:t>levels</a:t>
            </a:r>
          </a:p>
          <a:p>
            <a:pPr>
              <a:spcAft>
                <a:spcPts val="300"/>
              </a:spcAft>
            </a:pPr>
            <a:r>
              <a:rPr lang="en-US" b="1" dirty="0" smtClean="0"/>
              <a:t>REGULATORY ADVANCES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ntroduced </a:t>
            </a:r>
            <a:r>
              <a:rPr lang="en-US" dirty="0"/>
              <a:t>scientific first </a:t>
            </a:r>
            <a:r>
              <a:rPr lang="en-US" dirty="0" smtClean="0"/>
              <a:t>principles, demonstrated </a:t>
            </a:r>
            <a:r>
              <a:rPr lang="en-US" dirty="0"/>
              <a:t>advanced modeling and control (including closed loop operations) of continuous pharmaceutical manufacturing.  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FDA engaged CSOPS researchers to </a:t>
            </a:r>
            <a:r>
              <a:rPr lang="en-US" dirty="0"/>
              <a:t>develop model-assisted batch </a:t>
            </a:r>
            <a:r>
              <a:rPr lang="en-US" dirty="0" smtClean="0"/>
              <a:t>processing </a:t>
            </a:r>
            <a:r>
              <a:rPr lang="en-US" dirty="0"/>
              <a:t>or flowsheet modeling; 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CSOPS </a:t>
            </a:r>
            <a:r>
              <a:rPr lang="en-US" dirty="0"/>
              <a:t>director Fernando Muzzio serves on the FDA’s Science Advisory Board. 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NJIT may </a:t>
            </a:r>
            <a:r>
              <a:rPr lang="en-US" dirty="0"/>
              <a:t>build a stripfilm facility at FDA. 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Invited to coordinate advice to FDA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152400"/>
            <a:ext cx="6729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Emerging Opportunities</a:t>
            </a:r>
          </a:p>
          <a:p>
            <a:pPr algn="ctr"/>
            <a:r>
              <a:rPr lang="en-US" sz="2400" b="1" dirty="0" smtClean="0"/>
              <a:t>Continuous Pharmaceutical Manufacturing</a:t>
            </a:r>
          </a:p>
        </p:txBody>
      </p:sp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intelligen in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biopro design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8048" y="1219200"/>
            <a:ext cx="859355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/>
              <a:t>ENGINEERING RESEARCH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Predictive </a:t>
            </a:r>
            <a:r>
              <a:rPr lang="en-US" dirty="0"/>
              <a:t>design, characterization, and control of pharmaceutical products </a:t>
            </a:r>
            <a:r>
              <a:rPr lang="en-US" dirty="0" smtClean="0"/>
              <a:t>based on understanding </a:t>
            </a:r>
            <a:r>
              <a:rPr lang="en-US" dirty="0"/>
              <a:t>of process/structure/function relationships 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Prediction of product performance based on material properties and process </a:t>
            </a:r>
            <a:r>
              <a:rPr lang="en-US" dirty="0" smtClean="0"/>
              <a:t>parameters</a:t>
            </a:r>
          </a:p>
          <a:p>
            <a:pPr>
              <a:spcAft>
                <a:spcPts val="300"/>
              </a:spcAft>
            </a:pPr>
            <a:r>
              <a:rPr lang="en-US" b="1" dirty="0"/>
              <a:t>ENABLING TECHNOLOGIES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algorithmic </a:t>
            </a:r>
            <a:r>
              <a:rPr lang="en-US" dirty="0" smtClean="0"/>
              <a:t>toolbox that supports control</a:t>
            </a:r>
            <a:r>
              <a:rPr lang="en-US" dirty="0"/>
              <a:t>, optimization, and informatics </a:t>
            </a:r>
            <a:r>
              <a:rPr lang="en-US" dirty="0" smtClean="0"/>
              <a:t>including </a:t>
            </a:r>
            <a:r>
              <a:rPr lang="en-US" dirty="0"/>
              <a:t>models and processes for continuous manufacturing </a:t>
            </a:r>
            <a:endParaRPr lang="en-US" dirty="0" smtClean="0"/>
          </a:p>
          <a:p>
            <a:pPr>
              <a:spcAft>
                <a:spcPts val="300"/>
              </a:spcAft>
            </a:pPr>
            <a:r>
              <a:rPr lang="en-US" b="1" dirty="0" smtClean="0"/>
              <a:t>ENGINEERED SYSTEMS</a:t>
            </a:r>
            <a:endParaRPr lang="en-US" b="1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Bio pharmaceutical process: ‘upstream’ and ‘downstream’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Emerging </a:t>
            </a:r>
            <a:r>
              <a:rPr lang="en-US" dirty="0" err="1" smtClean="0"/>
              <a:t>nano</a:t>
            </a:r>
            <a:r>
              <a:rPr lang="en-US" dirty="0" smtClean="0"/>
              <a:t>- and electro-</a:t>
            </a:r>
            <a:r>
              <a:rPr lang="en-US" dirty="0" err="1" smtClean="0"/>
              <a:t>ceuticals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Multi-scale, multi-faceted analysis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Integrate reduced-order process models with physiologic, pharmacokinetic models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Co-adaptive, closed-loop, bidirectional interfaces for drug delivery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152400"/>
            <a:ext cx="6729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Emerging Opportunities</a:t>
            </a:r>
          </a:p>
          <a:p>
            <a:pPr algn="ctr"/>
            <a:r>
              <a:rPr lang="en-US" sz="2400" b="1" dirty="0" smtClean="0"/>
              <a:t>Continuous Pharmaceutical Manufacturing</a:t>
            </a:r>
          </a:p>
        </p:txBody>
      </p:sp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intelligen in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biopro design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8048" y="1219200"/>
            <a:ext cx="85935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/>
              <a:t>WORKFORCE DEVELOPMENT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FDA/NSF Scholar in Residence at </a:t>
            </a:r>
            <a:r>
              <a:rPr lang="en-US" dirty="0" smtClean="0"/>
              <a:t>FDA 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1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/>
              <a:t>support for faculty or postdocs to </a:t>
            </a:r>
            <a:r>
              <a:rPr lang="en-US" dirty="0" smtClean="0"/>
              <a:t>research, collaborate </a:t>
            </a:r>
            <a:r>
              <a:rPr lang="en-US" dirty="0"/>
              <a:t>intramural FDA </a:t>
            </a:r>
            <a:r>
              <a:rPr lang="en-US" dirty="0" smtClean="0"/>
              <a:t>labs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1-4 semesters (F/T or P/T) </a:t>
            </a:r>
            <a:r>
              <a:rPr lang="en-US" dirty="0"/>
              <a:t>graduate </a:t>
            </a:r>
            <a:r>
              <a:rPr lang="en-US" dirty="0" smtClean="0"/>
              <a:t>student mentored by academic </a:t>
            </a:r>
            <a:r>
              <a:rPr lang="en-US" dirty="0"/>
              <a:t>and FDA 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Summer </a:t>
            </a:r>
            <a:r>
              <a:rPr lang="en-US" dirty="0"/>
              <a:t>or </a:t>
            </a:r>
            <a:r>
              <a:rPr lang="en-US" dirty="0" smtClean="0"/>
              <a:t>1-2 semester support for undergraduate students, mutual mentors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Current program </a:t>
            </a:r>
            <a:r>
              <a:rPr lang="en-US" dirty="0"/>
              <a:t>focuses on medical </a:t>
            </a:r>
            <a:r>
              <a:rPr lang="en-US" dirty="0" smtClean="0"/>
              <a:t>devices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Joint NSF/(FDA) </a:t>
            </a:r>
            <a:r>
              <a:rPr lang="en-US" dirty="0"/>
              <a:t>support of </a:t>
            </a:r>
            <a:r>
              <a:rPr lang="en-US" dirty="0" smtClean="0"/>
              <a:t>Center-scale activities or interactions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Joint  </a:t>
            </a:r>
            <a:r>
              <a:rPr lang="en-US" dirty="0"/>
              <a:t>NSF</a:t>
            </a:r>
            <a:r>
              <a:rPr lang="en-US" dirty="0" smtClean="0"/>
              <a:t>/(other </a:t>
            </a:r>
            <a:r>
              <a:rPr lang="en-US" dirty="0"/>
              <a:t>federal agency </a:t>
            </a:r>
            <a:r>
              <a:rPr lang="en-US" dirty="0" smtClean="0"/>
              <a:t>support) </a:t>
            </a:r>
            <a:r>
              <a:rPr lang="en-US" dirty="0"/>
              <a:t>for joint calls for proposals. </a:t>
            </a: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Joint working group: identify opportunities of mutual interest/support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ENG: vision </a:t>
            </a:r>
            <a:r>
              <a:rPr lang="en-US" dirty="0"/>
              <a:t>reset for manufacturing </a:t>
            </a:r>
            <a:r>
              <a:rPr lang="en-US" dirty="0" smtClean="0"/>
              <a:t>research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ERC Program (UIDP) Workshop (Jan/Feb 2016)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Post-ERC workforce development initiatives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International Institute for Advanced Pharmaceutical </a:t>
            </a:r>
            <a:r>
              <a:rPr lang="en-US" dirty="0" smtClean="0"/>
              <a:t>Manufacturing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Continuous Manufacturing and Crystallization Consortium (CMAC) in the </a:t>
            </a:r>
            <a:r>
              <a:rPr lang="en-US" dirty="0" smtClean="0"/>
              <a:t>UK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Research Center for Pharmaceutical Engineering (RCPE) in </a:t>
            </a:r>
            <a:r>
              <a:rPr lang="en-US" dirty="0" smtClean="0"/>
              <a:t>Germany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Ghent University in Belgium</a:t>
            </a:r>
            <a:endParaRPr lang="en-US" dirty="0" smtClean="0"/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commons/thumb/3/30/Triangular_Pyramid_%28Tetrahedron%29.svg/295px-Triangular_Pyramid_%28Tetrahedron%2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17" y="2072968"/>
            <a:ext cx="4331272" cy="34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884" y="238780"/>
            <a:ext cx="846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Translational Institute: integrate research/development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03327" y="631932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39983" y="914400"/>
            <a:ext cx="20437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1CC669"/>
                </a:solidFill>
              </a:rPr>
              <a:t>Vision – Realization</a:t>
            </a:r>
          </a:p>
          <a:p>
            <a:pPr marL="231775"/>
            <a:r>
              <a:rPr lang="en-US" sz="1600" b="1" dirty="0" smtClean="0">
                <a:solidFill>
                  <a:srgbClr val="1CC669"/>
                </a:solidFill>
              </a:rPr>
              <a:t>Discoveries</a:t>
            </a:r>
          </a:p>
          <a:p>
            <a:pPr marL="231775"/>
            <a:r>
              <a:rPr lang="en-US" sz="1600" b="1" dirty="0" smtClean="0">
                <a:solidFill>
                  <a:srgbClr val="1CC669"/>
                </a:solidFill>
              </a:rPr>
              <a:t>Technologies</a:t>
            </a:r>
          </a:p>
          <a:p>
            <a:pPr marL="231775"/>
            <a:r>
              <a:rPr lang="en-US" sz="1600" b="1" dirty="0" smtClean="0">
                <a:solidFill>
                  <a:srgbClr val="1CC669"/>
                </a:solidFill>
              </a:rPr>
              <a:t>Proofs of Principle</a:t>
            </a:r>
            <a:endParaRPr lang="en-US" sz="1600" b="1" dirty="0">
              <a:solidFill>
                <a:srgbClr val="1CC66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2278" y="3327190"/>
            <a:ext cx="189616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Program Staff</a:t>
            </a:r>
          </a:p>
          <a:p>
            <a:pPr marL="231775"/>
            <a:r>
              <a:rPr lang="en-US" sz="1600" b="1" dirty="0" smtClean="0">
                <a:solidFill>
                  <a:srgbClr val="0070C0"/>
                </a:solidFill>
              </a:rPr>
              <a:t>Administration</a:t>
            </a:r>
          </a:p>
          <a:p>
            <a:pPr marL="231775"/>
            <a:r>
              <a:rPr lang="en-US" sz="1600" b="1" dirty="0" smtClean="0">
                <a:solidFill>
                  <a:srgbClr val="0070C0"/>
                </a:solidFill>
              </a:rPr>
              <a:t>Program Leader</a:t>
            </a:r>
          </a:p>
          <a:p>
            <a:pPr marL="231775"/>
            <a:r>
              <a:rPr lang="en-US" sz="1600" b="1" dirty="0" smtClean="0">
                <a:solidFill>
                  <a:srgbClr val="0070C0"/>
                </a:solidFill>
              </a:rPr>
              <a:t>Program Director</a:t>
            </a:r>
          </a:p>
          <a:p>
            <a:pPr marL="231775"/>
            <a:r>
              <a:rPr lang="en-US" sz="1600" b="1" dirty="0" smtClean="0">
                <a:solidFill>
                  <a:srgbClr val="0070C0"/>
                </a:solidFill>
              </a:rPr>
              <a:t>Program Staff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5486400"/>
            <a:ext cx="41705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Technology Sector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Advisory Boards 	          Initial Reviewers</a:t>
            </a:r>
          </a:p>
          <a:p>
            <a:pPr marL="231775"/>
            <a:r>
              <a:rPr lang="en-US" sz="1400" b="1" dirty="0" smtClean="0">
                <a:solidFill>
                  <a:srgbClr val="C00000"/>
                </a:solidFill>
              </a:rPr>
              <a:t>Industry, Science, Admin     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 Periodic Visitors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Innovation Partners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Seminar Speakers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090" y="3429000"/>
            <a:ext cx="223125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</a:rPr>
              <a:t>Research Participants</a:t>
            </a:r>
          </a:p>
          <a:p>
            <a:pPr marL="177800"/>
            <a:r>
              <a:rPr lang="en-US" sz="1600" b="1" dirty="0" smtClean="0">
                <a:solidFill>
                  <a:srgbClr val="7030A0"/>
                </a:solidFill>
              </a:rPr>
              <a:t>Leadership</a:t>
            </a:r>
          </a:p>
          <a:p>
            <a:pPr marL="177800"/>
            <a:r>
              <a:rPr lang="en-US" sz="1600" b="1" dirty="0" smtClean="0">
                <a:solidFill>
                  <a:srgbClr val="7030A0"/>
                </a:solidFill>
              </a:rPr>
              <a:t>Faculty</a:t>
            </a:r>
            <a:br>
              <a:rPr lang="en-US" sz="1600" b="1" dirty="0" smtClean="0">
                <a:solidFill>
                  <a:srgbClr val="7030A0"/>
                </a:solidFill>
              </a:rPr>
            </a:br>
            <a:r>
              <a:rPr lang="en-US" sz="1600" b="1" dirty="0" smtClean="0">
                <a:solidFill>
                  <a:srgbClr val="7030A0"/>
                </a:solidFill>
              </a:rPr>
              <a:t>Students</a:t>
            </a:r>
          </a:p>
          <a:p>
            <a:pPr marL="177800"/>
            <a:r>
              <a:rPr lang="en-US" sz="1600" b="1" dirty="0" smtClean="0">
                <a:solidFill>
                  <a:srgbClr val="7030A0"/>
                </a:solidFill>
              </a:rPr>
              <a:t>Administration</a:t>
            </a:r>
          </a:p>
        </p:txBody>
      </p:sp>
      <p:sp>
        <p:nvSpPr>
          <p:cNvPr id="21" name="Freeform 20"/>
          <p:cNvSpPr/>
          <p:nvPr/>
        </p:nvSpPr>
        <p:spPr>
          <a:xfrm rot="15826933" flipV="1">
            <a:off x="4337615" y="3877387"/>
            <a:ext cx="726850" cy="1500825"/>
          </a:xfrm>
          <a:custGeom>
            <a:avLst/>
            <a:gdLst>
              <a:gd name="connsiteX0" fmla="*/ 1419367 w 1419367"/>
              <a:gd name="connsiteY0" fmla="*/ 736979 h 1419367"/>
              <a:gd name="connsiteX1" fmla="*/ 1419367 w 1419367"/>
              <a:gd name="connsiteY1" fmla="*/ 805218 h 1419367"/>
              <a:gd name="connsiteX2" fmla="*/ 1419367 w 1419367"/>
              <a:gd name="connsiteY2" fmla="*/ 846161 h 1419367"/>
              <a:gd name="connsiteX3" fmla="*/ 1405719 w 1419367"/>
              <a:gd name="connsiteY3" fmla="*/ 914400 h 1419367"/>
              <a:gd name="connsiteX4" fmla="*/ 1392071 w 1419367"/>
              <a:gd name="connsiteY4" fmla="*/ 941696 h 1419367"/>
              <a:gd name="connsiteX5" fmla="*/ 1351128 w 1419367"/>
              <a:gd name="connsiteY5" fmla="*/ 1023582 h 1419367"/>
              <a:gd name="connsiteX6" fmla="*/ 1282889 w 1419367"/>
              <a:gd name="connsiteY6" fmla="*/ 1132764 h 1419367"/>
              <a:gd name="connsiteX7" fmla="*/ 1241946 w 1419367"/>
              <a:gd name="connsiteY7" fmla="*/ 1187355 h 1419367"/>
              <a:gd name="connsiteX8" fmla="*/ 1173707 w 1419367"/>
              <a:gd name="connsiteY8" fmla="*/ 1255594 h 1419367"/>
              <a:gd name="connsiteX9" fmla="*/ 1119116 w 1419367"/>
              <a:gd name="connsiteY9" fmla="*/ 1296538 h 1419367"/>
              <a:gd name="connsiteX10" fmla="*/ 1050877 w 1419367"/>
              <a:gd name="connsiteY10" fmla="*/ 1323833 h 1419367"/>
              <a:gd name="connsiteX11" fmla="*/ 982638 w 1419367"/>
              <a:gd name="connsiteY11" fmla="*/ 1364776 h 1419367"/>
              <a:gd name="connsiteX12" fmla="*/ 846161 w 1419367"/>
              <a:gd name="connsiteY12" fmla="*/ 1405720 h 1419367"/>
              <a:gd name="connsiteX13" fmla="*/ 750627 w 1419367"/>
              <a:gd name="connsiteY13" fmla="*/ 1419367 h 1419367"/>
              <a:gd name="connsiteX14" fmla="*/ 641444 w 1419367"/>
              <a:gd name="connsiteY14" fmla="*/ 1419367 h 1419367"/>
              <a:gd name="connsiteX15" fmla="*/ 545910 w 1419367"/>
              <a:gd name="connsiteY15" fmla="*/ 1405720 h 1419367"/>
              <a:gd name="connsiteX16" fmla="*/ 423080 w 1419367"/>
              <a:gd name="connsiteY16" fmla="*/ 1364776 h 1419367"/>
              <a:gd name="connsiteX17" fmla="*/ 300250 w 1419367"/>
              <a:gd name="connsiteY17" fmla="*/ 1310185 h 1419367"/>
              <a:gd name="connsiteX18" fmla="*/ 245659 w 1419367"/>
              <a:gd name="connsiteY18" fmla="*/ 1269242 h 1419367"/>
              <a:gd name="connsiteX19" fmla="*/ 218364 w 1419367"/>
              <a:gd name="connsiteY19" fmla="*/ 1228299 h 1419367"/>
              <a:gd name="connsiteX20" fmla="*/ 163773 w 1419367"/>
              <a:gd name="connsiteY20" fmla="*/ 1187355 h 1419367"/>
              <a:gd name="connsiteX21" fmla="*/ 109182 w 1419367"/>
              <a:gd name="connsiteY21" fmla="*/ 1105469 h 1419367"/>
              <a:gd name="connsiteX22" fmla="*/ 40943 w 1419367"/>
              <a:gd name="connsiteY22" fmla="*/ 982639 h 1419367"/>
              <a:gd name="connsiteX23" fmla="*/ 13647 w 1419367"/>
              <a:gd name="connsiteY23" fmla="*/ 887105 h 1419367"/>
              <a:gd name="connsiteX24" fmla="*/ 0 w 1419367"/>
              <a:gd name="connsiteY24" fmla="*/ 777923 h 1419367"/>
              <a:gd name="connsiteX25" fmla="*/ 0 w 1419367"/>
              <a:gd name="connsiteY25" fmla="*/ 655093 h 1419367"/>
              <a:gd name="connsiteX26" fmla="*/ 0 w 1419367"/>
              <a:gd name="connsiteY26" fmla="*/ 573206 h 1419367"/>
              <a:gd name="connsiteX27" fmla="*/ 13647 w 1419367"/>
              <a:gd name="connsiteY27" fmla="*/ 532263 h 1419367"/>
              <a:gd name="connsiteX28" fmla="*/ 54591 w 1419367"/>
              <a:gd name="connsiteY28" fmla="*/ 409433 h 1419367"/>
              <a:gd name="connsiteX29" fmla="*/ 54591 w 1419367"/>
              <a:gd name="connsiteY29" fmla="*/ 409433 h 1419367"/>
              <a:gd name="connsiteX30" fmla="*/ 122829 w 1419367"/>
              <a:gd name="connsiteY30" fmla="*/ 300251 h 1419367"/>
              <a:gd name="connsiteX31" fmla="*/ 191068 w 1419367"/>
              <a:gd name="connsiteY31" fmla="*/ 232012 h 1419367"/>
              <a:gd name="connsiteX32" fmla="*/ 191068 w 1419367"/>
              <a:gd name="connsiteY32" fmla="*/ 232012 h 1419367"/>
              <a:gd name="connsiteX33" fmla="*/ 368489 w 1419367"/>
              <a:gd name="connsiteY33" fmla="*/ 95535 h 1419367"/>
              <a:gd name="connsiteX34" fmla="*/ 423080 w 1419367"/>
              <a:gd name="connsiteY34" fmla="*/ 68239 h 1419367"/>
              <a:gd name="connsiteX35" fmla="*/ 532262 w 1419367"/>
              <a:gd name="connsiteY35" fmla="*/ 40944 h 1419367"/>
              <a:gd name="connsiteX36" fmla="*/ 614149 w 1419367"/>
              <a:gd name="connsiteY36" fmla="*/ 13648 h 1419367"/>
              <a:gd name="connsiteX37" fmla="*/ 709683 w 1419367"/>
              <a:gd name="connsiteY37" fmla="*/ 0 h 1419367"/>
              <a:gd name="connsiteX38" fmla="*/ 818865 w 1419367"/>
              <a:gd name="connsiteY38" fmla="*/ 0 h 14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19367" h="1419367">
                <a:moveTo>
                  <a:pt x="1419367" y="736979"/>
                </a:moveTo>
                <a:lnTo>
                  <a:pt x="1419367" y="805218"/>
                </a:lnTo>
                <a:lnTo>
                  <a:pt x="1419367" y="846161"/>
                </a:lnTo>
                <a:lnTo>
                  <a:pt x="1405719" y="914400"/>
                </a:lnTo>
                <a:lnTo>
                  <a:pt x="1392071" y="941696"/>
                </a:lnTo>
                <a:lnTo>
                  <a:pt x="1351128" y="1023582"/>
                </a:lnTo>
                <a:lnTo>
                  <a:pt x="1282889" y="1132764"/>
                </a:lnTo>
                <a:lnTo>
                  <a:pt x="1241946" y="1187355"/>
                </a:lnTo>
                <a:lnTo>
                  <a:pt x="1173707" y="1255594"/>
                </a:lnTo>
                <a:lnTo>
                  <a:pt x="1119116" y="1296538"/>
                </a:lnTo>
                <a:lnTo>
                  <a:pt x="1050877" y="1323833"/>
                </a:lnTo>
                <a:lnTo>
                  <a:pt x="982638" y="1364776"/>
                </a:lnTo>
                <a:lnTo>
                  <a:pt x="846161" y="1405720"/>
                </a:lnTo>
                <a:lnTo>
                  <a:pt x="750627" y="1419367"/>
                </a:lnTo>
                <a:lnTo>
                  <a:pt x="641444" y="1419367"/>
                </a:lnTo>
                <a:lnTo>
                  <a:pt x="545910" y="1405720"/>
                </a:lnTo>
                <a:lnTo>
                  <a:pt x="423080" y="1364776"/>
                </a:lnTo>
                <a:lnTo>
                  <a:pt x="300250" y="1310185"/>
                </a:lnTo>
                <a:lnTo>
                  <a:pt x="245659" y="1269242"/>
                </a:lnTo>
                <a:lnTo>
                  <a:pt x="218364" y="1228299"/>
                </a:lnTo>
                <a:lnTo>
                  <a:pt x="163773" y="1187355"/>
                </a:lnTo>
                <a:lnTo>
                  <a:pt x="109182" y="1105469"/>
                </a:lnTo>
                <a:lnTo>
                  <a:pt x="40943" y="982639"/>
                </a:lnTo>
                <a:lnTo>
                  <a:pt x="13647" y="887105"/>
                </a:lnTo>
                <a:lnTo>
                  <a:pt x="0" y="777923"/>
                </a:lnTo>
                <a:lnTo>
                  <a:pt x="0" y="655093"/>
                </a:lnTo>
                <a:lnTo>
                  <a:pt x="0" y="573206"/>
                </a:lnTo>
                <a:lnTo>
                  <a:pt x="13647" y="532263"/>
                </a:lnTo>
                <a:lnTo>
                  <a:pt x="54591" y="409433"/>
                </a:lnTo>
                <a:lnTo>
                  <a:pt x="54591" y="409433"/>
                </a:lnTo>
                <a:lnTo>
                  <a:pt x="122829" y="300251"/>
                </a:lnTo>
                <a:lnTo>
                  <a:pt x="191068" y="232012"/>
                </a:lnTo>
                <a:lnTo>
                  <a:pt x="191068" y="232012"/>
                </a:lnTo>
                <a:lnTo>
                  <a:pt x="368489" y="95535"/>
                </a:lnTo>
                <a:lnTo>
                  <a:pt x="423080" y="68239"/>
                </a:lnTo>
                <a:lnTo>
                  <a:pt x="532262" y="40944"/>
                </a:lnTo>
                <a:lnTo>
                  <a:pt x="614149" y="13648"/>
                </a:lnTo>
                <a:lnTo>
                  <a:pt x="709683" y="0"/>
                </a:lnTo>
                <a:lnTo>
                  <a:pt x="818865" y="0"/>
                </a:lnTo>
              </a:path>
            </a:pathLst>
          </a:custGeom>
          <a:noFill/>
          <a:ln w="44450">
            <a:solidFill>
              <a:schemeClr val="bg1">
                <a:lumMod val="50000"/>
              </a:schemeClr>
            </a:solidFill>
            <a:prstDash val="solid"/>
            <a:headEnd w="sm" len="sm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3341848">
            <a:off x="4612032" y="3439628"/>
            <a:ext cx="1414521" cy="754269"/>
          </a:xfrm>
          <a:custGeom>
            <a:avLst/>
            <a:gdLst>
              <a:gd name="connsiteX0" fmla="*/ 1419367 w 1419367"/>
              <a:gd name="connsiteY0" fmla="*/ 736979 h 1419367"/>
              <a:gd name="connsiteX1" fmla="*/ 1419367 w 1419367"/>
              <a:gd name="connsiteY1" fmla="*/ 805218 h 1419367"/>
              <a:gd name="connsiteX2" fmla="*/ 1419367 w 1419367"/>
              <a:gd name="connsiteY2" fmla="*/ 846161 h 1419367"/>
              <a:gd name="connsiteX3" fmla="*/ 1405719 w 1419367"/>
              <a:gd name="connsiteY3" fmla="*/ 914400 h 1419367"/>
              <a:gd name="connsiteX4" fmla="*/ 1392071 w 1419367"/>
              <a:gd name="connsiteY4" fmla="*/ 941696 h 1419367"/>
              <a:gd name="connsiteX5" fmla="*/ 1351128 w 1419367"/>
              <a:gd name="connsiteY5" fmla="*/ 1023582 h 1419367"/>
              <a:gd name="connsiteX6" fmla="*/ 1282889 w 1419367"/>
              <a:gd name="connsiteY6" fmla="*/ 1132764 h 1419367"/>
              <a:gd name="connsiteX7" fmla="*/ 1241946 w 1419367"/>
              <a:gd name="connsiteY7" fmla="*/ 1187355 h 1419367"/>
              <a:gd name="connsiteX8" fmla="*/ 1173707 w 1419367"/>
              <a:gd name="connsiteY8" fmla="*/ 1255594 h 1419367"/>
              <a:gd name="connsiteX9" fmla="*/ 1119116 w 1419367"/>
              <a:gd name="connsiteY9" fmla="*/ 1296538 h 1419367"/>
              <a:gd name="connsiteX10" fmla="*/ 1050877 w 1419367"/>
              <a:gd name="connsiteY10" fmla="*/ 1323833 h 1419367"/>
              <a:gd name="connsiteX11" fmla="*/ 982638 w 1419367"/>
              <a:gd name="connsiteY11" fmla="*/ 1364776 h 1419367"/>
              <a:gd name="connsiteX12" fmla="*/ 846161 w 1419367"/>
              <a:gd name="connsiteY12" fmla="*/ 1405720 h 1419367"/>
              <a:gd name="connsiteX13" fmla="*/ 750627 w 1419367"/>
              <a:gd name="connsiteY13" fmla="*/ 1419367 h 1419367"/>
              <a:gd name="connsiteX14" fmla="*/ 641444 w 1419367"/>
              <a:gd name="connsiteY14" fmla="*/ 1419367 h 1419367"/>
              <a:gd name="connsiteX15" fmla="*/ 545910 w 1419367"/>
              <a:gd name="connsiteY15" fmla="*/ 1405720 h 1419367"/>
              <a:gd name="connsiteX16" fmla="*/ 423080 w 1419367"/>
              <a:gd name="connsiteY16" fmla="*/ 1364776 h 1419367"/>
              <a:gd name="connsiteX17" fmla="*/ 300250 w 1419367"/>
              <a:gd name="connsiteY17" fmla="*/ 1310185 h 1419367"/>
              <a:gd name="connsiteX18" fmla="*/ 245659 w 1419367"/>
              <a:gd name="connsiteY18" fmla="*/ 1269242 h 1419367"/>
              <a:gd name="connsiteX19" fmla="*/ 218364 w 1419367"/>
              <a:gd name="connsiteY19" fmla="*/ 1228299 h 1419367"/>
              <a:gd name="connsiteX20" fmla="*/ 163773 w 1419367"/>
              <a:gd name="connsiteY20" fmla="*/ 1187355 h 1419367"/>
              <a:gd name="connsiteX21" fmla="*/ 109182 w 1419367"/>
              <a:gd name="connsiteY21" fmla="*/ 1105469 h 1419367"/>
              <a:gd name="connsiteX22" fmla="*/ 40943 w 1419367"/>
              <a:gd name="connsiteY22" fmla="*/ 982639 h 1419367"/>
              <a:gd name="connsiteX23" fmla="*/ 13647 w 1419367"/>
              <a:gd name="connsiteY23" fmla="*/ 887105 h 1419367"/>
              <a:gd name="connsiteX24" fmla="*/ 0 w 1419367"/>
              <a:gd name="connsiteY24" fmla="*/ 777923 h 1419367"/>
              <a:gd name="connsiteX25" fmla="*/ 0 w 1419367"/>
              <a:gd name="connsiteY25" fmla="*/ 655093 h 1419367"/>
              <a:gd name="connsiteX26" fmla="*/ 0 w 1419367"/>
              <a:gd name="connsiteY26" fmla="*/ 573206 h 1419367"/>
              <a:gd name="connsiteX27" fmla="*/ 13647 w 1419367"/>
              <a:gd name="connsiteY27" fmla="*/ 532263 h 1419367"/>
              <a:gd name="connsiteX28" fmla="*/ 54591 w 1419367"/>
              <a:gd name="connsiteY28" fmla="*/ 409433 h 1419367"/>
              <a:gd name="connsiteX29" fmla="*/ 54591 w 1419367"/>
              <a:gd name="connsiteY29" fmla="*/ 409433 h 1419367"/>
              <a:gd name="connsiteX30" fmla="*/ 122829 w 1419367"/>
              <a:gd name="connsiteY30" fmla="*/ 300251 h 1419367"/>
              <a:gd name="connsiteX31" fmla="*/ 191068 w 1419367"/>
              <a:gd name="connsiteY31" fmla="*/ 232012 h 1419367"/>
              <a:gd name="connsiteX32" fmla="*/ 191068 w 1419367"/>
              <a:gd name="connsiteY32" fmla="*/ 232012 h 1419367"/>
              <a:gd name="connsiteX33" fmla="*/ 368489 w 1419367"/>
              <a:gd name="connsiteY33" fmla="*/ 95535 h 1419367"/>
              <a:gd name="connsiteX34" fmla="*/ 423080 w 1419367"/>
              <a:gd name="connsiteY34" fmla="*/ 68239 h 1419367"/>
              <a:gd name="connsiteX35" fmla="*/ 532262 w 1419367"/>
              <a:gd name="connsiteY35" fmla="*/ 40944 h 1419367"/>
              <a:gd name="connsiteX36" fmla="*/ 614149 w 1419367"/>
              <a:gd name="connsiteY36" fmla="*/ 13648 h 1419367"/>
              <a:gd name="connsiteX37" fmla="*/ 709683 w 1419367"/>
              <a:gd name="connsiteY37" fmla="*/ 0 h 1419367"/>
              <a:gd name="connsiteX38" fmla="*/ 818865 w 1419367"/>
              <a:gd name="connsiteY38" fmla="*/ 0 h 14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19367" h="1419367">
                <a:moveTo>
                  <a:pt x="1419367" y="736979"/>
                </a:moveTo>
                <a:lnTo>
                  <a:pt x="1419367" y="805218"/>
                </a:lnTo>
                <a:lnTo>
                  <a:pt x="1419367" y="846161"/>
                </a:lnTo>
                <a:lnTo>
                  <a:pt x="1405719" y="914400"/>
                </a:lnTo>
                <a:lnTo>
                  <a:pt x="1392071" y="941696"/>
                </a:lnTo>
                <a:lnTo>
                  <a:pt x="1351128" y="1023582"/>
                </a:lnTo>
                <a:lnTo>
                  <a:pt x="1282889" y="1132764"/>
                </a:lnTo>
                <a:lnTo>
                  <a:pt x="1241946" y="1187355"/>
                </a:lnTo>
                <a:lnTo>
                  <a:pt x="1173707" y="1255594"/>
                </a:lnTo>
                <a:lnTo>
                  <a:pt x="1119116" y="1296538"/>
                </a:lnTo>
                <a:lnTo>
                  <a:pt x="1050877" y="1323833"/>
                </a:lnTo>
                <a:lnTo>
                  <a:pt x="982638" y="1364776"/>
                </a:lnTo>
                <a:lnTo>
                  <a:pt x="846161" y="1405720"/>
                </a:lnTo>
                <a:lnTo>
                  <a:pt x="750627" y="1419367"/>
                </a:lnTo>
                <a:lnTo>
                  <a:pt x="641444" y="1419367"/>
                </a:lnTo>
                <a:lnTo>
                  <a:pt x="545910" y="1405720"/>
                </a:lnTo>
                <a:lnTo>
                  <a:pt x="423080" y="1364776"/>
                </a:lnTo>
                <a:lnTo>
                  <a:pt x="300250" y="1310185"/>
                </a:lnTo>
                <a:lnTo>
                  <a:pt x="245659" y="1269242"/>
                </a:lnTo>
                <a:lnTo>
                  <a:pt x="218364" y="1228299"/>
                </a:lnTo>
                <a:lnTo>
                  <a:pt x="163773" y="1187355"/>
                </a:lnTo>
                <a:lnTo>
                  <a:pt x="109182" y="1105469"/>
                </a:lnTo>
                <a:lnTo>
                  <a:pt x="40943" y="982639"/>
                </a:lnTo>
                <a:lnTo>
                  <a:pt x="13647" y="887105"/>
                </a:lnTo>
                <a:lnTo>
                  <a:pt x="0" y="777923"/>
                </a:lnTo>
                <a:lnTo>
                  <a:pt x="0" y="655093"/>
                </a:lnTo>
                <a:lnTo>
                  <a:pt x="0" y="573206"/>
                </a:lnTo>
                <a:lnTo>
                  <a:pt x="13647" y="532263"/>
                </a:lnTo>
                <a:lnTo>
                  <a:pt x="54591" y="409433"/>
                </a:lnTo>
                <a:lnTo>
                  <a:pt x="54591" y="409433"/>
                </a:lnTo>
                <a:lnTo>
                  <a:pt x="122829" y="300251"/>
                </a:lnTo>
                <a:lnTo>
                  <a:pt x="191068" y="232012"/>
                </a:lnTo>
                <a:lnTo>
                  <a:pt x="191068" y="232012"/>
                </a:lnTo>
                <a:lnTo>
                  <a:pt x="368489" y="95535"/>
                </a:lnTo>
                <a:lnTo>
                  <a:pt x="423080" y="68239"/>
                </a:lnTo>
                <a:lnTo>
                  <a:pt x="532262" y="40944"/>
                </a:lnTo>
                <a:lnTo>
                  <a:pt x="614149" y="13648"/>
                </a:lnTo>
                <a:lnTo>
                  <a:pt x="709683" y="0"/>
                </a:lnTo>
                <a:lnTo>
                  <a:pt x="818865" y="0"/>
                </a:lnTo>
              </a:path>
            </a:pathLst>
          </a:custGeom>
          <a:noFill/>
          <a:ln w="44450">
            <a:solidFill>
              <a:schemeClr val="bg1">
                <a:lumMod val="75000"/>
              </a:schemeClr>
            </a:solidFill>
            <a:prstDash val="solid"/>
            <a:headEnd w="sm" len="sm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3481981" y="2965483"/>
            <a:ext cx="1863310" cy="1029436"/>
          </a:xfrm>
          <a:custGeom>
            <a:avLst/>
            <a:gdLst>
              <a:gd name="connsiteX0" fmla="*/ 1419367 w 1419367"/>
              <a:gd name="connsiteY0" fmla="*/ 736979 h 1419367"/>
              <a:gd name="connsiteX1" fmla="*/ 1419367 w 1419367"/>
              <a:gd name="connsiteY1" fmla="*/ 805218 h 1419367"/>
              <a:gd name="connsiteX2" fmla="*/ 1419367 w 1419367"/>
              <a:gd name="connsiteY2" fmla="*/ 846161 h 1419367"/>
              <a:gd name="connsiteX3" fmla="*/ 1405719 w 1419367"/>
              <a:gd name="connsiteY3" fmla="*/ 914400 h 1419367"/>
              <a:gd name="connsiteX4" fmla="*/ 1392071 w 1419367"/>
              <a:gd name="connsiteY4" fmla="*/ 941696 h 1419367"/>
              <a:gd name="connsiteX5" fmla="*/ 1351128 w 1419367"/>
              <a:gd name="connsiteY5" fmla="*/ 1023582 h 1419367"/>
              <a:gd name="connsiteX6" fmla="*/ 1282889 w 1419367"/>
              <a:gd name="connsiteY6" fmla="*/ 1132764 h 1419367"/>
              <a:gd name="connsiteX7" fmla="*/ 1241946 w 1419367"/>
              <a:gd name="connsiteY7" fmla="*/ 1187355 h 1419367"/>
              <a:gd name="connsiteX8" fmla="*/ 1173707 w 1419367"/>
              <a:gd name="connsiteY8" fmla="*/ 1255594 h 1419367"/>
              <a:gd name="connsiteX9" fmla="*/ 1119116 w 1419367"/>
              <a:gd name="connsiteY9" fmla="*/ 1296538 h 1419367"/>
              <a:gd name="connsiteX10" fmla="*/ 1050877 w 1419367"/>
              <a:gd name="connsiteY10" fmla="*/ 1323833 h 1419367"/>
              <a:gd name="connsiteX11" fmla="*/ 982638 w 1419367"/>
              <a:gd name="connsiteY11" fmla="*/ 1364776 h 1419367"/>
              <a:gd name="connsiteX12" fmla="*/ 846161 w 1419367"/>
              <a:gd name="connsiteY12" fmla="*/ 1405720 h 1419367"/>
              <a:gd name="connsiteX13" fmla="*/ 750627 w 1419367"/>
              <a:gd name="connsiteY13" fmla="*/ 1419367 h 1419367"/>
              <a:gd name="connsiteX14" fmla="*/ 641444 w 1419367"/>
              <a:gd name="connsiteY14" fmla="*/ 1419367 h 1419367"/>
              <a:gd name="connsiteX15" fmla="*/ 545910 w 1419367"/>
              <a:gd name="connsiteY15" fmla="*/ 1405720 h 1419367"/>
              <a:gd name="connsiteX16" fmla="*/ 423080 w 1419367"/>
              <a:gd name="connsiteY16" fmla="*/ 1364776 h 1419367"/>
              <a:gd name="connsiteX17" fmla="*/ 300250 w 1419367"/>
              <a:gd name="connsiteY17" fmla="*/ 1310185 h 1419367"/>
              <a:gd name="connsiteX18" fmla="*/ 245659 w 1419367"/>
              <a:gd name="connsiteY18" fmla="*/ 1269242 h 1419367"/>
              <a:gd name="connsiteX19" fmla="*/ 218364 w 1419367"/>
              <a:gd name="connsiteY19" fmla="*/ 1228299 h 1419367"/>
              <a:gd name="connsiteX20" fmla="*/ 163773 w 1419367"/>
              <a:gd name="connsiteY20" fmla="*/ 1187355 h 1419367"/>
              <a:gd name="connsiteX21" fmla="*/ 109182 w 1419367"/>
              <a:gd name="connsiteY21" fmla="*/ 1105469 h 1419367"/>
              <a:gd name="connsiteX22" fmla="*/ 40943 w 1419367"/>
              <a:gd name="connsiteY22" fmla="*/ 982639 h 1419367"/>
              <a:gd name="connsiteX23" fmla="*/ 13647 w 1419367"/>
              <a:gd name="connsiteY23" fmla="*/ 887105 h 1419367"/>
              <a:gd name="connsiteX24" fmla="*/ 0 w 1419367"/>
              <a:gd name="connsiteY24" fmla="*/ 777923 h 1419367"/>
              <a:gd name="connsiteX25" fmla="*/ 0 w 1419367"/>
              <a:gd name="connsiteY25" fmla="*/ 655093 h 1419367"/>
              <a:gd name="connsiteX26" fmla="*/ 0 w 1419367"/>
              <a:gd name="connsiteY26" fmla="*/ 573206 h 1419367"/>
              <a:gd name="connsiteX27" fmla="*/ 13647 w 1419367"/>
              <a:gd name="connsiteY27" fmla="*/ 532263 h 1419367"/>
              <a:gd name="connsiteX28" fmla="*/ 54591 w 1419367"/>
              <a:gd name="connsiteY28" fmla="*/ 409433 h 1419367"/>
              <a:gd name="connsiteX29" fmla="*/ 54591 w 1419367"/>
              <a:gd name="connsiteY29" fmla="*/ 409433 h 1419367"/>
              <a:gd name="connsiteX30" fmla="*/ 122829 w 1419367"/>
              <a:gd name="connsiteY30" fmla="*/ 300251 h 1419367"/>
              <a:gd name="connsiteX31" fmla="*/ 191068 w 1419367"/>
              <a:gd name="connsiteY31" fmla="*/ 232012 h 1419367"/>
              <a:gd name="connsiteX32" fmla="*/ 191068 w 1419367"/>
              <a:gd name="connsiteY32" fmla="*/ 232012 h 1419367"/>
              <a:gd name="connsiteX33" fmla="*/ 368489 w 1419367"/>
              <a:gd name="connsiteY33" fmla="*/ 95535 h 1419367"/>
              <a:gd name="connsiteX34" fmla="*/ 423080 w 1419367"/>
              <a:gd name="connsiteY34" fmla="*/ 68239 h 1419367"/>
              <a:gd name="connsiteX35" fmla="*/ 532262 w 1419367"/>
              <a:gd name="connsiteY35" fmla="*/ 40944 h 1419367"/>
              <a:gd name="connsiteX36" fmla="*/ 614149 w 1419367"/>
              <a:gd name="connsiteY36" fmla="*/ 13648 h 1419367"/>
              <a:gd name="connsiteX37" fmla="*/ 709683 w 1419367"/>
              <a:gd name="connsiteY37" fmla="*/ 0 h 1419367"/>
              <a:gd name="connsiteX38" fmla="*/ 818865 w 1419367"/>
              <a:gd name="connsiteY38" fmla="*/ 0 h 14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19367" h="1419367">
                <a:moveTo>
                  <a:pt x="1419367" y="736979"/>
                </a:moveTo>
                <a:lnTo>
                  <a:pt x="1419367" y="805218"/>
                </a:lnTo>
                <a:lnTo>
                  <a:pt x="1419367" y="846161"/>
                </a:lnTo>
                <a:lnTo>
                  <a:pt x="1405719" y="914400"/>
                </a:lnTo>
                <a:lnTo>
                  <a:pt x="1392071" y="941696"/>
                </a:lnTo>
                <a:lnTo>
                  <a:pt x="1351128" y="1023582"/>
                </a:lnTo>
                <a:lnTo>
                  <a:pt x="1282889" y="1132764"/>
                </a:lnTo>
                <a:lnTo>
                  <a:pt x="1241946" y="1187355"/>
                </a:lnTo>
                <a:lnTo>
                  <a:pt x="1173707" y="1255594"/>
                </a:lnTo>
                <a:lnTo>
                  <a:pt x="1119116" y="1296538"/>
                </a:lnTo>
                <a:lnTo>
                  <a:pt x="1050877" y="1323833"/>
                </a:lnTo>
                <a:lnTo>
                  <a:pt x="982638" y="1364776"/>
                </a:lnTo>
                <a:lnTo>
                  <a:pt x="846161" y="1405720"/>
                </a:lnTo>
                <a:lnTo>
                  <a:pt x="750627" y="1419367"/>
                </a:lnTo>
                <a:lnTo>
                  <a:pt x="641444" y="1419367"/>
                </a:lnTo>
                <a:lnTo>
                  <a:pt x="545910" y="1405720"/>
                </a:lnTo>
                <a:lnTo>
                  <a:pt x="423080" y="1364776"/>
                </a:lnTo>
                <a:lnTo>
                  <a:pt x="300250" y="1310185"/>
                </a:lnTo>
                <a:lnTo>
                  <a:pt x="245659" y="1269242"/>
                </a:lnTo>
                <a:lnTo>
                  <a:pt x="218364" y="1228299"/>
                </a:lnTo>
                <a:lnTo>
                  <a:pt x="163773" y="1187355"/>
                </a:lnTo>
                <a:lnTo>
                  <a:pt x="109182" y="1105469"/>
                </a:lnTo>
                <a:lnTo>
                  <a:pt x="40943" y="982639"/>
                </a:lnTo>
                <a:lnTo>
                  <a:pt x="13647" y="887105"/>
                </a:lnTo>
                <a:lnTo>
                  <a:pt x="0" y="777923"/>
                </a:lnTo>
                <a:lnTo>
                  <a:pt x="0" y="655093"/>
                </a:lnTo>
                <a:lnTo>
                  <a:pt x="0" y="573206"/>
                </a:lnTo>
                <a:lnTo>
                  <a:pt x="13647" y="532263"/>
                </a:lnTo>
                <a:lnTo>
                  <a:pt x="54591" y="409433"/>
                </a:lnTo>
                <a:lnTo>
                  <a:pt x="54591" y="409433"/>
                </a:lnTo>
                <a:lnTo>
                  <a:pt x="122829" y="300251"/>
                </a:lnTo>
                <a:lnTo>
                  <a:pt x="191068" y="232012"/>
                </a:lnTo>
                <a:lnTo>
                  <a:pt x="191068" y="232012"/>
                </a:lnTo>
                <a:lnTo>
                  <a:pt x="368489" y="95535"/>
                </a:lnTo>
                <a:lnTo>
                  <a:pt x="423080" y="68239"/>
                </a:lnTo>
                <a:lnTo>
                  <a:pt x="532262" y="40944"/>
                </a:lnTo>
                <a:lnTo>
                  <a:pt x="614149" y="13648"/>
                </a:lnTo>
                <a:lnTo>
                  <a:pt x="709683" y="0"/>
                </a:lnTo>
                <a:lnTo>
                  <a:pt x="818865" y="0"/>
                </a:lnTo>
              </a:path>
            </a:pathLst>
          </a:custGeom>
          <a:noFill/>
          <a:ln w="44450">
            <a:solidFill>
              <a:schemeClr val="bg1">
                <a:lumMod val="85000"/>
              </a:schemeClr>
            </a:solidFill>
            <a:prstDash val="sysDot"/>
            <a:headEnd w="sm" len="sm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242386" y="3294614"/>
            <a:ext cx="1362592" cy="1362592"/>
          </a:xfrm>
          <a:custGeom>
            <a:avLst/>
            <a:gdLst>
              <a:gd name="connsiteX0" fmla="*/ 1419367 w 1419367"/>
              <a:gd name="connsiteY0" fmla="*/ 736979 h 1419367"/>
              <a:gd name="connsiteX1" fmla="*/ 1419367 w 1419367"/>
              <a:gd name="connsiteY1" fmla="*/ 805218 h 1419367"/>
              <a:gd name="connsiteX2" fmla="*/ 1419367 w 1419367"/>
              <a:gd name="connsiteY2" fmla="*/ 846161 h 1419367"/>
              <a:gd name="connsiteX3" fmla="*/ 1405719 w 1419367"/>
              <a:gd name="connsiteY3" fmla="*/ 914400 h 1419367"/>
              <a:gd name="connsiteX4" fmla="*/ 1392071 w 1419367"/>
              <a:gd name="connsiteY4" fmla="*/ 941696 h 1419367"/>
              <a:gd name="connsiteX5" fmla="*/ 1351128 w 1419367"/>
              <a:gd name="connsiteY5" fmla="*/ 1023582 h 1419367"/>
              <a:gd name="connsiteX6" fmla="*/ 1282889 w 1419367"/>
              <a:gd name="connsiteY6" fmla="*/ 1132764 h 1419367"/>
              <a:gd name="connsiteX7" fmla="*/ 1241946 w 1419367"/>
              <a:gd name="connsiteY7" fmla="*/ 1187355 h 1419367"/>
              <a:gd name="connsiteX8" fmla="*/ 1173707 w 1419367"/>
              <a:gd name="connsiteY8" fmla="*/ 1255594 h 1419367"/>
              <a:gd name="connsiteX9" fmla="*/ 1119116 w 1419367"/>
              <a:gd name="connsiteY9" fmla="*/ 1296538 h 1419367"/>
              <a:gd name="connsiteX10" fmla="*/ 1050877 w 1419367"/>
              <a:gd name="connsiteY10" fmla="*/ 1323833 h 1419367"/>
              <a:gd name="connsiteX11" fmla="*/ 982638 w 1419367"/>
              <a:gd name="connsiteY11" fmla="*/ 1364776 h 1419367"/>
              <a:gd name="connsiteX12" fmla="*/ 846161 w 1419367"/>
              <a:gd name="connsiteY12" fmla="*/ 1405720 h 1419367"/>
              <a:gd name="connsiteX13" fmla="*/ 750627 w 1419367"/>
              <a:gd name="connsiteY13" fmla="*/ 1419367 h 1419367"/>
              <a:gd name="connsiteX14" fmla="*/ 641444 w 1419367"/>
              <a:gd name="connsiteY14" fmla="*/ 1419367 h 1419367"/>
              <a:gd name="connsiteX15" fmla="*/ 545910 w 1419367"/>
              <a:gd name="connsiteY15" fmla="*/ 1405720 h 1419367"/>
              <a:gd name="connsiteX16" fmla="*/ 423080 w 1419367"/>
              <a:gd name="connsiteY16" fmla="*/ 1364776 h 1419367"/>
              <a:gd name="connsiteX17" fmla="*/ 300250 w 1419367"/>
              <a:gd name="connsiteY17" fmla="*/ 1310185 h 1419367"/>
              <a:gd name="connsiteX18" fmla="*/ 245659 w 1419367"/>
              <a:gd name="connsiteY18" fmla="*/ 1269242 h 1419367"/>
              <a:gd name="connsiteX19" fmla="*/ 218364 w 1419367"/>
              <a:gd name="connsiteY19" fmla="*/ 1228299 h 1419367"/>
              <a:gd name="connsiteX20" fmla="*/ 163773 w 1419367"/>
              <a:gd name="connsiteY20" fmla="*/ 1187355 h 1419367"/>
              <a:gd name="connsiteX21" fmla="*/ 109182 w 1419367"/>
              <a:gd name="connsiteY21" fmla="*/ 1105469 h 1419367"/>
              <a:gd name="connsiteX22" fmla="*/ 40943 w 1419367"/>
              <a:gd name="connsiteY22" fmla="*/ 982639 h 1419367"/>
              <a:gd name="connsiteX23" fmla="*/ 13647 w 1419367"/>
              <a:gd name="connsiteY23" fmla="*/ 887105 h 1419367"/>
              <a:gd name="connsiteX24" fmla="*/ 0 w 1419367"/>
              <a:gd name="connsiteY24" fmla="*/ 777923 h 1419367"/>
              <a:gd name="connsiteX25" fmla="*/ 0 w 1419367"/>
              <a:gd name="connsiteY25" fmla="*/ 655093 h 1419367"/>
              <a:gd name="connsiteX26" fmla="*/ 0 w 1419367"/>
              <a:gd name="connsiteY26" fmla="*/ 573206 h 1419367"/>
              <a:gd name="connsiteX27" fmla="*/ 13647 w 1419367"/>
              <a:gd name="connsiteY27" fmla="*/ 532263 h 1419367"/>
              <a:gd name="connsiteX28" fmla="*/ 54591 w 1419367"/>
              <a:gd name="connsiteY28" fmla="*/ 409433 h 1419367"/>
              <a:gd name="connsiteX29" fmla="*/ 54591 w 1419367"/>
              <a:gd name="connsiteY29" fmla="*/ 409433 h 1419367"/>
              <a:gd name="connsiteX30" fmla="*/ 122829 w 1419367"/>
              <a:gd name="connsiteY30" fmla="*/ 300251 h 1419367"/>
              <a:gd name="connsiteX31" fmla="*/ 191068 w 1419367"/>
              <a:gd name="connsiteY31" fmla="*/ 232012 h 1419367"/>
              <a:gd name="connsiteX32" fmla="*/ 191068 w 1419367"/>
              <a:gd name="connsiteY32" fmla="*/ 232012 h 1419367"/>
              <a:gd name="connsiteX33" fmla="*/ 368489 w 1419367"/>
              <a:gd name="connsiteY33" fmla="*/ 95535 h 1419367"/>
              <a:gd name="connsiteX34" fmla="*/ 423080 w 1419367"/>
              <a:gd name="connsiteY34" fmla="*/ 68239 h 1419367"/>
              <a:gd name="connsiteX35" fmla="*/ 532262 w 1419367"/>
              <a:gd name="connsiteY35" fmla="*/ 40944 h 1419367"/>
              <a:gd name="connsiteX36" fmla="*/ 614149 w 1419367"/>
              <a:gd name="connsiteY36" fmla="*/ 13648 h 1419367"/>
              <a:gd name="connsiteX37" fmla="*/ 709683 w 1419367"/>
              <a:gd name="connsiteY37" fmla="*/ 0 h 1419367"/>
              <a:gd name="connsiteX38" fmla="*/ 818865 w 1419367"/>
              <a:gd name="connsiteY38" fmla="*/ 0 h 14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19367" h="1419367">
                <a:moveTo>
                  <a:pt x="1419367" y="736979"/>
                </a:moveTo>
                <a:lnTo>
                  <a:pt x="1419367" y="805218"/>
                </a:lnTo>
                <a:lnTo>
                  <a:pt x="1419367" y="846161"/>
                </a:lnTo>
                <a:lnTo>
                  <a:pt x="1405719" y="914400"/>
                </a:lnTo>
                <a:lnTo>
                  <a:pt x="1392071" y="941696"/>
                </a:lnTo>
                <a:lnTo>
                  <a:pt x="1351128" y="1023582"/>
                </a:lnTo>
                <a:lnTo>
                  <a:pt x="1282889" y="1132764"/>
                </a:lnTo>
                <a:lnTo>
                  <a:pt x="1241946" y="1187355"/>
                </a:lnTo>
                <a:lnTo>
                  <a:pt x="1173707" y="1255594"/>
                </a:lnTo>
                <a:lnTo>
                  <a:pt x="1119116" y="1296538"/>
                </a:lnTo>
                <a:lnTo>
                  <a:pt x="1050877" y="1323833"/>
                </a:lnTo>
                <a:lnTo>
                  <a:pt x="982638" y="1364776"/>
                </a:lnTo>
                <a:lnTo>
                  <a:pt x="846161" y="1405720"/>
                </a:lnTo>
                <a:lnTo>
                  <a:pt x="750627" y="1419367"/>
                </a:lnTo>
                <a:lnTo>
                  <a:pt x="641444" y="1419367"/>
                </a:lnTo>
                <a:lnTo>
                  <a:pt x="545910" y="1405720"/>
                </a:lnTo>
                <a:lnTo>
                  <a:pt x="423080" y="1364776"/>
                </a:lnTo>
                <a:lnTo>
                  <a:pt x="300250" y="1310185"/>
                </a:lnTo>
                <a:lnTo>
                  <a:pt x="245659" y="1269242"/>
                </a:lnTo>
                <a:lnTo>
                  <a:pt x="218364" y="1228299"/>
                </a:lnTo>
                <a:lnTo>
                  <a:pt x="163773" y="1187355"/>
                </a:lnTo>
                <a:lnTo>
                  <a:pt x="109182" y="1105469"/>
                </a:lnTo>
                <a:lnTo>
                  <a:pt x="40943" y="982639"/>
                </a:lnTo>
                <a:lnTo>
                  <a:pt x="13647" y="887105"/>
                </a:lnTo>
                <a:lnTo>
                  <a:pt x="0" y="777923"/>
                </a:lnTo>
                <a:lnTo>
                  <a:pt x="0" y="655093"/>
                </a:lnTo>
                <a:lnTo>
                  <a:pt x="0" y="573206"/>
                </a:lnTo>
                <a:lnTo>
                  <a:pt x="13647" y="532263"/>
                </a:lnTo>
                <a:lnTo>
                  <a:pt x="54591" y="409433"/>
                </a:lnTo>
                <a:lnTo>
                  <a:pt x="54591" y="409433"/>
                </a:lnTo>
                <a:lnTo>
                  <a:pt x="122829" y="300251"/>
                </a:lnTo>
                <a:lnTo>
                  <a:pt x="191068" y="232012"/>
                </a:lnTo>
                <a:lnTo>
                  <a:pt x="191068" y="232012"/>
                </a:lnTo>
                <a:lnTo>
                  <a:pt x="368489" y="95535"/>
                </a:lnTo>
                <a:lnTo>
                  <a:pt x="423080" y="68239"/>
                </a:lnTo>
                <a:lnTo>
                  <a:pt x="532262" y="40944"/>
                </a:lnTo>
                <a:lnTo>
                  <a:pt x="614149" y="13648"/>
                </a:lnTo>
                <a:lnTo>
                  <a:pt x="709683" y="0"/>
                </a:lnTo>
                <a:lnTo>
                  <a:pt x="818865" y="0"/>
                </a:lnTo>
              </a:path>
            </a:pathLst>
          </a:custGeom>
          <a:noFill/>
          <a:ln w="44450">
            <a:solidFill>
              <a:schemeClr val="bg1">
                <a:lumMod val="65000"/>
              </a:schemeClr>
            </a:solidFill>
            <a:prstDash val="solid"/>
            <a:headEnd w="sm" len="sm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3499" y="1943898"/>
            <a:ext cx="2322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Interactive Dialogue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958726" y="1943898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Opportunities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66303" y="5481785"/>
            <a:ext cx="16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Best Practices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934200" y="5481785"/>
            <a:ext cx="1620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Adapt/Refine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6790" y="6368534"/>
            <a:ext cx="1687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K. Roper Oct 2015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0" grpId="0"/>
      <p:bldP spid="21" grpId="0" animBg="1"/>
      <p:bldP spid="22" grpId="0" animBg="1"/>
      <p:bldP spid="24" grpId="0" animBg="1"/>
      <p:bldP spid="33" grpId="0" animBg="1"/>
      <p:bldP spid="2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746125"/>
            <a:ext cx="8475662" cy="685800"/>
          </a:xfrm>
        </p:spPr>
        <p:txBody>
          <a:bodyPr/>
          <a:lstStyle/>
          <a:p>
            <a:r>
              <a:rPr lang="en-US" altLang="en-US" dirty="0"/>
              <a:t>CDER’s Office of Pharmaceutical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Moving Towards 21</a:t>
            </a:r>
            <a:r>
              <a:rPr lang="en-US" altLang="en-US" baseline="30000" dirty="0"/>
              <a:t>st</a:t>
            </a:r>
            <a:r>
              <a:rPr lang="en-US" altLang="en-US" dirty="0"/>
              <a:t> Century Quality Vision</a:t>
            </a:r>
            <a:endParaRPr lang="en-US" altLang="en-US" sz="2400" b="1" i="1" dirty="0">
              <a:latin typeface="Times New Roman" pitchFamily="18" charset="0"/>
            </a:endParaRPr>
          </a:p>
          <a:p>
            <a:pPr marL="400050" lvl="1" indent="0">
              <a:lnSpc>
                <a:spcPct val="110000"/>
              </a:lnSpc>
              <a:buFontTx/>
              <a:buNone/>
            </a:pPr>
            <a:r>
              <a:rPr lang="en-US" altLang="en-US" sz="2000" b="1" dirty="0"/>
              <a:t>“A maximally efficient, agile, flexible pharmaceutical manufacturing sector that reliably produces </a:t>
            </a:r>
            <a:r>
              <a:rPr lang="en-US" altLang="en-US" sz="2000" b="1" dirty="0" smtClean="0"/>
              <a:t>high-quality </a:t>
            </a:r>
            <a:r>
              <a:rPr lang="en-US" altLang="en-US" sz="2000" b="1" dirty="0"/>
              <a:t>drugs without extensive regulatory </a:t>
            </a:r>
            <a:r>
              <a:rPr lang="en-US" altLang="en-US" sz="2000" b="1" dirty="0" smtClean="0"/>
              <a:t>oversight</a:t>
            </a:r>
            <a:r>
              <a:rPr lang="en-US" altLang="en-US" sz="2000" b="1" dirty="0" smtClean="0">
                <a:ea typeface="MS PGothic" pitchFamily="34" charset="-128"/>
              </a:rPr>
              <a:t>”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Current Challenges Related to Product Quality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Product recall and batch rejection data indicating relatively high occurrences of quality-related issues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Critical drug shortages caused by supply disruption related to product or facility quality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Increasing number of post-approval supplements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Relatively slow adoption of emerging technologies in pharmaceutical manufacturing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3C5E-CD29-49F5-8A6A-DEB36FC33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25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6705600" y="1176273"/>
            <a:ext cx="0" cy="558587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72000" y="1176273"/>
            <a:ext cx="0" cy="558587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5" name="Straight Connector 20484"/>
          <p:cNvCxnSpPr/>
          <p:nvPr/>
        </p:nvCxnSpPr>
        <p:spPr>
          <a:xfrm>
            <a:off x="2286000" y="1176273"/>
            <a:ext cx="0" cy="558587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929575"/>
            <a:ext cx="1796392" cy="584771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9938D4"/>
                </a:solidFill>
              </a:rPr>
              <a:t>Undergrad</a:t>
            </a:r>
          </a:p>
        </p:txBody>
      </p:sp>
      <p:pic>
        <p:nvPicPr>
          <p:cNvPr id="4" name="Picture 2" descr="http://upload.wikimedia.org/wikipedia/commons/8/87/NSF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2544"/>
            <a:ext cx="932021" cy="93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279" y="61887"/>
            <a:ext cx="1202758" cy="105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Workforce Development Span</a:t>
            </a:r>
            <a:endParaRPr lang="en-US" sz="32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2164" y="951836"/>
            <a:ext cx="1695236" cy="486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Precollege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915364" y="951836"/>
            <a:ext cx="1695236" cy="486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Professional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04800" y="5214873"/>
            <a:ext cx="8156858" cy="533400"/>
            <a:chOff x="549667" y="4499225"/>
            <a:chExt cx="7766049" cy="682375"/>
          </a:xfrm>
        </p:grpSpPr>
        <p:sp>
          <p:nvSpPr>
            <p:cNvPr id="16" name="Left Arrow 15"/>
            <p:cNvSpPr/>
            <p:nvPr/>
          </p:nvSpPr>
          <p:spPr>
            <a:xfrm>
              <a:off x="549667" y="4499225"/>
              <a:ext cx="7766049" cy="682375"/>
            </a:xfrm>
            <a:prstGeom prst="lef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4596707"/>
              <a:ext cx="1224429" cy="47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Mentoring</a:t>
              </a:r>
              <a:endParaRPr lang="en-US" dirty="0"/>
            </a:p>
          </p:txBody>
        </p:sp>
      </p:grp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985408" y="904746"/>
            <a:ext cx="1796392" cy="584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Graduate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24738" y="2166873"/>
            <a:ext cx="6057262" cy="533400"/>
            <a:chOff x="549667" y="4499225"/>
            <a:chExt cx="7766049" cy="68237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Left Arrow 24"/>
            <p:cNvSpPr/>
            <p:nvPr/>
          </p:nvSpPr>
          <p:spPr>
            <a:xfrm>
              <a:off x="549667" y="4499225"/>
              <a:ext cx="7766049" cy="682375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33801" y="4572944"/>
              <a:ext cx="1785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Internships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0" y="6281673"/>
            <a:ext cx="8382000" cy="500127"/>
            <a:chOff x="700356" y="5458566"/>
            <a:chExt cx="7453045" cy="500127"/>
          </a:xfrm>
        </p:grpSpPr>
        <p:sp>
          <p:nvSpPr>
            <p:cNvPr id="22" name="Left-Right Arrow 21"/>
            <p:cNvSpPr/>
            <p:nvPr/>
          </p:nvSpPr>
          <p:spPr>
            <a:xfrm>
              <a:off x="700356" y="5458566"/>
              <a:ext cx="7453045" cy="500127"/>
            </a:xfrm>
            <a:prstGeom prst="left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5170" y="5498068"/>
              <a:ext cx="2181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Websites – Social Media</a:t>
              </a:r>
              <a:endParaRPr lang="en-US" dirty="0"/>
            </a:p>
          </p:txBody>
        </p:sp>
      </p:grpSp>
      <p:grpSp>
        <p:nvGrpSpPr>
          <p:cNvPr id="20483" name="Group 20482"/>
          <p:cNvGrpSpPr/>
          <p:nvPr/>
        </p:nvGrpSpPr>
        <p:grpSpPr>
          <a:xfrm>
            <a:off x="2682411" y="2547873"/>
            <a:ext cx="6019800" cy="533400"/>
            <a:chOff x="2836614" y="5509338"/>
            <a:chExt cx="5317734" cy="533400"/>
          </a:xfrm>
        </p:grpSpPr>
        <p:sp>
          <p:nvSpPr>
            <p:cNvPr id="20480" name="Right Arrow 20479"/>
            <p:cNvSpPr/>
            <p:nvPr/>
          </p:nvSpPr>
          <p:spPr>
            <a:xfrm>
              <a:off x="2836614" y="5509338"/>
              <a:ext cx="5317734" cy="53340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1" name="TextBox 20480"/>
            <p:cNvSpPr txBox="1"/>
            <p:nvPr/>
          </p:nvSpPr>
          <p:spPr>
            <a:xfrm>
              <a:off x="4045420" y="5585538"/>
              <a:ext cx="2828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Degree/certificate programs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24738" y="4790946"/>
            <a:ext cx="4380862" cy="500127"/>
            <a:chOff x="700356" y="5458566"/>
            <a:chExt cx="7453045" cy="500127"/>
          </a:xfrm>
        </p:grpSpPr>
        <p:sp>
          <p:nvSpPr>
            <p:cNvPr id="37" name="Left-Right Arrow 36"/>
            <p:cNvSpPr/>
            <p:nvPr/>
          </p:nvSpPr>
          <p:spPr>
            <a:xfrm>
              <a:off x="700356" y="5458566"/>
              <a:ext cx="7453045" cy="500127"/>
            </a:xfrm>
            <a:prstGeom prst="left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2729" y="5498068"/>
              <a:ext cx="2663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International experiences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4800" y="5748273"/>
            <a:ext cx="8382000" cy="500127"/>
            <a:chOff x="700356" y="5458566"/>
            <a:chExt cx="7453045" cy="50012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0" name="Left-Right Arrow 39"/>
            <p:cNvSpPr/>
            <p:nvPr/>
          </p:nvSpPr>
          <p:spPr>
            <a:xfrm>
              <a:off x="700356" y="5458566"/>
              <a:ext cx="7453045" cy="500127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57029" y="5498068"/>
              <a:ext cx="3943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Research Experiences for Teachers (RET)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48900" y="2928873"/>
            <a:ext cx="4326454" cy="533400"/>
            <a:chOff x="549667" y="4499225"/>
            <a:chExt cx="7925871" cy="682375"/>
          </a:xfrm>
        </p:grpSpPr>
        <p:sp>
          <p:nvSpPr>
            <p:cNvPr id="43" name="Left Arrow 42"/>
            <p:cNvSpPr/>
            <p:nvPr/>
          </p:nvSpPr>
          <p:spPr>
            <a:xfrm>
              <a:off x="549667" y="4499225"/>
              <a:ext cx="7766049" cy="682375"/>
            </a:xfrm>
            <a:prstGeom prst="lef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3222" y="4572944"/>
              <a:ext cx="7622316" cy="47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Research Experience for Undergrads (REU)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4800" y="4376673"/>
            <a:ext cx="6400800" cy="533400"/>
            <a:chOff x="549667" y="4499225"/>
            <a:chExt cx="7766049" cy="682375"/>
          </a:xfrm>
        </p:grpSpPr>
        <p:sp>
          <p:nvSpPr>
            <p:cNvPr id="46" name="Left Arrow 45"/>
            <p:cNvSpPr/>
            <p:nvPr/>
          </p:nvSpPr>
          <p:spPr>
            <a:xfrm>
              <a:off x="549667" y="4499225"/>
              <a:ext cx="7766049" cy="682375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71761" y="4572944"/>
              <a:ext cx="4609754" cy="47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Engineering camps, fairs, lab tours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7126" y="3538473"/>
            <a:ext cx="6338228" cy="533400"/>
            <a:chOff x="549667" y="4499225"/>
            <a:chExt cx="7766049" cy="682375"/>
          </a:xfrm>
        </p:grpSpPr>
        <p:sp>
          <p:nvSpPr>
            <p:cNvPr id="49" name="Left Arrow 48"/>
            <p:cNvSpPr/>
            <p:nvPr/>
          </p:nvSpPr>
          <p:spPr>
            <a:xfrm>
              <a:off x="549667" y="4499225"/>
              <a:ext cx="7766049" cy="682375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41437" y="4596707"/>
              <a:ext cx="4094086" cy="47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School Young Scholars 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24738" y="1328673"/>
            <a:ext cx="4380862" cy="500127"/>
            <a:chOff x="700356" y="5458566"/>
            <a:chExt cx="7453045" cy="500127"/>
          </a:xfrm>
        </p:grpSpPr>
        <p:sp>
          <p:nvSpPr>
            <p:cNvPr id="55" name="Left-Right Arrow 54"/>
            <p:cNvSpPr/>
            <p:nvPr/>
          </p:nvSpPr>
          <p:spPr>
            <a:xfrm>
              <a:off x="700356" y="5458566"/>
              <a:ext cx="7453045" cy="500127"/>
            </a:xfrm>
            <a:prstGeom prst="left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73240" y="5498068"/>
              <a:ext cx="6156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Curriculum: core &amp; advanced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590800" y="1709673"/>
            <a:ext cx="6096000" cy="566673"/>
            <a:chOff x="2800691" y="5542420"/>
            <a:chExt cx="5317734" cy="533400"/>
          </a:xfrm>
        </p:grpSpPr>
        <p:sp>
          <p:nvSpPr>
            <p:cNvPr id="58" name="Right Arrow 57"/>
            <p:cNvSpPr/>
            <p:nvPr/>
          </p:nvSpPr>
          <p:spPr>
            <a:xfrm>
              <a:off x="2800691" y="5542420"/>
              <a:ext cx="5317734" cy="53340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77403" y="5638800"/>
              <a:ext cx="2186722" cy="347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Modules / e-modules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02703" y="3233673"/>
            <a:ext cx="4084097" cy="533400"/>
            <a:chOff x="2800691" y="6571120"/>
            <a:chExt cx="5317734" cy="533400"/>
          </a:xfrm>
        </p:grpSpPr>
        <p:sp>
          <p:nvSpPr>
            <p:cNvPr id="61" name="Right Arrow 60"/>
            <p:cNvSpPr/>
            <p:nvPr/>
          </p:nvSpPr>
          <p:spPr>
            <a:xfrm>
              <a:off x="2800691" y="6571120"/>
              <a:ext cx="5317734" cy="53340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01207" y="6658988"/>
              <a:ext cx="1482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Short Courses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24738" y="3952746"/>
            <a:ext cx="6377473" cy="500127"/>
            <a:chOff x="700356" y="5458566"/>
            <a:chExt cx="7453045" cy="5001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4" name="Left-Right Arrow 63"/>
            <p:cNvSpPr/>
            <p:nvPr/>
          </p:nvSpPr>
          <p:spPr>
            <a:xfrm>
              <a:off x="700356" y="5458566"/>
              <a:ext cx="7453045" cy="500127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313742" y="5534766"/>
              <a:ext cx="4643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Workshops, Seminars</a:t>
              </a:r>
              <a:endParaRPr lang="en-US" dirty="0"/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8686800" y="1176273"/>
            <a:ext cx="0" cy="558587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04800" y="1176273"/>
            <a:ext cx="0" cy="558587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-57534" y="6629400"/>
            <a:ext cx="1352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2014 D.K. Roper</a:t>
            </a:r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15D-BD21-4EAF-8E5A-350D39CA54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152400"/>
            <a:ext cx="67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Cyberinfrastructure</a:t>
            </a:r>
            <a:endParaRPr lang="en-US" sz="2400" b="1" dirty="0" smtClean="0"/>
          </a:p>
        </p:txBody>
      </p:sp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intelligen in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biopro design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18343" y="1382233"/>
            <a:ext cx="73398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HUBzero</a:t>
            </a:r>
            <a:r>
              <a:rPr lang="en-US" sz="2000" b="1" dirty="0"/>
              <a:t> ®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open </a:t>
            </a:r>
            <a:r>
              <a:rPr lang="en-US" sz="2000" dirty="0"/>
              <a:t>source software platform for creating dynamic web sites that support scientific research and educational </a:t>
            </a:r>
            <a:r>
              <a:rPr lang="en-US" sz="2000" dirty="0" smtClean="0"/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 300,000 users </a:t>
            </a:r>
            <a:r>
              <a:rPr lang="en-US" sz="2000" dirty="0" smtClean="0"/>
              <a:t>annually (8% industry)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Simulation tools (secure environment)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Research and collaboration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Groups, question </a:t>
            </a:r>
            <a:r>
              <a:rPr lang="en-US" sz="2000" dirty="0" err="1" smtClean="0"/>
              <a:t>board,more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Teach and learn: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Topic-specific materials, tool-powered curricula,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Research and collaboration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Groups, question </a:t>
            </a:r>
            <a:r>
              <a:rPr lang="en-US" sz="2000" dirty="0" err="1"/>
              <a:t>board,more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Share and publish tools and research</a:t>
            </a: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Easy upload process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User support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13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15D-BD21-4EAF-8E5A-350D39CA543D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26" name="Picture 2" descr="C:\Users\kroper\AppData\Local\Microsoft\Windows\Temporary Internet Files\Content.Outlook\6V0PZ8VJ\ERC Map2015 ALL LEAD AND CORE_with title_Oct 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90"/>
            <a:ext cx="9144000" cy="65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3318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80" y="61887"/>
            <a:ext cx="1148920" cy="100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59059"/>
            <a:ext cx="2133600" cy="365125"/>
          </a:xfrm>
        </p:spPr>
        <p:txBody>
          <a:bodyPr/>
          <a:lstStyle/>
          <a:p>
            <a:fld id="{8148315D-BD21-4EAF-8E5A-350D39CA543D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2" name="Picture 2" descr="P:\Div_Resources\NSF 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3872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5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221" y="152400"/>
            <a:ext cx="67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NSF Support Mechanisms</a:t>
            </a:r>
            <a:endParaRPr lang="en-US" sz="2400" b="1" dirty="0" smtClean="0"/>
          </a:p>
        </p:txBody>
      </p:sp>
      <p:sp>
        <p:nvSpPr>
          <p:cNvPr id="5" name="AutoShape 14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IT bioprocess engineering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intelligen in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biopro design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3431" y="533400"/>
            <a:ext cx="7529625" cy="6324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u="sng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I Corps – </a:t>
            </a:r>
            <a:r>
              <a:rPr lang="en-US" sz="2000" dirty="0" smtClean="0"/>
              <a:t>single PI/mentor/mentee $50K/6 </a:t>
            </a:r>
            <a:r>
              <a:rPr lang="en-US" sz="2000" dirty="0" err="1" smtClean="0"/>
              <a:t>mo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400" dirty="0" err="1" smtClean="0"/>
              <a:t>EpiCenter</a:t>
            </a:r>
            <a:r>
              <a:rPr lang="en-US" sz="2400" dirty="0" smtClean="0"/>
              <a:t>: </a:t>
            </a:r>
            <a:r>
              <a:rPr lang="en-US" sz="2000" dirty="0" smtClean="0"/>
              <a:t>Nat’l Center for Engineering Pathways to Innovation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Sept 21, 2015 – proposals due (Tina </a:t>
            </a:r>
            <a:r>
              <a:rPr lang="en-US" sz="2000" dirty="0" err="1" smtClean="0"/>
              <a:t>Seelig</a:t>
            </a:r>
            <a:r>
              <a:rPr lang="en-US" sz="20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Travel stipends ($10M/5 </a:t>
            </a:r>
            <a:r>
              <a:rPr lang="en-US" sz="2000" dirty="0" err="1" smtClean="0"/>
              <a:t>yrs</a:t>
            </a:r>
            <a:r>
              <a:rPr lang="en-US" sz="2000" dirty="0" smtClean="0"/>
              <a:t> – EHR/DUE and ENG/EEC)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Partnerships for Innovation (PFI)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	</a:t>
            </a:r>
            <a:r>
              <a:rPr lang="en-US" sz="2400" dirty="0" smtClean="0"/>
              <a:t>Accelerating Innovation Research (AIR)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		</a:t>
            </a:r>
            <a:r>
              <a:rPr lang="en-US" sz="2000" dirty="0" smtClean="0"/>
              <a:t>Technology Translation (TT): single PI, $200K/1.5y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	Research Alliance: $800K/3y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	Building Innovation Capacity (BIC): $800/3y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SBIR/STTR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Phase I STTR $225K/1 </a:t>
            </a:r>
            <a:r>
              <a:rPr lang="en-US" sz="2000" dirty="0" err="1" smtClean="0"/>
              <a:t>yr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Phase I SBIR: $150K/6 </a:t>
            </a:r>
            <a:r>
              <a:rPr lang="en-US" sz="2000" dirty="0" err="1" smtClean="0"/>
              <a:t>mo</a:t>
            </a:r>
            <a:r>
              <a:rPr lang="en-US" sz="2000" dirty="0"/>
              <a:t>	</a:t>
            </a:r>
            <a:r>
              <a:rPr lang="en-US" sz="2000" dirty="0" smtClean="0"/>
              <a:t>	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GOALI: </a:t>
            </a:r>
            <a:r>
              <a:rPr lang="en-US" sz="2000" dirty="0" smtClean="0"/>
              <a:t>grant opportunities for academic liaison with industry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Industry/University Cooperative Research Centers (I/UCRC)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49340" y="2895600"/>
            <a:ext cx="1438275" cy="319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Centers – ERC, NCN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870200" y="2898244"/>
            <a:ext cx="1438275" cy="319087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</a:rPr>
              <a:t>ENG </a:t>
            </a:r>
            <a:r>
              <a:rPr lang="en-US" sz="900" b="1" dirty="0" smtClean="0">
                <a:solidFill>
                  <a:schemeClr val="tx1"/>
                </a:solidFill>
              </a:rPr>
              <a:t>Education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396164" y="2928407"/>
            <a:ext cx="1217612" cy="58578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83463" y="4134906"/>
            <a:ext cx="1219200" cy="4445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78688" y="3690406"/>
            <a:ext cx="1438275" cy="319088"/>
          </a:xfrm>
          <a:prstGeom prst="rect">
            <a:avLst/>
          </a:prstGeom>
          <a:solidFill>
            <a:srgbClr val="EF71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</a:rPr>
              <a:t>Administrative Staff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5913" y="3922181"/>
            <a:ext cx="1438275" cy="319088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AAAS Fellows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49813" y="2877606"/>
            <a:ext cx="1438275" cy="319088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</a:rPr>
              <a:t>ENG </a:t>
            </a:r>
            <a:r>
              <a:rPr lang="en-US" sz="900" b="1" dirty="0" smtClean="0">
                <a:solidFill>
                  <a:schemeClr val="tx1"/>
                </a:solidFill>
              </a:rPr>
              <a:t>Workforce</a:t>
            </a:r>
            <a:endParaRPr lang="en-US" sz="900" b="1" dirty="0">
              <a:solidFill>
                <a:schemeClr val="tx1"/>
              </a:solidFill>
            </a:endParaRPr>
          </a:p>
        </p:txBody>
      </p:sp>
      <p:grpSp>
        <p:nvGrpSpPr>
          <p:cNvPr id="9" name="Group 111"/>
          <p:cNvGrpSpPr>
            <a:grpSpLocks/>
          </p:cNvGrpSpPr>
          <p:nvPr/>
        </p:nvGrpSpPr>
        <p:grpSpPr bwMode="auto">
          <a:xfrm>
            <a:off x="3546475" y="1286931"/>
            <a:ext cx="1593850" cy="690563"/>
            <a:chOff x="3546475" y="479425"/>
            <a:chExt cx="1593850" cy="690563"/>
          </a:xfrm>
        </p:grpSpPr>
        <p:sp>
          <p:nvSpPr>
            <p:cNvPr id="10" name="Rectangle 9"/>
            <p:cNvSpPr/>
            <p:nvPr/>
          </p:nvSpPr>
          <p:spPr bwMode="auto">
            <a:xfrm>
              <a:off x="3546475" y="479425"/>
              <a:ext cx="1589088" cy="69056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4106863" y="555625"/>
              <a:ext cx="10334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 smtClean="0"/>
                <a:t>Mario </a:t>
              </a:r>
              <a:r>
                <a:rPr lang="en-US" altLang="en-US" sz="700" dirty="0" err="1" smtClean="0"/>
                <a:t>Rotea</a:t>
              </a:r>
              <a:endParaRPr lang="en-US" altLang="en-US" sz="700" dirty="0" smtClean="0"/>
            </a:p>
            <a:p>
              <a:pPr algn="ctr" eaLnBrk="1" hangingPunct="1"/>
              <a:r>
                <a:rPr lang="en-US" altLang="en-US" sz="700" dirty="0" smtClean="0"/>
                <a:t> Division</a:t>
              </a:r>
              <a:r>
                <a:rPr lang="en-US" altLang="en-US" sz="900" dirty="0" smtClean="0"/>
                <a:t> </a:t>
              </a:r>
              <a:r>
                <a:rPr lang="en-US" altLang="en-US" sz="700" dirty="0" smtClean="0"/>
                <a:t>Director</a:t>
              </a:r>
            </a:p>
          </p:txBody>
        </p:sp>
      </p:grpSp>
      <p:grpSp>
        <p:nvGrpSpPr>
          <p:cNvPr id="12" name="Group 99"/>
          <p:cNvGrpSpPr>
            <a:grpSpLocks/>
          </p:cNvGrpSpPr>
          <p:nvPr/>
        </p:nvGrpSpPr>
        <p:grpSpPr bwMode="auto">
          <a:xfrm>
            <a:off x="1083963" y="3385345"/>
            <a:ext cx="1223962" cy="444500"/>
            <a:chOff x="1068388" y="3041650"/>
            <a:chExt cx="1223963" cy="4445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068388" y="3041650"/>
              <a:ext cx="1219201" cy="4445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92"/>
            <p:cNvGrpSpPr>
              <a:grpSpLocks/>
            </p:cNvGrpSpPr>
            <p:nvPr/>
          </p:nvGrpSpPr>
          <p:grpSpPr bwMode="auto">
            <a:xfrm>
              <a:off x="1092432" y="3055938"/>
              <a:ext cx="1199919" cy="406233"/>
              <a:chOff x="1087669" y="3055938"/>
              <a:chExt cx="1199919" cy="406233"/>
            </a:xfrm>
          </p:grpSpPr>
          <p:sp>
            <p:nvSpPr>
              <p:cNvPr id="15" name="TextBox 105"/>
              <p:cNvSpPr txBox="1">
                <a:spLocks noChangeArrowheads="1"/>
              </p:cNvSpPr>
              <p:nvPr/>
            </p:nvSpPr>
            <p:spPr bwMode="auto">
              <a:xfrm>
                <a:off x="1477963" y="3055938"/>
                <a:ext cx="8096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700" dirty="0"/>
                  <a:t>Keith Roper </a:t>
                </a:r>
                <a:r>
                  <a:rPr lang="en-US" altLang="en-US" sz="700" dirty="0" smtClean="0"/>
                  <a:t>            </a:t>
                </a:r>
                <a:r>
                  <a:rPr lang="en-US" altLang="en-US" sz="700" dirty="0"/>
                  <a:t>ERC, </a:t>
                </a:r>
                <a:r>
                  <a:rPr lang="en-US" altLang="en-US" sz="700" dirty="0" smtClean="0"/>
                  <a:t>NCN</a:t>
                </a:r>
                <a:endParaRPr lang="en-US" altLang="en-US" sz="700" dirty="0"/>
              </a:p>
            </p:txBody>
          </p:sp>
          <p:pic>
            <p:nvPicPr>
              <p:cNvPr id="16" name="Picture 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7669" y="3070227"/>
                <a:ext cx="417279" cy="39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" name="Group 97"/>
          <p:cNvGrpSpPr>
            <a:grpSpLocks/>
          </p:cNvGrpSpPr>
          <p:nvPr/>
        </p:nvGrpSpPr>
        <p:grpSpPr bwMode="auto">
          <a:xfrm>
            <a:off x="1068388" y="4925234"/>
            <a:ext cx="1228725" cy="444500"/>
            <a:chOff x="1068388" y="4108450"/>
            <a:chExt cx="1228725" cy="4445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068388" y="4108450"/>
              <a:ext cx="1219200" cy="4445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107"/>
            <p:cNvSpPr txBox="1">
              <a:spLocks noChangeArrowheads="1"/>
            </p:cNvSpPr>
            <p:nvPr/>
          </p:nvSpPr>
          <p:spPr bwMode="auto">
            <a:xfrm>
              <a:off x="1373188" y="4122738"/>
              <a:ext cx="9239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/>
                <a:t> Carmi</a:t>
              </a:r>
              <a:r>
                <a:rPr lang="en-US" altLang="en-US" sz="700">
                  <a:cs typeface="Arial" pitchFamily="34" charset="0"/>
                </a:rPr>
                <a:t>ña Londoño</a:t>
              </a:r>
              <a:r>
                <a:rPr lang="en-US" altLang="en-US" sz="700"/>
                <a:t>            ERC</a:t>
              </a:r>
            </a:p>
          </p:txBody>
        </p:sp>
        <p:pic>
          <p:nvPicPr>
            <p:cNvPr id="24" name="Picture 68" descr="C:\Documents and Settings\ghardenb\My Documents\My Pictures\Carmin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40" b="15810"/>
            <a:stretch>
              <a:fillRect/>
            </a:stretch>
          </p:blipFill>
          <p:spPr bwMode="auto">
            <a:xfrm>
              <a:off x="1091470" y="4137027"/>
              <a:ext cx="346805" cy="39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114"/>
          <p:cNvGrpSpPr>
            <a:grpSpLocks/>
          </p:cNvGrpSpPr>
          <p:nvPr/>
        </p:nvGrpSpPr>
        <p:grpSpPr bwMode="auto">
          <a:xfrm>
            <a:off x="7418388" y="4169831"/>
            <a:ext cx="1284287" cy="421846"/>
            <a:chOff x="7418390" y="3362327"/>
            <a:chExt cx="1284285" cy="421846"/>
          </a:xfrm>
        </p:grpSpPr>
        <p:sp>
          <p:nvSpPr>
            <p:cNvPr id="26" name="TextBox 77"/>
            <p:cNvSpPr txBox="1">
              <a:spLocks noChangeArrowheads="1"/>
            </p:cNvSpPr>
            <p:nvPr/>
          </p:nvSpPr>
          <p:spPr bwMode="auto">
            <a:xfrm>
              <a:off x="7696200" y="3368675"/>
              <a:ext cx="100647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/>
                <a:t>Marshall Horner </a:t>
              </a:r>
              <a:r>
                <a:rPr lang="en-US" altLang="en-US" sz="700" dirty="0" smtClean="0"/>
                <a:t>Acting Operations Specialist</a:t>
              </a:r>
              <a:endParaRPr lang="en-US" altLang="en-US" sz="700" dirty="0"/>
            </a:p>
          </p:txBody>
        </p:sp>
        <p:pic>
          <p:nvPicPr>
            <p:cNvPr id="27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390" y="3362327"/>
              <a:ext cx="4032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itle 7"/>
          <p:cNvSpPr txBox="1">
            <a:spLocks/>
          </p:cNvSpPr>
          <p:nvPr/>
        </p:nvSpPr>
        <p:spPr>
          <a:xfrm>
            <a:off x="508000" y="152400"/>
            <a:ext cx="7607300" cy="344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/>
              <a:t>Division of </a:t>
            </a:r>
          </a:p>
          <a:p>
            <a:r>
              <a:rPr lang="en-US" altLang="en-US" sz="2800" b="1" dirty="0" smtClean="0"/>
              <a:t>Engineering Education and Centers</a:t>
            </a:r>
          </a:p>
        </p:txBody>
      </p:sp>
      <p:grpSp>
        <p:nvGrpSpPr>
          <p:cNvPr id="29" name="Group 105"/>
          <p:cNvGrpSpPr>
            <a:grpSpLocks/>
          </p:cNvGrpSpPr>
          <p:nvPr/>
        </p:nvGrpSpPr>
        <p:grpSpPr bwMode="auto">
          <a:xfrm>
            <a:off x="2933700" y="4296831"/>
            <a:ext cx="1349375" cy="444500"/>
            <a:chOff x="2933700" y="3489325"/>
            <a:chExt cx="1349375" cy="4445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933700" y="3489325"/>
              <a:ext cx="1219200" cy="4445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109"/>
            <p:cNvSpPr txBox="1">
              <a:spLocks noChangeArrowheads="1"/>
            </p:cNvSpPr>
            <p:nvPr/>
          </p:nvSpPr>
          <p:spPr bwMode="auto">
            <a:xfrm>
              <a:off x="3230563" y="3551238"/>
              <a:ext cx="10525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 smtClean="0"/>
                <a:t>Daphney Jean</a:t>
              </a:r>
            </a:p>
            <a:p>
              <a:pPr algn="ctr" eaLnBrk="1" hangingPunct="1"/>
              <a:r>
                <a:rPr lang="en-US" altLang="en-US" sz="700" dirty="0" smtClean="0"/>
                <a:t>AAAS Fellow </a:t>
              </a:r>
              <a:endParaRPr lang="en-US" altLang="en-US" sz="700" dirty="0"/>
            </a:p>
          </p:txBody>
        </p:sp>
      </p:grpSp>
      <p:grpSp>
        <p:nvGrpSpPr>
          <p:cNvPr id="32" name="Group 104"/>
          <p:cNvGrpSpPr>
            <a:grpSpLocks/>
          </p:cNvGrpSpPr>
          <p:nvPr/>
        </p:nvGrpSpPr>
        <p:grpSpPr bwMode="auto">
          <a:xfrm>
            <a:off x="2943225" y="4801656"/>
            <a:ext cx="1227139" cy="444500"/>
            <a:chOff x="2943225" y="3994150"/>
            <a:chExt cx="1227139" cy="4445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943225" y="3994150"/>
              <a:ext cx="1219200" cy="4445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110"/>
            <p:cNvSpPr txBox="1">
              <a:spLocks noChangeArrowheads="1"/>
            </p:cNvSpPr>
            <p:nvPr/>
          </p:nvSpPr>
          <p:spPr bwMode="auto">
            <a:xfrm>
              <a:off x="3230564" y="4076700"/>
              <a:ext cx="939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 smtClean="0"/>
                <a:t>Pamela Hanson</a:t>
              </a:r>
            </a:p>
            <a:p>
              <a:pPr algn="ctr" eaLnBrk="1" hangingPunct="1"/>
              <a:r>
                <a:rPr lang="en-US" altLang="en-US" sz="700" dirty="0" smtClean="0"/>
                <a:t>AAAS </a:t>
              </a:r>
              <a:r>
                <a:rPr lang="en-US" altLang="en-US" sz="700" dirty="0"/>
                <a:t>Fellow </a:t>
              </a:r>
            </a:p>
          </p:txBody>
        </p:sp>
      </p:grpSp>
      <p:grpSp>
        <p:nvGrpSpPr>
          <p:cNvPr id="35" name="Group 101"/>
          <p:cNvGrpSpPr>
            <a:grpSpLocks/>
          </p:cNvGrpSpPr>
          <p:nvPr/>
        </p:nvGrpSpPr>
        <p:grpSpPr bwMode="auto">
          <a:xfrm>
            <a:off x="2944813" y="5323959"/>
            <a:ext cx="1225550" cy="444500"/>
            <a:chOff x="2959100" y="5537200"/>
            <a:chExt cx="1225550" cy="4445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959100" y="5537200"/>
              <a:ext cx="1219200" cy="4445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116"/>
            <p:cNvSpPr txBox="1">
              <a:spLocks noChangeArrowheads="1"/>
            </p:cNvSpPr>
            <p:nvPr/>
          </p:nvSpPr>
          <p:spPr bwMode="auto">
            <a:xfrm>
              <a:off x="3375025" y="5608638"/>
              <a:ext cx="8096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 smtClean="0"/>
                <a:t>Kathryn Hoppe</a:t>
              </a:r>
            </a:p>
            <a:p>
              <a:pPr algn="ctr" eaLnBrk="1" hangingPunct="1"/>
              <a:r>
                <a:rPr lang="en-US" altLang="en-US" sz="700" dirty="0" smtClean="0"/>
                <a:t>Einstein </a:t>
              </a:r>
              <a:r>
                <a:rPr lang="en-US" altLang="en-US" sz="700" dirty="0"/>
                <a:t>Fellow </a:t>
              </a:r>
            </a:p>
          </p:txBody>
        </p:sp>
      </p:grpSp>
      <p:grpSp>
        <p:nvGrpSpPr>
          <p:cNvPr id="38" name="Group 107"/>
          <p:cNvGrpSpPr>
            <a:grpSpLocks/>
          </p:cNvGrpSpPr>
          <p:nvPr/>
        </p:nvGrpSpPr>
        <p:grpSpPr bwMode="auto">
          <a:xfrm>
            <a:off x="4956175" y="3352800"/>
            <a:ext cx="1219200" cy="444500"/>
            <a:chOff x="4960938" y="3035300"/>
            <a:chExt cx="1219200" cy="44450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4960938" y="3035300"/>
              <a:ext cx="1219200" cy="444500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100"/>
            <p:cNvSpPr txBox="1">
              <a:spLocks noChangeArrowheads="1"/>
            </p:cNvSpPr>
            <p:nvPr/>
          </p:nvSpPr>
          <p:spPr bwMode="auto">
            <a:xfrm>
              <a:off x="5349875" y="3040063"/>
              <a:ext cx="808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/>
                <a:t>Mary Poats </a:t>
              </a:r>
            </a:p>
            <a:p>
              <a:pPr algn="ctr" eaLnBrk="1" hangingPunct="1"/>
              <a:r>
                <a:rPr lang="en-US" altLang="en-US" sz="700"/>
                <a:t>  RET, NUE</a:t>
              </a:r>
            </a:p>
          </p:txBody>
        </p:sp>
        <p:pic>
          <p:nvPicPr>
            <p:cNvPr id="41" name="Picture 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667" y="3068641"/>
              <a:ext cx="328629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108"/>
          <p:cNvGrpSpPr>
            <a:grpSpLocks/>
          </p:cNvGrpSpPr>
          <p:nvPr/>
        </p:nvGrpSpPr>
        <p:grpSpPr bwMode="auto">
          <a:xfrm>
            <a:off x="4960938" y="3916363"/>
            <a:ext cx="1228725" cy="459948"/>
            <a:chOff x="4960938" y="2508250"/>
            <a:chExt cx="1228725" cy="459948"/>
          </a:xfrm>
        </p:grpSpPr>
        <p:sp>
          <p:nvSpPr>
            <p:cNvPr id="43" name="Rectangle 42"/>
            <p:cNvSpPr/>
            <p:nvPr/>
          </p:nvSpPr>
          <p:spPr bwMode="auto">
            <a:xfrm>
              <a:off x="4960938" y="2508250"/>
              <a:ext cx="1219200" cy="444500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6"/>
            <p:cNvSpPr txBox="1">
              <a:spLocks noChangeArrowheads="1"/>
            </p:cNvSpPr>
            <p:nvPr/>
          </p:nvSpPr>
          <p:spPr bwMode="auto">
            <a:xfrm>
              <a:off x="5380038" y="2552700"/>
              <a:ext cx="80962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 smtClean="0"/>
                <a:t>James Moore Broadening </a:t>
              </a:r>
              <a:r>
                <a:rPr lang="en-US" altLang="en-US" sz="700" dirty="0"/>
                <a:t>Participation</a:t>
              </a:r>
            </a:p>
          </p:txBody>
        </p:sp>
      </p:grpSp>
      <p:grpSp>
        <p:nvGrpSpPr>
          <p:cNvPr id="49" name="Group 112"/>
          <p:cNvGrpSpPr>
            <a:grpSpLocks/>
          </p:cNvGrpSpPr>
          <p:nvPr/>
        </p:nvGrpSpPr>
        <p:grpSpPr bwMode="auto">
          <a:xfrm>
            <a:off x="3543300" y="2058456"/>
            <a:ext cx="1597025" cy="692150"/>
            <a:chOff x="3543300" y="1250950"/>
            <a:chExt cx="1597025" cy="69215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3543300" y="1250950"/>
              <a:ext cx="1597025" cy="69215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"/>
            <p:cNvSpPr txBox="1">
              <a:spLocks noChangeArrowheads="1"/>
            </p:cNvSpPr>
            <p:nvPr/>
          </p:nvSpPr>
          <p:spPr bwMode="auto">
            <a:xfrm>
              <a:off x="4152900" y="1346200"/>
              <a:ext cx="94932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 smtClean="0"/>
                <a:t>Don Millard</a:t>
              </a:r>
            </a:p>
            <a:p>
              <a:pPr algn="ctr" eaLnBrk="1" hangingPunct="1"/>
              <a:r>
                <a:rPr lang="en-US" altLang="en-US" sz="700" dirty="0" smtClean="0"/>
                <a:t>Deputy Division Director</a:t>
              </a:r>
              <a:endParaRPr lang="en-US" altLang="en-US" sz="700" dirty="0"/>
            </a:p>
          </p:txBody>
        </p:sp>
      </p:grpSp>
      <p:grpSp>
        <p:nvGrpSpPr>
          <p:cNvPr id="52" name="Group 120"/>
          <p:cNvGrpSpPr>
            <a:grpSpLocks/>
          </p:cNvGrpSpPr>
          <p:nvPr/>
        </p:nvGrpSpPr>
        <p:grpSpPr bwMode="auto">
          <a:xfrm>
            <a:off x="7397750" y="5651500"/>
            <a:ext cx="1330325" cy="444500"/>
            <a:chOff x="7369174" y="3830635"/>
            <a:chExt cx="1330325" cy="4445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7369174" y="3830635"/>
              <a:ext cx="1219200" cy="44450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Group 113"/>
            <p:cNvGrpSpPr>
              <a:grpSpLocks/>
            </p:cNvGrpSpPr>
            <p:nvPr/>
          </p:nvGrpSpPr>
          <p:grpSpPr bwMode="auto">
            <a:xfrm>
              <a:off x="7405687" y="3862227"/>
              <a:ext cx="1293812" cy="389032"/>
              <a:chOff x="7415213" y="3866990"/>
              <a:chExt cx="1293812" cy="389032"/>
            </a:xfrm>
          </p:grpSpPr>
          <p:sp>
            <p:nvSpPr>
              <p:cNvPr id="55" name="TextBox 78"/>
              <p:cNvSpPr txBox="1">
                <a:spLocks noChangeArrowheads="1"/>
              </p:cNvSpPr>
              <p:nvPr/>
            </p:nvSpPr>
            <p:spPr bwMode="auto">
              <a:xfrm>
                <a:off x="7704138" y="3902075"/>
                <a:ext cx="1004887" cy="30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700"/>
                  <a:t>Susan Watson Program Specialist</a:t>
                </a:r>
              </a:p>
            </p:txBody>
          </p:sp>
          <p:pic>
            <p:nvPicPr>
              <p:cNvPr id="56" name="Picture 50" descr="K:\NSF dec 12 2012 gwen r drive\gwen work pics\watson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5213" y="3866990"/>
                <a:ext cx="362768" cy="389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7" name="Group 122"/>
          <p:cNvGrpSpPr>
            <a:grpSpLocks/>
          </p:cNvGrpSpPr>
          <p:nvPr/>
        </p:nvGrpSpPr>
        <p:grpSpPr bwMode="auto">
          <a:xfrm>
            <a:off x="7386638" y="4634969"/>
            <a:ext cx="1311275" cy="452437"/>
            <a:chOff x="7405689" y="4946651"/>
            <a:chExt cx="1311274" cy="452437"/>
          </a:xfrm>
        </p:grpSpPr>
        <p:sp>
          <p:nvSpPr>
            <p:cNvPr id="58" name="Rectangle 57"/>
            <p:cNvSpPr/>
            <p:nvPr/>
          </p:nvSpPr>
          <p:spPr bwMode="auto">
            <a:xfrm>
              <a:off x="7405689" y="4946651"/>
              <a:ext cx="1219199" cy="44450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Group 116"/>
            <p:cNvGrpSpPr>
              <a:grpSpLocks/>
            </p:cNvGrpSpPr>
            <p:nvPr/>
          </p:nvGrpSpPr>
          <p:grpSpPr bwMode="auto">
            <a:xfrm>
              <a:off x="7437440" y="4978402"/>
              <a:ext cx="1279523" cy="420686"/>
              <a:chOff x="7437440" y="4978402"/>
              <a:chExt cx="1279523" cy="420686"/>
            </a:xfrm>
          </p:grpSpPr>
          <p:sp>
            <p:nvSpPr>
              <p:cNvPr id="60" name="TextBox 80"/>
              <p:cNvSpPr txBox="1">
                <a:spLocks noChangeArrowheads="1"/>
              </p:cNvSpPr>
              <p:nvPr/>
            </p:nvSpPr>
            <p:spPr bwMode="auto">
              <a:xfrm>
                <a:off x="7712075" y="4983163"/>
                <a:ext cx="1004888" cy="41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700"/>
                  <a:t>LaTanya Sanders-Peak  Program Specialist</a:t>
                </a:r>
              </a:p>
            </p:txBody>
          </p:sp>
          <p:pic>
            <p:nvPicPr>
              <p:cNvPr id="61" name="Picture 52" descr="K:\00 Today ENG EEC\work subjects Feb 20 2012\Organization Charts\BIO Pics\EEC Pictorial Board\Current staff\Latanya new.jpe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7440" y="4978402"/>
                <a:ext cx="400050" cy="384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" name="Group 109"/>
          <p:cNvGrpSpPr>
            <a:grpSpLocks/>
          </p:cNvGrpSpPr>
          <p:nvPr/>
        </p:nvGrpSpPr>
        <p:grpSpPr bwMode="auto">
          <a:xfrm>
            <a:off x="2974975" y="3323694"/>
            <a:ext cx="1219200" cy="444500"/>
            <a:chOff x="2974975" y="2516188"/>
            <a:chExt cx="1219200" cy="44450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2974975" y="2516188"/>
              <a:ext cx="1219200" cy="4445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103"/>
            <p:cNvSpPr txBox="1">
              <a:spLocks noChangeArrowheads="1"/>
            </p:cNvSpPr>
            <p:nvPr/>
          </p:nvSpPr>
          <p:spPr bwMode="auto">
            <a:xfrm>
              <a:off x="3382963" y="2530475"/>
              <a:ext cx="80962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 smtClean="0"/>
                <a:t>Elliot Douglas</a:t>
              </a:r>
              <a:endParaRPr lang="en-US" altLang="en-US" sz="700" dirty="0"/>
            </a:p>
          </p:txBody>
        </p:sp>
      </p:grpSp>
      <p:sp>
        <p:nvSpPr>
          <p:cNvPr id="66" name="TextBox 68"/>
          <p:cNvSpPr txBox="1">
            <a:spLocks noChangeArrowheads="1"/>
          </p:cNvSpPr>
          <p:nvPr/>
        </p:nvSpPr>
        <p:spPr bwMode="auto">
          <a:xfrm>
            <a:off x="7854950" y="2933169"/>
            <a:ext cx="70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700"/>
              <a:t>Alisha Lynn Williams  Operations Specialist</a:t>
            </a:r>
          </a:p>
        </p:txBody>
      </p:sp>
      <p:grpSp>
        <p:nvGrpSpPr>
          <p:cNvPr id="67" name="Group 121"/>
          <p:cNvGrpSpPr>
            <a:grpSpLocks/>
          </p:cNvGrpSpPr>
          <p:nvPr/>
        </p:nvGrpSpPr>
        <p:grpSpPr bwMode="auto">
          <a:xfrm>
            <a:off x="7389813" y="5141913"/>
            <a:ext cx="1335087" cy="444500"/>
            <a:chOff x="7389813" y="4392613"/>
            <a:chExt cx="1327150" cy="4445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7389813" y="4392613"/>
              <a:ext cx="1219842" cy="44450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69" name="Group 115"/>
            <p:cNvGrpSpPr>
              <a:grpSpLocks/>
            </p:cNvGrpSpPr>
            <p:nvPr/>
          </p:nvGrpSpPr>
          <p:grpSpPr bwMode="auto">
            <a:xfrm>
              <a:off x="7424533" y="4400502"/>
              <a:ext cx="1292430" cy="414339"/>
              <a:chOff x="7424533" y="4400502"/>
              <a:chExt cx="1292430" cy="414339"/>
            </a:xfrm>
          </p:grpSpPr>
          <p:sp>
            <p:nvSpPr>
              <p:cNvPr id="70" name="TextBox 79"/>
              <p:cNvSpPr txBox="1">
                <a:spLocks noChangeArrowheads="1"/>
              </p:cNvSpPr>
              <p:nvPr/>
            </p:nvSpPr>
            <p:spPr bwMode="auto">
              <a:xfrm>
                <a:off x="7712075" y="4441825"/>
                <a:ext cx="1004888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700"/>
                  <a:t>Shalika Walton Program Specialist</a:t>
                </a:r>
              </a:p>
            </p:txBody>
          </p:sp>
          <p:pic>
            <p:nvPicPr>
              <p:cNvPr id="71" name="Picture 99" descr="R:\ENG EEC FY 2013\Organization 2015\shalika 2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46" t="-6111" r="12335"/>
              <a:stretch>
                <a:fillRect/>
              </a:stretch>
            </p:blipFill>
            <p:spPr bwMode="auto">
              <a:xfrm>
                <a:off x="7424533" y="4400502"/>
                <a:ext cx="359814" cy="414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2" name="Group 93"/>
          <p:cNvGrpSpPr>
            <a:grpSpLocks/>
          </p:cNvGrpSpPr>
          <p:nvPr/>
        </p:nvGrpSpPr>
        <p:grpSpPr bwMode="auto">
          <a:xfrm>
            <a:off x="1058863" y="4395604"/>
            <a:ext cx="1231900" cy="434975"/>
            <a:chOff x="1058863" y="2514600"/>
            <a:chExt cx="1231900" cy="434975"/>
          </a:xfrm>
        </p:grpSpPr>
        <p:sp>
          <p:nvSpPr>
            <p:cNvPr id="73" name="Rectangle 72"/>
            <p:cNvSpPr/>
            <p:nvPr/>
          </p:nvSpPr>
          <p:spPr bwMode="auto">
            <a:xfrm>
              <a:off x="1058863" y="2514600"/>
              <a:ext cx="1219200" cy="4349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74" name="Group 91"/>
            <p:cNvGrpSpPr>
              <a:grpSpLocks/>
            </p:cNvGrpSpPr>
            <p:nvPr/>
          </p:nvGrpSpPr>
          <p:grpSpPr bwMode="auto">
            <a:xfrm>
              <a:off x="1087267" y="2527300"/>
              <a:ext cx="1203496" cy="415925"/>
              <a:chOff x="1087267" y="2517775"/>
              <a:chExt cx="1203496" cy="415925"/>
            </a:xfrm>
          </p:grpSpPr>
          <p:sp>
            <p:nvSpPr>
              <p:cNvPr id="75" name="TextBox 104"/>
              <p:cNvSpPr txBox="1">
                <a:spLocks noChangeArrowheads="1"/>
              </p:cNvSpPr>
              <p:nvPr/>
            </p:nvSpPr>
            <p:spPr bwMode="auto">
              <a:xfrm>
                <a:off x="1482725" y="2517775"/>
                <a:ext cx="808038" cy="41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700"/>
                  <a:t>Deborah Jackson       ERC</a:t>
                </a:r>
              </a:p>
            </p:txBody>
          </p:sp>
          <p:pic>
            <p:nvPicPr>
              <p:cNvPr id="76" name="Picture 94" descr="C:\Documents and Settings\ghardenb\My Documents\My Pictures\jackson2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7267" y="2528889"/>
                <a:ext cx="389868" cy="385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7" name="Group 110"/>
          <p:cNvGrpSpPr>
            <a:grpSpLocks/>
          </p:cNvGrpSpPr>
          <p:nvPr/>
        </p:nvGrpSpPr>
        <p:grpSpPr bwMode="auto">
          <a:xfrm>
            <a:off x="5641975" y="1540931"/>
            <a:ext cx="1322388" cy="469900"/>
            <a:chOff x="5641975" y="733425"/>
            <a:chExt cx="1322388" cy="469900"/>
          </a:xfrm>
        </p:grpSpPr>
        <p:sp>
          <p:nvSpPr>
            <p:cNvPr id="78" name="Rectangle 77"/>
            <p:cNvSpPr/>
            <p:nvPr/>
          </p:nvSpPr>
          <p:spPr bwMode="auto">
            <a:xfrm>
              <a:off x="5641975" y="733425"/>
              <a:ext cx="1219200" cy="4699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83"/>
            <p:cNvSpPr txBox="1">
              <a:spLocks noChangeArrowheads="1"/>
            </p:cNvSpPr>
            <p:nvPr/>
          </p:nvSpPr>
          <p:spPr bwMode="auto">
            <a:xfrm>
              <a:off x="5959475" y="754063"/>
              <a:ext cx="10048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 smtClean="0"/>
                <a:t>Vacant</a:t>
              </a:r>
            </a:p>
            <a:p>
              <a:pPr algn="ctr" eaLnBrk="1" hangingPunct="1"/>
              <a:r>
                <a:rPr lang="en-US" altLang="en-US" sz="700" dirty="0" smtClean="0"/>
                <a:t>Science Analyst</a:t>
              </a:r>
              <a:endParaRPr lang="en-US" altLang="en-US" sz="700" dirty="0"/>
            </a:p>
          </p:txBody>
        </p:sp>
      </p:grpSp>
      <p:pic>
        <p:nvPicPr>
          <p:cNvPr id="81" name="Picture 2" descr="R:\ENG EEC FY 2014\pics\Williams Alish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t="16257" r="18307" b="18695"/>
          <a:stretch>
            <a:fillRect/>
          </a:stretch>
        </p:blipFill>
        <p:spPr bwMode="auto">
          <a:xfrm>
            <a:off x="7453313" y="2979206"/>
            <a:ext cx="409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/>
        </p:nvSpPr>
        <p:spPr bwMode="auto">
          <a:xfrm>
            <a:off x="949325" y="3981450"/>
            <a:ext cx="1438275" cy="319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Program Directors ERC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82" y="61886"/>
            <a:ext cx="1509555" cy="13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" name="Group 120"/>
          <p:cNvGrpSpPr>
            <a:grpSpLocks/>
          </p:cNvGrpSpPr>
          <p:nvPr/>
        </p:nvGrpSpPr>
        <p:grpSpPr bwMode="auto">
          <a:xfrm>
            <a:off x="7397496" y="6144768"/>
            <a:ext cx="1330325" cy="444500"/>
            <a:chOff x="7369174" y="3830635"/>
            <a:chExt cx="1330325" cy="444500"/>
          </a:xfrm>
        </p:grpSpPr>
        <p:sp>
          <p:nvSpPr>
            <p:cNvPr id="90" name="Rectangle 89"/>
            <p:cNvSpPr/>
            <p:nvPr/>
          </p:nvSpPr>
          <p:spPr bwMode="auto">
            <a:xfrm>
              <a:off x="7369174" y="3830635"/>
              <a:ext cx="1219200" cy="44450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92" name="TextBox 78"/>
            <p:cNvSpPr txBox="1">
              <a:spLocks noChangeArrowheads="1"/>
            </p:cNvSpPr>
            <p:nvPr/>
          </p:nvSpPr>
          <p:spPr bwMode="auto">
            <a:xfrm>
              <a:off x="7694612" y="3897312"/>
              <a:ext cx="1004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 smtClean="0"/>
                <a:t>Tammie Jennings Program </a:t>
              </a:r>
              <a:r>
                <a:rPr lang="en-US" altLang="en-US" sz="700" dirty="0"/>
                <a:t>Specialist</a:t>
              </a:r>
            </a:p>
          </p:txBody>
        </p:sp>
      </p:grpSp>
      <p:pic>
        <p:nvPicPr>
          <p:cNvPr id="83" name="Picture 82" descr="http://dl.dropbox.com/u/12338427/DLM-CV_Bios/DLM_photo_bmp.bmp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r="4895" b="9981"/>
          <a:stretch/>
        </p:blipFill>
        <p:spPr bwMode="auto">
          <a:xfrm>
            <a:off x="3687620" y="2144977"/>
            <a:ext cx="396875" cy="483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C:\Users\JAMOORE\AppData\Local\Microsoft\Windows\Temporary Internet Files\Content.Outlook\35HA79NX\Moore III James L 3-31-15 cropped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5903" b="31485"/>
          <a:stretch/>
        </p:blipFill>
        <p:spPr bwMode="auto">
          <a:xfrm>
            <a:off x="4987904" y="3959764"/>
            <a:ext cx="328629" cy="337068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7" t="9568" r="33916" b="41101"/>
          <a:stretch/>
        </p:blipFill>
        <p:spPr bwMode="auto">
          <a:xfrm>
            <a:off x="3019610" y="3382328"/>
            <a:ext cx="341128" cy="325082"/>
          </a:xfrm>
          <a:prstGeom prst="rect">
            <a:avLst/>
          </a:prstGeom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2" descr="P:\Div_Resources\NSF Logos\nsf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008464" cy="10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Roper 19 Oct 2015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15D-BD21-4EAF-8E5A-350D39CA543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Promoting Continuous Manufacturing in the Pharmaceutical Sector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effectLst/>
                <a:latin typeface="Times New Roman"/>
                <a:ea typeface="Calibri"/>
              </a:rPr>
              <a:t/>
            </a:r>
            <a:br>
              <a:rPr lang="en-US" sz="4000" dirty="0" smtClean="0">
                <a:effectLst/>
                <a:latin typeface="Times New Roman"/>
                <a:ea typeface="Calibri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4572000"/>
            <a:ext cx="7239000" cy="129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The Brookings Institution • </a:t>
            </a:r>
            <a:r>
              <a:rPr lang="en-US" sz="2400" dirty="0">
                <a:solidFill>
                  <a:srgbClr val="404040"/>
                </a:solidFill>
                <a:ea typeface="Calibri"/>
                <a:cs typeface="Arial"/>
              </a:rPr>
              <a:t>Washington, DC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Monday, October 19</a:t>
            </a:r>
            <a:r>
              <a:rPr lang="en-US" sz="2400" baseline="30000" dirty="0" smtClean="0">
                <a:solidFill>
                  <a:srgbClr val="404040"/>
                </a:solidFill>
                <a:ea typeface="Calibri"/>
                <a:cs typeface="Arial"/>
              </a:rPr>
              <a:t>th</a:t>
            </a:r>
            <a:r>
              <a:rPr lang="en-US" sz="2400" dirty="0" smtClean="0">
                <a:solidFill>
                  <a:srgbClr val="404040"/>
                </a:solidFill>
                <a:ea typeface="Calibri"/>
                <a:cs typeface="Arial"/>
              </a:rPr>
              <a:t>, 2015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CStreit\AppData\Local\Microsoft\Windows\Temporary Internet Files\Content.Outlook\HV3H8D5U\B_co-brand_CHP_PRI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073275" cy="51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9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OPQ’s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Provide seamless integration of review, inspection, surveillance, and research across the product lifecycle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Assure that all human drugs meet the scientifically-sound quality standards to safeguard clinical performance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Enhance science- and risk-based regulatory approaches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Transform product quality oversight from a qualitative to a quantitative, expertise-based assessment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Encourage development and adoption of emerging pharmaceutical </a:t>
            </a:r>
            <a:r>
              <a:rPr lang="en-US" altLang="en-US" sz="2400" dirty="0" smtClean="0">
                <a:solidFill>
                  <a:srgbClr val="C00000"/>
                </a:solidFill>
              </a:rPr>
              <a:t>technology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FDA has identified </a:t>
            </a:r>
            <a:r>
              <a:rPr lang="en-US" sz="2000" b="1" dirty="0" smtClean="0"/>
              <a:t>continuous manufacturing</a:t>
            </a:r>
            <a:r>
              <a:rPr lang="en-US" sz="2000" dirty="0" smtClean="0"/>
              <a:t> </a:t>
            </a:r>
            <a:r>
              <a:rPr lang="en-US" sz="2000" dirty="0"/>
              <a:t>as an emerging technology</a:t>
            </a:r>
          </a:p>
          <a:p>
            <a:pPr lvl="1">
              <a:lnSpc>
                <a:spcPct val="100000"/>
              </a:lnSpc>
            </a:pPr>
            <a:endParaRPr lang="en-US" altLang="en-US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3C5E-CD29-49F5-8A6A-DEB36FC33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6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772400" cy="1362075"/>
          </a:xfrm>
        </p:spPr>
        <p:txBody>
          <a:bodyPr/>
          <a:lstStyle/>
          <a:p>
            <a:r>
              <a:rPr lang="en-US" b="0" dirty="0" smtClean="0"/>
              <a:t>FDA’S PARTICIPATION To Date: </a:t>
            </a:r>
            <a:r>
              <a:rPr lang="en-US" b="0" dirty="0"/>
              <a:t>BACKGROUND AND ONGOING INITIATIVES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B50AD-026C-4810-BC80-19665D4179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1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746125"/>
            <a:ext cx="7713662" cy="685800"/>
          </a:xfrm>
        </p:spPr>
        <p:txBody>
          <a:bodyPr/>
          <a:lstStyle/>
          <a:p>
            <a:r>
              <a:rPr lang="en-US" dirty="0" smtClean="0"/>
              <a:t>FDA 21</a:t>
            </a:r>
            <a:r>
              <a:rPr lang="en-US" baseline="30000" dirty="0" smtClean="0"/>
              <a:t>st</a:t>
            </a:r>
            <a:r>
              <a:rPr lang="en-US" dirty="0" smtClean="0"/>
              <a:t>-Century </a:t>
            </a:r>
            <a:r>
              <a:rPr lang="en-US" dirty="0"/>
              <a:t>Initiative (2004)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876801" cy="4884737"/>
          </a:xfrm>
        </p:spPr>
        <p:txBody>
          <a:bodyPr/>
          <a:lstStyle/>
          <a:p>
            <a:pPr marL="458788"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800" dirty="0"/>
          </a:p>
          <a:p>
            <a:pPr marL="458788"/>
            <a:r>
              <a:rPr lang="en-US" sz="1800" dirty="0" smtClean="0"/>
              <a:t>Encourage </a:t>
            </a:r>
            <a:r>
              <a:rPr lang="en-US" sz="1800" dirty="0"/>
              <a:t>the early adoption of new technological advances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200" dirty="0"/>
          </a:p>
          <a:p>
            <a:pPr marL="458788"/>
            <a:r>
              <a:rPr lang="en-US" sz="1800" dirty="0" smtClean="0"/>
              <a:t>Encourage </a:t>
            </a:r>
            <a:r>
              <a:rPr lang="en-US" sz="1800" dirty="0"/>
              <a:t>implementation of risk-based </a:t>
            </a:r>
            <a:r>
              <a:rPr lang="en-US" sz="1800" dirty="0" smtClean="0"/>
              <a:t>approaches</a:t>
            </a:r>
            <a:r>
              <a:rPr lang="en-US" sz="1800" dirty="0"/>
              <a:t/>
            </a:r>
            <a:br>
              <a:rPr lang="en-US" sz="1800" dirty="0"/>
            </a:br>
            <a:endParaRPr lang="en-US" sz="1200" dirty="0"/>
          </a:p>
          <a:p>
            <a:pPr marL="458788"/>
            <a:r>
              <a:rPr lang="en-US" sz="1800" dirty="0" smtClean="0"/>
              <a:t>Promote modern quality management techniques across industry </a:t>
            </a:r>
            <a:br>
              <a:rPr lang="en-US" sz="1800" dirty="0" smtClean="0"/>
            </a:br>
            <a:endParaRPr lang="en-US" sz="1200" dirty="0" smtClean="0"/>
          </a:p>
          <a:p>
            <a:pPr marL="458788"/>
            <a:r>
              <a:rPr lang="en-US" sz="1800" dirty="0" smtClean="0"/>
              <a:t>Facilitate industry-wide implementation </a:t>
            </a:r>
            <a:r>
              <a:rPr lang="en-US" sz="1800" dirty="0"/>
              <a:t>of quality systems approaches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800" dirty="0" smtClean="0"/>
          </a:p>
          <a:p>
            <a:pPr marL="458788"/>
            <a:r>
              <a:rPr lang="en-US" sz="1800" dirty="0" smtClean="0"/>
              <a:t>Outreach </a:t>
            </a:r>
            <a:r>
              <a:rPr lang="en-US" sz="1800" dirty="0"/>
              <a:t>and collaboration with </a:t>
            </a:r>
            <a:r>
              <a:rPr lang="en-US" sz="1800" dirty="0" smtClean="0"/>
              <a:t>industry</a:t>
            </a:r>
            <a:br>
              <a:rPr lang="en-US" sz="1800" dirty="0" smtClean="0"/>
            </a:br>
            <a:r>
              <a:rPr lang="en-US" sz="800" dirty="0" smtClean="0"/>
              <a:t> </a:t>
            </a:r>
            <a:endParaRPr lang="en-US" sz="800" dirty="0"/>
          </a:p>
          <a:p>
            <a:pPr marL="458788"/>
            <a:r>
              <a:rPr lang="en-US" sz="1800" dirty="0" smtClean="0"/>
              <a:t>Introduce </a:t>
            </a:r>
            <a:r>
              <a:rPr lang="en-US" sz="1800" dirty="0"/>
              <a:t>new manufacturing science into regulatory paradigm </a:t>
            </a:r>
            <a:br>
              <a:rPr lang="en-US" sz="1800" dirty="0"/>
            </a:br>
            <a:endParaRPr lang="en-US" sz="800" dirty="0"/>
          </a:p>
          <a:p>
            <a:pPr marL="458788"/>
            <a:r>
              <a:rPr lang="en-US" sz="1800" dirty="0" smtClean="0"/>
              <a:t>Harmonize </a:t>
            </a:r>
            <a:r>
              <a:rPr lang="en-US" sz="1800" dirty="0"/>
              <a:t>concepts internationally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713003" cy="480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1535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000000"/>
                </a:solidFill>
              </a:rPr>
              <a:t>Objectives</a:t>
            </a:r>
            <a:r>
              <a:rPr lang="en-US" b="1" dirty="0">
                <a:solidFill>
                  <a:srgbClr val="000000"/>
                </a:solidFill>
              </a:rPr>
              <a:t> (partial list):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495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000000"/>
                </a:solidFill>
              </a:rPr>
              <a:t>Goals</a:t>
            </a:r>
            <a:r>
              <a:rPr lang="en-US" b="1" dirty="0" smtClean="0">
                <a:solidFill>
                  <a:srgbClr val="000000"/>
                </a:solidFill>
              </a:rPr>
              <a:t> (partial </a:t>
            </a:r>
            <a:r>
              <a:rPr lang="en-US" b="1" dirty="0">
                <a:solidFill>
                  <a:srgbClr val="000000"/>
                </a:solidFill>
              </a:rPr>
              <a:t>list):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75672-6B8D-4FD7-8193-CB98FAD0C8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8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PAT Guidance (2004)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556" y="1592263"/>
            <a:ext cx="3806726" cy="4884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/>
              <a:t>goal of Process </a:t>
            </a:r>
            <a:r>
              <a:rPr lang="en-US" sz="2000" dirty="0" smtClean="0"/>
              <a:t>analytical </a:t>
            </a:r>
            <a:r>
              <a:rPr lang="en-US" sz="2000" dirty="0"/>
              <a:t>technology </a:t>
            </a:r>
            <a:r>
              <a:rPr lang="en-US" sz="2000" dirty="0" smtClean="0"/>
              <a:t>(PAT) </a:t>
            </a:r>
            <a:r>
              <a:rPr lang="en-US" sz="2000" dirty="0"/>
              <a:t>is to enhance understanding and control the manufacturing process, which is consistent with our current drug quality system: </a:t>
            </a:r>
            <a:r>
              <a:rPr lang="en-US" sz="2000" i="1" dirty="0"/>
              <a:t>quality cannot be tested into products; it should be built-in or should </a:t>
            </a:r>
            <a:r>
              <a:rPr lang="en-US" sz="2000" b="1" i="1" dirty="0"/>
              <a:t>be </a:t>
            </a:r>
            <a:r>
              <a:rPr lang="en-US" sz="2000" i="1" dirty="0"/>
              <a:t>by </a:t>
            </a:r>
            <a:r>
              <a:rPr lang="en-US" sz="2000" i="1" dirty="0" smtClean="0"/>
              <a:t>design </a:t>
            </a:r>
          </a:p>
          <a:p>
            <a:endParaRPr lang="en-US" sz="2000" dirty="0"/>
          </a:p>
          <a:p>
            <a:r>
              <a:rPr lang="en-US" sz="2000" dirty="0"/>
              <a:t>A desired </a:t>
            </a:r>
            <a:r>
              <a:rPr lang="en-US" sz="2000" dirty="0" smtClean="0"/>
              <a:t>objective </a:t>
            </a:r>
            <a:r>
              <a:rPr lang="en-US" sz="2000" dirty="0"/>
              <a:t>of the </a:t>
            </a:r>
            <a:r>
              <a:rPr lang="en-US" sz="2000" dirty="0" smtClean="0"/>
              <a:t>PAT framework </a:t>
            </a:r>
            <a:r>
              <a:rPr lang="en-US" sz="2000" dirty="0"/>
              <a:t>is </a:t>
            </a:r>
            <a:r>
              <a:rPr lang="en-US" sz="2000" dirty="0" smtClean="0"/>
              <a:t>to facilitate the </a:t>
            </a:r>
            <a:r>
              <a:rPr lang="en-US" sz="2000" dirty="0"/>
              <a:t>design </a:t>
            </a:r>
            <a:r>
              <a:rPr lang="en-US" sz="2000" dirty="0" smtClean="0"/>
              <a:t>and development of </a:t>
            </a:r>
            <a:r>
              <a:rPr lang="en-US" sz="2000" dirty="0"/>
              <a:t>well understood processes that will consistently ensure a predefined quality at the end of the manufacturing </a:t>
            </a:r>
            <a:r>
              <a:rPr lang="en-US" sz="2000" dirty="0" smtClean="0"/>
              <a:t>process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75672-6B8D-4FD7-8193-CB98FAD0C8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4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338" y="746125"/>
            <a:ext cx="8399462" cy="685800"/>
          </a:xfrm>
        </p:spPr>
        <p:txBody>
          <a:bodyPr/>
          <a:lstStyle/>
          <a:p>
            <a:r>
              <a:rPr lang="en-US" dirty="0" smtClean="0"/>
              <a:t>Quality Related Guidance and Initiatives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8287" y="6580188"/>
            <a:ext cx="2133600" cy="301625"/>
          </a:xfrm>
        </p:spPr>
        <p:txBody>
          <a:bodyPr/>
          <a:lstStyle/>
          <a:p>
            <a:pPr>
              <a:defRPr/>
            </a:pPr>
            <a:fld id="{BFD11508-BCD8-4105-BDE6-71FBE3C5E8D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785"/>
            <a:ext cx="9194329" cy="541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0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all Blue Wave">
  <a:themeElements>
    <a:clrScheme name="Small Blue Wave 15">
      <a:dk1>
        <a:srgbClr val="000000"/>
      </a:dk1>
      <a:lt1>
        <a:srgbClr val="FFFFFF"/>
      </a:lt1>
      <a:dk2>
        <a:srgbClr val="006699"/>
      </a:dk2>
      <a:lt2>
        <a:srgbClr val="B2B2B2"/>
      </a:lt2>
      <a:accent1>
        <a:srgbClr val="77C5F5"/>
      </a:accent1>
      <a:accent2>
        <a:srgbClr val="333399"/>
      </a:accent2>
      <a:accent3>
        <a:srgbClr val="FFFFFF"/>
      </a:accent3>
      <a:accent4>
        <a:srgbClr val="000000"/>
      </a:accent4>
      <a:accent5>
        <a:srgbClr val="BDDFF9"/>
      </a:accent5>
      <a:accent6>
        <a:srgbClr val="2D2D8A"/>
      </a:accent6>
      <a:hlink>
        <a:srgbClr val="009999"/>
      </a:hlink>
      <a:folHlink>
        <a:srgbClr val="99CC00"/>
      </a:folHlink>
    </a:clrScheme>
    <a:fontScheme name="Small Blue Wave">
      <a:majorFont>
        <a:latin typeface="Book Antiqua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ll Blue Wa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Blue Wa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Blue Wa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Blue Wa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Blue Wa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Blue Wa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ll Blue Wa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ll Blue Wa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ll Blue Wa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ll Blue Wa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ll Blue Wa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ll Blue Wa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ll Blue Wave 13">
        <a:dk1>
          <a:srgbClr val="000000"/>
        </a:dk1>
        <a:lt1>
          <a:srgbClr val="FFFFFF"/>
        </a:lt1>
        <a:dk2>
          <a:srgbClr val="006699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Blue Wave 14">
        <a:dk1>
          <a:srgbClr val="000000"/>
        </a:dk1>
        <a:lt1>
          <a:srgbClr val="FFFFFF"/>
        </a:lt1>
        <a:dk2>
          <a:srgbClr val="006699"/>
        </a:dk2>
        <a:lt2>
          <a:srgbClr val="B2B2B2"/>
        </a:lt2>
        <a:accent1>
          <a:srgbClr val="50B4F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3D6F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Blue Wave 15">
        <a:dk1>
          <a:srgbClr val="000000"/>
        </a:dk1>
        <a:lt1>
          <a:srgbClr val="FFFFFF"/>
        </a:lt1>
        <a:dk2>
          <a:srgbClr val="006699"/>
        </a:dk2>
        <a:lt2>
          <a:srgbClr val="B2B2B2"/>
        </a:lt2>
        <a:accent1>
          <a:srgbClr val="77C5F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DDFF9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3105</Words>
  <Application>Microsoft Office PowerPoint</Application>
  <PresentationFormat>On-screen Show (4:3)</PresentationFormat>
  <Paragraphs>581</Paragraphs>
  <Slides>45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Conception personnalisée</vt:lpstr>
      <vt:lpstr>Small Blue Wave</vt:lpstr>
      <vt:lpstr>Promoting Continuous Manufacturing in the Pharmaceutical Sector  </vt:lpstr>
      <vt:lpstr>Promoting the Adoption of Advanced Manufacturing in the Pharmaceutical Industry: the FDA Perspective </vt:lpstr>
      <vt:lpstr>Outline</vt:lpstr>
      <vt:lpstr>CDER’s Office of Pharmaceutical Quality</vt:lpstr>
      <vt:lpstr>OPQ’s Goals</vt:lpstr>
      <vt:lpstr>FDA’S PARTICIPATION To Date: BACKGROUND AND ONGOING INITIATIVES </vt:lpstr>
      <vt:lpstr>FDA 21st-Century Initiative (2004) </vt:lpstr>
      <vt:lpstr>PAT Guidance (2004)</vt:lpstr>
      <vt:lpstr>Quality Related Guidance and Initiatives</vt:lpstr>
      <vt:lpstr>FDA View of Continuous Processing for Pharmaceuticals </vt:lpstr>
      <vt:lpstr>FDA Training on Continuous Manufacturing</vt:lpstr>
      <vt:lpstr>Emerging Technology Team (ETT)</vt:lpstr>
      <vt:lpstr>OPQ Regulatory Science Program  on Continuous Manufacturing</vt:lpstr>
      <vt:lpstr>Moving Forward</vt:lpstr>
      <vt:lpstr>Panel 1: Discussion topics  Integrated Continuous Biomanufacturing </vt:lpstr>
      <vt:lpstr>History of Continuous Biomanufacturing and Emergence of the “Dominant” Design </vt:lpstr>
      <vt:lpstr>Where are we going? Evolution of bioprocessing in the global biotech industry</vt:lpstr>
      <vt:lpstr>Integrated Continuous Platform Capacity Potential (kg FDS/year)</vt:lpstr>
      <vt:lpstr>Integrated Continuous Biomanufacturing: A universal platform for various therapeutic modalities </vt:lpstr>
      <vt:lpstr>Key discussion topics:  Biotech</vt:lpstr>
      <vt:lpstr>Promoting Continuous Manufacturing in the Pharmaceutical Sector  </vt:lpstr>
      <vt:lpstr>Chemical Industry Experience</vt:lpstr>
      <vt:lpstr>Importance of Raw Material, Nutrient, and Excipient Characterization</vt:lpstr>
      <vt:lpstr>PowerPoint Presentation</vt:lpstr>
      <vt:lpstr>Promoting Continuous Manufacturing in the Pharmaceutical Sector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Promoting Continuous Manufacturing in the Pharmaceutical Sector  </vt:lpstr>
    </vt:vector>
  </TitlesOfParts>
  <Company>The Brookings Institution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Continuous Manufacturing in the Pharmaceutical Sector  </dc:title>
  <dc:creator>Jessica Burnell</dc:creator>
  <cp:lastModifiedBy>Elizabeth Richardson</cp:lastModifiedBy>
  <cp:revision>3</cp:revision>
  <dcterms:created xsi:type="dcterms:W3CDTF">2015-10-16T18:02:32Z</dcterms:created>
  <dcterms:modified xsi:type="dcterms:W3CDTF">2015-12-14T17:28:09Z</dcterms:modified>
</cp:coreProperties>
</file>