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76" r:id="rId4"/>
    <p:sldId id="283" r:id="rId5"/>
    <p:sldId id="303" r:id="rId6"/>
    <p:sldId id="285" r:id="rId7"/>
    <p:sldId id="290" r:id="rId8"/>
    <p:sldId id="286" r:id="rId9"/>
    <p:sldId id="258" r:id="rId10"/>
    <p:sldId id="262" r:id="rId11"/>
    <p:sldId id="263" r:id="rId12"/>
    <p:sldId id="264" r:id="rId13"/>
    <p:sldId id="291" r:id="rId14"/>
    <p:sldId id="288" r:id="rId15"/>
    <p:sldId id="265" r:id="rId16"/>
    <p:sldId id="304" r:id="rId17"/>
    <p:sldId id="313" r:id="rId18"/>
    <p:sldId id="312" r:id="rId19"/>
    <p:sldId id="289" r:id="rId20"/>
    <p:sldId id="311" r:id="rId21"/>
    <p:sldId id="270" r:id="rId22"/>
    <p:sldId id="271" r:id="rId23"/>
    <p:sldId id="302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7CB"/>
    <a:srgbClr val="5383A3"/>
    <a:srgbClr val="387668"/>
    <a:srgbClr val="479786"/>
    <a:srgbClr val="47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-29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57016136871772"/>
          <c:y val="0"/>
          <c:w val="0.86142983863128286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'Q52 &amp; Q53 Combined'!$J$4:$J$6</c:f>
              <c:strCache>
                <c:ptCount val="3"/>
                <c:pt idx="0">
                  <c:v>U.S.</c:v>
                </c:pt>
                <c:pt idx="1">
                  <c:v>Canada</c:v>
                </c:pt>
                <c:pt idx="2">
                  <c:v>EU median</c:v>
                </c:pt>
              </c:strCache>
            </c:strRef>
          </c:cat>
          <c:val>
            <c:numRef>
              <c:f>'Q52 &amp; Q53 Combined'!$K$4:$K$6</c:f>
              <c:numCache>
                <c:formatCode>0</c:formatCode>
                <c:ptCount val="3"/>
                <c:pt idx="0">
                  <c:v>56</c:v>
                </c:pt>
                <c:pt idx="1">
                  <c:v>53</c:v>
                </c:pt>
                <c:pt idx="2">
                  <c:v>47.5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90194304"/>
        <c:axId val="90196992"/>
      </c:barChart>
      <c:catAx>
        <c:axId val="901943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Franklin Gothic Book" pitchFamily="34" charset="0"/>
              </a:defRPr>
            </a:pPr>
            <a:endParaRPr lang="en-US"/>
          </a:p>
        </c:txPr>
        <c:crossAx val="90196992"/>
        <c:crosses val="autoZero"/>
        <c:auto val="1"/>
        <c:lblAlgn val="ctr"/>
        <c:lblOffset val="0"/>
        <c:noMultiLvlLbl val="0"/>
      </c:catAx>
      <c:valAx>
        <c:axId val="90196992"/>
        <c:scaling>
          <c:orientation val="minMax"/>
          <c:max val="60"/>
          <c:min val="0"/>
        </c:scaling>
        <c:delete val="0"/>
        <c:axPos val="t"/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901943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899703509283557E-2"/>
          <c:y val="2.6520467836257309E-2"/>
          <c:w val="0.80821680276076602"/>
          <c:h val="0.90375673435557391"/>
        </c:manualLayout>
      </c:layout>
      <c:lineChart>
        <c:grouping val="standard"/>
        <c:varyColors val="0"/>
        <c:ser>
          <c:idx val="1"/>
          <c:order val="0"/>
          <c:tx>
            <c:strRef>
              <c:f>'Russian foreign powers trend'!$C$6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rgbClr val="BF3927"/>
              </a:solidFill>
            </a:ln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7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'Russian foreign powers trend'!$B$7:$B$20</c:f>
              <c:numCache>
                <c:formatCode>m/d/yyyy</c:formatCode>
                <c:ptCount val="14"/>
                <c:pt idx="0">
                  <c:v>42005</c:v>
                </c:pt>
                <c:pt idx="1">
                  <c:v>41640</c:v>
                </c:pt>
                <c:pt idx="2">
                  <c:v>41275</c:v>
                </c:pt>
                <c:pt idx="3">
                  <c:v>40909</c:v>
                </c:pt>
                <c:pt idx="4">
                  <c:v>40544</c:v>
                </c:pt>
                <c:pt idx="5">
                  <c:v>40179</c:v>
                </c:pt>
                <c:pt idx="6">
                  <c:v>39814</c:v>
                </c:pt>
                <c:pt idx="7">
                  <c:v>39448</c:v>
                </c:pt>
                <c:pt idx="8">
                  <c:v>39083</c:v>
                </c:pt>
                <c:pt idx="9">
                  <c:v>38718</c:v>
                </c:pt>
                <c:pt idx="10">
                  <c:v>38353</c:v>
                </c:pt>
                <c:pt idx="11">
                  <c:v>37987</c:v>
                </c:pt>
                <c:pt idx="12">
                  <c:v>37622</c:v>
                </c:pt>
                <c:pt idx="13">
                  <c:v>37257</c:v>
                </c:pt>
              </c:numCache>
            </c:numRef>
          </c:cat>
          <c:val>
            <c:numRef>
              <c:f>'Russian foreign powers trend'!$C$7:$C$20</c:f>
              <c:numCache>
                <c:formatCode>General</c:formatCode>
                <c:ptCount val="14"/>
                <c:pt idx="0">
                  <c:v>35</c:v>
                </c:pt>
                <c:pt idx="1">
                  <c:v>53</c:v>
                </c:pt>
                <c:pt idx="4">
                  <c:v>78</c:v>
                </c:pt>
                <c:pt idx="5">
                  <c:v>75</c:v>
                </c:pt>
                <c:pt idx="8">
                  <c:v>77</c:v>
                </c:pt>
                <c:pt idx="9">
                  <c:v>77</c:v>
                </c:pt>
                <c:pt idx="10">
                  <c:v>79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'Russian foreign powers trend'!$D$6</c:f>
              <c:strCache>
                <c:ptCount val="1"/>
                <c:pt idx="0">
                  <c:v>EU</c:v>
                </c:pt>
              </c:strCache>
            </c:strRef>
          </c:tx>
          <c:spPr>
            <a:ln w="38100">
              <a:solidFill>
                <a:srgbClr val="949D48"/>
              </a:solidFill>
            </a:ln>
          </c:spPr>
          <c:marker>
            <c:symbol val="none"/>
          </c:marker>
          <c:dPt>
            <c:idx val="2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70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'Russian foreign powers trend'!$B$7:$B$20</c:f>
              <c:numCache>
                <c:formatCode>m/d/yyyy</c:formatCode>
                <c:ptCount val="14"/>
                <c:pt idx="0">
                  <c:v>42005</c:v>
                </c:pt>
                <c:pt idx="1">
                  <c:v>41640</c:v>
                </c:pt>
                <c:pt idx="2">
                  <c:v>41275</c:v>
                </c:pt>
                <c:pt idx="3">
                  <c:v>40909</c:v>
                </c:pt>
                <c:pt idx="4">
                  <c:v>40544</c:v>
                </c:pt>
                <c:pt idx="5">
                  <c:v>40179</c:v>
                </c:pt>
                <c:pt idx="6">
                  <c:v>39814</c:v>
                </c:pt>
                <c:pt idx="7">
                  <c:v>39448</c:v>
                </c:pt>
                <c:pt idx="8">
                  <c:v>39083</c:v>
                </c:pt>
                <c:pt idx="9">
                  <c:v>38718</c:v>
                </c:pt>
                <c:pt idx="10">
                  <c:v>38353</c:v>
                </c:pt>
                <c:pt idx="11">
                  <c:v>37987</c:v>
                </c:pt>
                <c:pt idx="12">
                  <c:v>37622</c:v>
                </c:pt>
                <c:pt idx="13">
                  <c:v>37257</c:v>
                </c:pt>
              </c:numCache>
            </c:numRef>
          </c:cat>
          <c:val>
            <c:numRef>
              <c:f>'Russian foreign powers trend'!$D$7:$D$20</c:f>
              <c:numCache>
                <c:formatCode>General</c:formatCode>
                <c:ptCount val="14"/>
                <c:pt idx="0">
                  <c:v>31</c:v>
                </c:pt>
                <c:pt idx="1">
                  <c:v>39</c:v>
                </c:pt>
                <c:pt idx="2">
                  <c:v>63</c:v>
                </c:pt>
                <c:pt idx="3">
                  <c:v>59</c:v>
                </c:pt>
                <c:pt idx="4">
                  <c:v>64</c:v>
                </c:pt>
                <c:pt idx="5">
                  <c:v>69</c:v>
                </c:pt>
                <c:pt idx="6">
                  <c:v>69</c:v>
                </c:pt>
                <c:pt idx="8">
                  <c:v>62</c:v>
                </c:pt>
                <c:pt idx="11">
                  <c:v>62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'Russian foreign powers trend'!$E$6</c:f>
              <c:strCache>
                <c:ptCount val="1"/>
                <c:pt idx="0">
                  <c:v>U.S.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8503086419753087E-2"/>
                  <c:y val="-3.452863474032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3.3912097793331389E-2"/>
                  <c:y val="-4.545759648896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'Russian foreign powers trend'!$B$7:$B$20</c:f>
              <c:numCache>
                <c:formatCode>m/d/yyyy</c:formatCode>
                <c:ptCount val="14"/>
                <c:pt idx="0">
                  <c:v>42005</c:v>
                </c:pt>
                <c:pt idx="1">
                  <c:v>41640</c:v>
                </c:pt>
                <c:pt idx="2">
                  <c:v>41275</c:v>
                </c:pt>
                <c:pt idx="3">
                  <c:v>40909</c:v>
                </c:pt>
                <c:pt idx="4">
                  <c:v>40544</c:v>
                </c:pt>
                <c:pt idx="5">
                  <c:v>40179</c:v>
                </c:pt>
                <c:pt idx="6">
                  <c:v>39814</c:v>
                </c:pt>
                <c:pt idx="7">
                  <c:v>39448</c:v>
                </c:pt>
                <c:pt idx="8">
                  <c:v>39083</c:v>
                </c:pt>
                <c:pt idx="9">
                  <c:v>38718</c:v>
                </c:pt>
                <c:pt idx="10">
                  <c:v>38353</c:v>
                </c:pt>
                <c:pt idx="11">
                  <c:v>37987</c:v>
                </c:pt>
                <c:pt idx="12">
                  <c:v>37622</c:v>
                </c:pt>
                <c:pt idx="13">
                  <c:v>37257</c:v>
                </c:pt>
              </c:numCache>
            </c:numRef>
          </c:cat>
          <c:val>
            <c:numRef>
              <c:f>'Russian foreign powers trend'!$E$7:$E$20</c:f>
              <c:numCache>
                <c:formatCode>General</c:formatCode>
                <c:ptCount val="14"/>
                <c:pt idx="0">
                  <c:v>15</c:v>
                </c:pt>
                <c:pt idx="1">
                  <c:v>23</c:v>
                </c:pt>
                <c:pt idx="2">
                  <c:v>51</c:v>
                </c:pt>
                <c:pt idx="3">
                  <c:v>52</c:v>
                </c:pt>
                <c:pt idx="4">
                  <c:v>56</c:v>
                </c:pt>
                <c:pt idx="5">
                  <c:v>57</c:v>
                </c:pt>
                <c:pt idx="6">
                  <c:v>44</c:v>
                </c:pt>
                <c:pt idx="7">
                  <c:v>46</c:v>
                </c:pt>
                <c:pt idx="8">
                  <c:v>41</c:v>
                </c:pt>
                <c:pt idx="9">
                  <c:v>43</c:v>
                </c:pt>
                <c:pt idx="10">
                  <c:v>52</c:v>
                </c:pt>
                <c:pt idx="11">
                  <c:v>46</c:v>
                </c:pt>
                <c:pt idx="12">
                  <c:v>37</c:v>
                </c:pt>
                <c:pt idx="13">
                  <c:v>61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'Russian foreign powers trend'!$F$6</c:f>
              <c:strCache>
                <c:ptCount val="1"/>
                <c:pt idx="0">
                  <c:v>NATO</c:v>
                </c:pt>
              </c:strCache>
            </c:strRef>
          </c:tx>
          <c:spPr>
            <a:ln w="38100">
              <a:solidFill>
                <a:srgbClr val="436983"/>
              </a:solidFill>
            </a:ln>
          </c:spPr>
          <c:marker>
            <c:symbol val="none"/>
          </c:marker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700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'Russian foreign powers trend'!$B$7:$B$20</c:f>
              <c:numCache>
                <c:formatCode>m/d/yyyy</c:formatCode>
                <c:ptCount val="14"/>
                <c:pt idx="0">
                  <c:v>42005</c:v>
                </c:pt>
                <c:pt idx="1">
                  <c:v>41640</c:v>
                </c:pt>
                <c:pt idx="2">
                  <c:v>41275</c:v>
                </c:pt>
                <c:pt idx="3">
                  <c:v>40909</c:v>
                </c:pt>
                <c:pt idx="4">
                  <c:v>40544</c:v>
                </c:pt>
                <c:pt idx="5">
                  <c:v>40179</c:v>
                </c:pt>
                <c:pt idx="6">
                  <c:v>39814</c:v>
                </c:pt>
                <c:pt idx="7">
                  <c:v>39448</c:v>
                </c:pt>
                <c:pt idx="8">
                  <c:v>39083</c:v>
                </c:pt>
                <c:pt idx="9">
                  <c:v>38718</c:v>
                </c:pt>
                <c:pt idx="10">
                  <c:v>38353</c:v>
                </c:pt>
                <c:pt idx="11">
                  <c:v>37987</c:v>
                </c:pt>
                <c:pt idx="12">
                  <c:v>37622</c:v>
                </c:pt>
                <c:pt idx="13">
                  <c:v>37257</c:v>
                </c:pt>
              </c:numCache>
            </c:numRef>
          </c:cat>
          <c:val>
            <c:numRef>
              <c:f>'Russian foreign powers trend'!$F$7:$F$20</c:f>
              <c:numCache>
                <c:formatCode>General</c:formatCode>
                <c:ptCount val="14"/>
                <c:pt idx="0">
                  <c:v>12</c:v>
                </c:pt>
                <c:pt idx="2">
                  <c:v>27</c:v>
                </c:pt>
                <c:pt idx="3">
                  <c:v>22</c:v>
                </c:pt>
                <c:pt idx="4">
                  <c:v>37</c:v>
                </c:pt>
                <c:pt idx="5">
                  <c:v>40</c:v>
                </c:pt>
                <c:pt idx="6">
                  <c:v>24</c:v>
                </c:pt>
                <c:pt idx="8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85152"/>
        <c:axId val="97453184"/>
      </c:lineChart>
      <c:dateAx>
        <c:axId val="97185152"/>
        <c:scaling>
          <c:orientation val="minMax"/>
          <c:max val="42370"/>
          <c:min val="37226"/>
        </c:scaling>
        <c:delete val="0"/>
        <c:axPos val="b"/>
        <c:numFmt formatCode="yyyy" sourceLinked="0"/>
        <c:majorTickMark val="none"/>
        <c:minorTickMark val="none"/>
        <c:tickLblPos val="none"/>
        <c:txPr>
          <a:bodyPr/>
          <a:lstStyle/>
          <a:p>
            <a:pPr>
              <a:defRPr sz="900"/>
            </a:pPr>
            <a:endParaRPr lang="en-US"/>
          </a:p>
        </c:txPr>
        <c:crossAx val="97453184"/>
        <c:crosses val="autoZero"/>
        <c:auto val="1"/>
        <c:lblOffset val="100"/>
        <c:baseTimeUnit val="years"/>
        <c:majorUnit val="2"/>
        <c:majorTimeUnit val="years"/>
      </c:dateAx>
      <c:valAx>
        <c:axId val="974531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7185152"/>
        <c:crossesAt val="40460"/>
        <c:crossBetween val="midCat"/>
        <c:majorUnit val="50"/>
      </c:valAx>
      <c:spPr>
        <a:noFill/>
      </c:spPr>
    </c:plotArea>
    <c:plotVisOnly val="1"/>
    <c:dispBlanksAs val="span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58736755127851"/>
          <c:y val="5.2063360500990023E-2"/>
          <c:w val="0.71048872363176829"/>
          <c:h val="0.947936751808462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'Q49 Opposing Bar'!$D$4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rPr>
                      <a:t>17%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'Q49 Opposing Bar'!$A$5:$A$9</c:f>
              <c:numCache>
                <c:formatCode>General</c:formatCode>
                <c:ptCount val="5"/>
              </c:numCache>
            </c:numRef>
          </c:cat>
          <c:val>
            <c:numRef>
              <c:f>'Q49 Opposing Bar'!$D$5:$D$9</c:f>
              <c:numCache>
                <c:formatCode>General</c:formatCode>
                <c:ptCount val="5"/>
                <c:pt idx="0">
                  <c:v>-17</c:v>
                </c:pt>
                <c:pt idx="1">
                  <c:v>-22</c:v>
                </c:pt>
                <c:pt idx="2">
                  <c:v>-32</c:v>
                </c:pt>
                <c:pt idx="3">
                  <c:v>-32</c:v>
                </c:pt>
                <c:pt idx="4">
                  <c:v>-72</c:v>
                </c:pt>
              </c:numCache>
            </c:numRef>
          </c:val>
        </c:ser>
        <c:ser>
          <c:idx val="0"/>
          <c:order val="1"/>
          <c:tx>
            <c:strRef>
              <c:f>'Q49 Opposing Bar'!$B$4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rPr>
                      <a:t>71%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'Q49 Opposing Bar'!$A$5:$A$9</c:f>
              <c:numCache>
                <c:formatCode>General</c:formatCode>
                <c:ptCount val="5"/>
              </c:numCache>
            </c:numRef>
          </c:cat>
          <c:val>
            <c:numRef>
              <c:f>'Q49 Opposing Bar'!$B$5:$B$9</c:f>
              <c:numCache>
                <c:formatCode>General</c:formatCode>
                <c:ptCount val="5"/>
                <c:pt idx="0">
                  <c:v>71</c:v>
                </c:pt>
                <c:pt idx="1">
                  <c:v>67</c:v>
                </c:pt>
                <c:pt idx="2">
                  <c:v>54</c:v>
                </c:pt>
                <c:pt idx="3">
                  <c:v>53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7421184"/>
        <c:axId val="97422720"/>
      </c:barChart>
      <c:catAx>
        <c:axId val="9742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900">
                <a:latin typeface="Franklin Gothic Book" panose="020B0503020102020204" pitchFamily="34" charset="0"/>
              </a:defRPr>
            </a:pPr>
            <a:endParaRPr lang="en-US"/>
          </a:p>
        </c:txPr>
        <c:crossAx val="97422720"/>
        <c:crosses val="autoZero"/>
        <c:auto val="1"/>
        <c:lblAlgn val="ctr"/>
        <c:lblOffset val="300"/>
        <c:noMultiLvlLbl val="0"/>
      </c:catAx>
      <c:valAx>
        <c:axId val="97422720"/>
        <c:scaling>
          <c:orientation val="minMax"/>
          <c:max val="86"/>
          <c:min val="-76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974211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25855448624478"/>
          <c:y val="6.5088476843620416E-2"/>
          <c:w val="0.89774144551375545"/>
          <c:h val="0.93491152315637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'Q96 Best End Ukraine Conflict'!$B$3</c:f>
              <c:strCache>
                <c:ptCount val="1"/>
                <c:pt idx="0">
                  <c:v>Use military force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36983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23%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'Q96 Best End Ukraine Conflict'!$A$4:$A$6</c:f>
              <c:strCache>
                <c:ptCount val="3"/>
                <c:pt idx="0">
                  <c:v>Ukraine</c:v>
                </c:pt>
                <c:pt idx="1">
                  <c:v>West</c:v>
                </c:pt>
                <c:pt idx="2">
                  <c:v>East</c:v>
                </c:pt>
              </c:strCache>
            </c:strRef>
          </c:cat>
          <c:val>
            <c:numRef>
              <c:f>'Q96 Best End Ukraine Conflict'!$B$4:$B$6</c:f>
              <c:numCache>
                <c:formatCode>General</c:formatCode>
                <c:ptCount val="3"/>
                <c:pt idx="0">
                  <c:v>23</c:v>
                </c:pt>
                <c:pt idx="1">
                  <c:v>31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'Q96 Best End Ukraine Conflict'!$C$3</c:f>
              <c:strCache>
                <c:ptCount val="1"/>
                <c:pt idx="0">
                  <c:v>Both/Neither (VOL)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>
                        <a:solidFill>
                          <a:schemeClr val="bg1"/>
                        </a:solidFill>
                      </a:rPr>
                      <a:t>19%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'Q96 Best End Ukraine Conflict'!$A$4:$A$6</c:f>
              <c:strCache>
                <c:ptCount val="3"/>
                <c:pt idx="0">
                  <c:v>Ukraine</c:v>
                </c:pt>
                <c:pt idx="1">
                  <c:v>West</c:v>
                </c:pt>
                <c:pt idx="2">
                  <c:v>East</c:v>
                </c:pt>
              </c:strCache>
            </c:strRef>
          </c:cat>
          <c:val>
            <c:numRef>
              <c:f>'Q96 Best End Ukraine Conflict'!$C$4:$C$6</c:f>
              <c:numCache>
                <c:formatCode>General</c:formatCode>
                <c:ptCount val="3"/>
                <c:pt idx="0">
                  <c:v>19</c:v>
                </c:pt>
                <c:pt idx="1">
                  <c:v>17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'Q96 Best End Ukraine Conflict'!$D$3</c:f>
              <c:strCache>
                <c:ptCount val="1"/>
                <c:pt idx="0">
                  <c:v>Negotiate a settlement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F3927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>
                        <a:solidFill>
                          <a:schemeClr val="bg1"/>
                        </a:solidFill>
                      </a:rPr>
                      <a:t>47%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'Q96 Best End Ukraine Conflict'!$A$4:$A$6</c:f>
              <c:strCache>
                <c:ptCount val="3"/>
                <c:pt idx="0">
                  <c:v>Ukraine</c:v>
                </c:pt>
                <c:pt idx="1">
                  <c:v>West</c:v>
                </c:pt>
                <c:pt idx="2">
                  <c:v>East</c:v>
                </c:pt>
              </c:strCache>
            </c:strRef>
          </c:cat>
          <c:val>
            <c:numRef>
              <c:f>'Q96 Best End Ukraine Conflict'!$D$4:$D$6</c:f>
              <c:numCache>
                <c:formatCode>General</c:formatCode>
                <c:ptCount val="3"/>
                <c:pt idx="0">
                  <c:v>47</c:v>
                </c:pt>
                <c:pt idx="1">
                  <c:v>40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8124160"/>
        <c:axId val="98125696"/>
      </c:barChart>
      <c:catAx>
        <c:axId val="9812416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Franklin Gothic Book" pitchFamily="34" charset="0"/>
              </a:defRPr>
            </a:pPr>
            <a:endParaRPr lang="en-US"/>
          </a:p>
        </c:txPr>
        <c:crossAx val="98125696"/>
        <c:crosses val="autoZero"/>
        <c:auto val="1"/>
        <c:lblAlgn val="ctr"/>
        <c:lblOffset val="0"/>
        <c:noMultiLvlLbl val="0"/>
      </c:catAx>
      <c:valAx>
        <c:axId val="98125696"/>
        <c:scaling>
          <c:orientation val="minMax"/>
          <c:max val="92"/>
          <c:min val="0"/>
        </c:scaling>
        <c:delete val="1"/>
        <c:axPos val="t"/>
        <c:numFmt formatCode="General" sourceLinked="1"/>
        <c:majorTickMark val="none"/>
        <c:minorTickMark val="none"/>
        <c:tickLblPos val="none"/>
        <c:crossAx val="98124160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0">
                <a:latin typeface="Franklin Gothic Demi" panose="020B07030201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Franklin Gothic Demi" panose="020B07030201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0">
                <a:latin typeface="Franklin Gothic Demi" panose="020B0703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9971930592009359E-2"/>
          <c:y val="3.8160645208672283E-3"/>
          <c:w val="0.8993197725284342"/>
          <c:h val="8.9269466316710469E-2"/>
        </c:manualLayout>
      </c:layout>
      <c:overlay val="0"/>
      <c:txPr>
        <a:bodyPr/>
        <a:lstStyle/>
        <a:p>
          <a:pPr>
            <a:defRPr sz="1600" b="0">
              <a:latin typeface="Franklin Gothic Demi" panose="020B07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150688400792E-2"/>
          <c:y val="2.3256410256410249E-2"/>
          <c:w val="0.89363574618962105"/>
          <c:h val="0.8918431253785587"/>
        </c:manualLayout>
      </c:layout>
      <c:lineChart>
        <c:grouping val="standard"/>
        <c:varyColors val="0"/>
        <c:ser>
          <c:idx val="1"/>
          <c:order val="0"/>
          <c:tx>
            <c:strRef>
              <c:f>'Q12 trend'!$C$6</c:f>
              <c:strCache>
                <c:ptCount val="1"/>
                <c:pt idx="0">
                  <c:v>Russia: Very favorable</c:v>
                </c:pt>
              </c:strCache>
            </c:strRef>
          </c:tx>
          <c:spPr>
            <a:ln w="38100">
              <a:solidFill>
                <a:srgbClr val="BF3927"/>
              </a:solidFill>
            </a:ln>
          </c:spPr>
          <c:marker>
            <c:symbol val="none"/>
          </c:marker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784385504443433E-2"/>
                  <c:y val="3.6416717141126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700" b="0">
                    <a:solidFill>
                      <a:schemeClr val="accent6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'Q12 trend'!$B$7:$B$17</c:f>
              <c:numCache>
                <c:formatCode>m/d/yyyy</c:formatCode>
                <c:ptCount val="11"/>
                <c:pt idx="0">
                  <c:v>42005</c:v>
                </c:pt>
                <c:pt idx="1">
                  <c:v>41640</c:v>
                </c:pt>
                <c:pt idx="2">
                  <c:v>41275</c:v>
                </c:pt>
                <c:pt idx="3">
                  <c:v>40909</c:v>
                </c:pt>
                <c:pt idx="4">
                  <c:v>40544</c:v>
                </c:pt>
                <c:pt idx="5">
                  <c:v>40179</c:v>
                </c:pt>
                <c:pt idx="6">
                  <c:v>39814</c:v>
                </c:pt>
                <c:pt idx="7">
                  <c:v>39448</c:v>
                </c:pt>
                <c:pt idx="8">
                  <c:v>39083</c:v>
                </c:pt>
                <c:pt idx="9">
                  <c:v>38718</c:v>
                </c:pt>
                <c:pt idx="10">
                  <c:v>37622</c:v>
                </c:pt>
              </c:numCache>
            </c:numRef>
          </c:cat>
          <c:val>
            <c:numRef>
              <c:f>'Q12 trend'!$C$7:$C$17</c:f>
              <c:numCache>
                <c:formatCode>General</c:formatCode>
                <c:ptCount val="11"/>
                <c:pt idx="0">
                  <c:v>63</c:v>
                </c:pt>
                <c:pt idx="1">
                  <c:v>51</c:v>
                </c:pt>
                <c:pt idx="2">
                  <c:v>29</c:v>
                </c:pt>
                <c:pt idx="3">
                  <c:v>42</c:v>
                </c:pt>
                <c:pt idx="4">
                  <c:v>41</c:v>
                </c:pt>
                <c:pt idx="5">
                  <c:v>43</c:v>
                </c:pt>
                <c:pt idx="6">
                  <c:v>40</c:v>
                </c:pt>
                <c:pt idx="8">
                  <c:v>47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'Q12 trend'!$D$6</c:f>
              <c:strCache>
                <c:ptCount val="1"/>
                <c:pt idx="0">
                  <c:v>Putin: A lot of confidence</c:v>
                </c:pt>
              </c:strCache>
            </c:strRef>
          </c:tx>
          <c:spPr>
            <a:ln>
              <a:solidFill>
                <a:srgbClr val="436983"/>
              </a:solidFill>
            </a:ln>
          </c:spPr>
          <c:marker>
            <c:symbol val="none"/>
          </c:marker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0">
                    <a:solidFill>
                      <a:schemeClr val="accent5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'Q12 trend'!$B$7:$B$17</c:f>
              <c:numCache>
                <c:formatCode>m/d/yyyy</c:formatCode>
                <c:ptCount val="11"/>
                <c:pt idx="0">
                  <c:v>42005</c:v>
                </c:pt>
                <c:pt idx="1">
                  <c:v>41640</c:v>
                </c:pt>
                <c:pt idx="2">
                  <c:v>41275</c:v>
                </c:pt>
                <c:pt idx="3">
                  <c:v>40909</c:v>
                </c:pt>
                <c:pt idx="4">
                  <c:v>40544</c:v>
                </c:pt>
                <c:pt idx="5">
                  <c:v>40179</c:v>
                </c:pt>
                <c:pt idx="6">
                  <c:v>39814</c:v>
                </c:pt>
                <c:pt idx="7">
                  <c:v>39448</c:v>
                </c:pt>
                <c:pt idx="8">
                  <c:v>39083</c:v>
                </c:pt>
                <c:pt idx="9">
                  <c:v>38718</c:v>
                </c:pt>
                <c:pt idx="10">
                  <c:v>37622</c:v>
                </c:pt>
              </c:numCache>
            </c:numRef>
          </c:cat>
          <c:val>
            <c:numRef>
              <c:f>'Q12 trend'!$D$7:$D$17</c:f>
              <c:numCache>
                <c:formatCode>General</c:formatCode>
                <c:ptCount val="11"/>
                <c:pt idx="0">
                  <c:v>66</c:v>
                </c:pt>
                <c:pt idx="1">
                  <c:v>52</c:v>
                </c:pt>
                <c:pt idx="3">
                  <c:v>37</c:v>
                </c:pt>
                <c:pt idx="4">
                  <c:v>36</c:v>
                </c:pt>
                <c:pt idx="5">
                  <c:v>45</c:v>
                </c:pt>
                <c:pt idx="6">
                  <c:v>39</c:v>
                </c:pt>
                <c:pt idx="7">
                  <c:v>53</c:v>
                </c:pt>
                <c:pt idx="8">
                  <c:v>46</c:v>
                </c:pt>
                <c:pt idx="9">
                  <c:v>27</c:v>
                </c:pt>
                <c:pt idx="10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37184"/>
        <c:axId val="92243072"/>
      </c:lineChart>
      <c:dateAx>
        <c:axId val="92237184"/>
        <c:scaling>
          <c:orientation val="minMax"/>
          <c:max val="42370"/>
          <c:min val="39417"/>
        </c:scaling>
        <c:delete val="0"/>
        <c:axPos val="b"/>
        <c:numFmt formatCode="yyyy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92243072"/>
        <c:crosses val="autoZero"/>
        <c:auto val="1"/>
        <c:lblOffset val="100"/>
        <c:baseTimeUnit val="years"/>
        <c:majorUnit val="2"/>
        <c:majorTimeUnit val="years"/>
      </c:dateAx>
      <c:valAx>
        <c:axId val="9224307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92237184"/>
        <c:crossesAt val="40460"/>
        <c:crossBetween val="midCat"/>
        <c:majorUnit val="100"/>
      </c:valAx>
      <c:spPr>
        <a:noFill/>
      </c:spPr>
    </c:plotArea>
    <c:plotVisOnly val="1"/>
    <c:dispBlanksAs val="span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453385399995769E-3"/>
          <c:y val="1.7793224777316145E-2"/>
          <c:w val="0.71996859767529064"/>
          <c:h val="0.97321122903115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'Q51'!$B$4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'P:\Global Attitudes\2015 GAP Surveys\2015 Annual GAP Survey\Charts\Russia-Ukraine Charts\[KS Russia-Ukraine Lede Charts JP.xlsx]Donetsk Lugansk'!$J$7:$J$8</c:f>
              <c:strCache>
                <c:ptCount val="2"/>
                <c:pt idx="0">
                  <c:v>Ukraine</c:v>
                </c:pt>
                <c:pt idx="1">
                  <c:v>Russia</c:v>
                </c:pt>
              </c:strCache>
            </c:strRef>
          </c:cat>
          <c:val>
            <c:numRef>
              <c:f>'Q51'!$B$5:$B$6</c:f>
              <c:numCache>
                <c:formatCode>0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'Q51'!$C$4</c:f>
              <c:strCache>
                <c:ptCount val="1"/>
                <c:pt idx="0">
                  <c:v>Part of Russia</c:v>
                </c:pt>
              </c:strCache>
            </c:strRef>
          </c:tx>
          <c:spPr>
            <a:solidFill>
              <a:srgbClr val="436983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'P:\Global Attitudes\2015 GAP Surveys\2015 Annual GAP Survey\Charts\Russia-Ukraine Charts\[KS Russia-Ukraine Lede Charts JP.xlsx]Donetsk Lugansk'!$J$7:$J$8</c:f>
              <c:strCache>
                <c:ptCount val="2"/>
                <c:pt idx="0">
                  <c:v>Ukraine</c:v>
                </c:pt>
                <c:pt idx="1">
                  <c:v>Russia</c:v>
                </c:pt>
              </c:strCache>
            </c:strRef>
          </c:cat>
          <c:val>
            <c:numRef>
              <c:f>'Q51'!$C$5:$C$6</c:f>
              <c:numCache>
                <c:formatCode>0</c:formatCode>
                <c:ptCount val="2"/>
                <c:pt idx="0">
                  <c:v>2</c:v>
                </c:pt>
                <c:pt idx="1">
                  <c:v>24</c:v>
                </c:pt>
              </c:numCache>
            </c:numRef>
          </c:val>
        </c:ser>
        <c:ser>
          <c:idx val="2"/>
          <c:order val="2"/>
          <c:tx>
            <c:strRef>
              <c:f>'Q51'!$D$4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rgbClr val="99B7CB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20772946859903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'P:\Global Attitudes\2015 GAP Surveys\2015 Annual GAP Survey\Charts\Russia-Ukraine Charts\[KS Russia-Ukraine Lede Charts JP.xlsx]Donetsk Lugansk'!$J$7:$J$8</c:f>
              <c:strCache>
                <c:ptCount val="2"/>
                <c:pt idx="0">
                  <c:v>Ukraine</c:v>
                </c:pt>
                <c:pt idx="1">
                  <c:v>Russia</c:v>
                </c:pt>
              </c:strCache>
            </c:strRef>
          </c:cat>
          <c:val>
            <c:numRef>
              <c:f>'Q51'!$D$5:$D$6</c:f>
              <c:numCache>
                <c:formatCode>0</c:formatCode>
                <c:ptCount val="2"/>
                <c:pt idx="0">
                  <c:v>4</c:v>
                </c:pt>
                <c:pt idx="1">
                  <c:v>35</c:v>
                </c:pt>
              </c:numCache>
            </c:numRef>
          </c:val>
        </c:ser>
        <c:ser>
          <c:idx val="3"/>
          <c:order val="3"/>
          <c:tx>
            <c:strRef>
              <c:f>'Q51'!$E$4</c:f>
              <c:strCache>
                <c:ptCount val="1"/>
                <c:pt idx="0">
                  <c:v>Remain part of Ukraine with greater autonomy</c:v>
                </c:pt>
              </c:strCache>
            </c:strRef>
          </c:tx>
          <c:spPr>
            <a:solidFill>
              <a:srgbClr val="5383A3"/>
            </a:solidFill>
          </c:spPr>
          <c:invertIfNegative val="0"/>
          <c:dLbls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'P:\Global Attitudes\2015 GAP Surveys\2015 Annual GAP Survey\Charts\Russia-Ukraine Charts\[KS Russia-Ukraine Lede Charts JP.xlsx]Donetsk Lugansk'!$J$7:$J$8</c:f>
              <c:strCache>
                <c:ptCount val="2"/>
                <c:pt idx="0">
                  <c:v>Ukraine</c:v>
                </c:pt>
                <c:pt idx="1">
                  <c:v>Russia</c:v>
                </c:pt>
              </c:strCache>
            </c:strRef>
          </c:cat>
          <c:val>
            <c:numRef>
              <c:f>'Q51'!$E$5:$E$6</c:f>
              <c:numCache>
                <c:formatCode>0</c:formatCode>
                <c:ptCount val="2"/>
                <c:pt idx="0">
                  <c:v>33</c:v>
                </c:pt>
                <c:pt idx="1">
                  <c:v>21</c:v>
                </c:pt>
              </c:numCache>
            </c:numRef>
          </c:val>
        </c:ser>
        <c:ser>
          <c:idx val="4"/>
          <c:order val="4"/>
          <c:tx>
            <c:strRef>
              <c:f>'Q51'!$F$4</c:f>
              <c:strCache>
                <c:ptCount val="1"/>
                <c:pt idx="0">
                  <c:v>Remain part of Ukraine as before</c:v>
                </c:pt>
              </c:strCache>
            </c:strRef>
          </c:tx>
          <c:spPr>
            <a:solidFill>
              <a:srgbClr val="436983">
                <a:lumMod val="5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51%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700"/>
                      <a:t>11%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'Q51'!$F$5:$F$6</c:f>
              <c:numCache>
                <c:formatCode>General</c:formatCode>
                <c:ptCount val="2"/>
                <c:pt idx="0" formatCode="0">
                  <c:v>51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1985408"/>
        <c:axId val="91986944"/>
      </c:barChart>
      <c:catAx>
        <c:axId val="919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700">
                <a:latin typeface="Franklin Gothic Book" panose="020B0503020102020204" pitchFamily="34" charset="0"/>
              </a:defRPr>
            </a:pPr>
            <a:endParaRPr lang="en-US"/>
          </a:p>
        </c:txPr>
        <c:crossAx val="91986944"/>
        <c:crosses val="autoZero"/>
        <c:auto val="1"/>
        <c:lblAlgn val="ctr"/>
        <c:lblOffset val="100"/>
        <c:noMultiLvlLbl val="0"/>
      </c:catAx>
      <c:valAx>
        <c:axId val="91986944"/>
        <c:scaling>
          <c:orientation val="minMax"/>
          <c:max val="102"/>
          <c:min val="0"/>
        </c:scaling>
        <c:delete val="0"/>
        <c:axPos val="l"/>
        <c:numFmt formatCode="0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en-US"/>
          </a:p>
        </c:txPr>
        <c:crossAx val="9198540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10853248607088"/>
          <c:y val="7.13608450003307E-2"/>
          <c:w val="0.88589146751392955"/>
          <c:h val="0.928639154999668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'Q27 Major Threat'!$B$3</c:f>
              <c:strCache>
                <c:ptCount val="1"/>
                <c:pt idx="0">
                  <c:v>Major threat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70%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'Q27 Major Threat'!$A$4:$A$11</c:f>
              <c:strCache>
                <c:ptCount val="8"/>
                <c:pt idx="0">
                  <c:v>Poland</c:v>
                </c:pt>
                <c:pt idx="1">
                  <c:v>UK</c:v>
                </c:pt>
                <c:pt idx="2">
                  <c:v>France</c:v>
                </c:pt>
                <c:pt idx="3">
                  <c:v>Spain</c:v>
                </c:pt>
                <c:pt idx="4">
                  <c:v>Italy</c:v>
                </c:pt>
                <c:pt idx="5">
                  <c:v>Germany</c:v>
                </c:pt>
                <c:pt idx="6">
                  <c:v>U.S.</c:v>
                </c:pt>
                <c:pt idx="7">
                  <c:v>Canada</c:v>
                </c:pt>
              </c:strCache>
            </c:strRef>
          </c:cat>
          <c:val>
            <c:numRef>
              <c:f>'Q27 Major Threat'!$B$4:$B$11</c:f>
              <c:numCache>
                <c:formatCode>General</c:formatCode>
                <c:ptCount val="8"/>
                <c:pt idx="0">
                  <c:v>70</c:v>
                </c:pt>
                <c:pt idx="1">
                  <c:v>53</c:v>
                </c:pt>
                <c:pt idx="2">
                  <c:v>51</c:v>
                </c:pt>
                <c:pt idx="3">
                  <c:v>49</c:v>
                </c:pt>
                <c:pt idx="4">
                  <c:v>44</c:v>
                </c:pt>
                <c:pt idx="5">
                  <c:v>38</c:v>
                </c:pt>
                <c:pt idx="6">
                  <c:v>59</c:v>
                </c:pt>
                <c:pt idx="7">
                  <c:v>44</c:v>
                </c:pt>
              </c:numCache>
            </c:numRef>
          </c:val>
        </c:ser>
        <c:ser>
          <c:idx val="1"/>
          <c:order val="1"/>
          <c:tx>
            <c:strRef>
              <c:f>'Q27 Major Threat'!$C$3</c:f>
              <c:strCache>
                <c:ptCount val="1"/>
                <c:pt idx="0">
                  <c:v>Minor threat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19%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'Q27 Major Threat'!$A$4:$A$11</c:f>
              <c:strCache>
                <c:ptCount val="8"/>
                <c:pt idx="0">
                  <c:v>Poland</c:v>
                </c:pt>
                <c:pt idx="1">
                  <c:v>UK</c:v>
                </c:pt>
                <c:pt idx="2">
                  <c:v>France</c:v>
                </c:pt>
                <c:pt idx="3">
                  <c:v>Spain</c:v>
                </c:pt>
                <c:pt idx="4">
                  <c:v>Italy</c:v>
                </c:pt>
                <c:pt idx="5">
                  <c:v>Germany</c:v>
                </c:pt>
                <c:pt idx="6">
                  <c:v>U.S.</c:v>
                </c:pt>
                <c:pt idx="7">
                  <c:v>Canada</c:v>
                </c:pt>
              </c:strCache>
            </c:strRef>
          </c:cat>
          <c:val>
            <c:numRef>
              <c:f>'Q27 Major Threat'!$C$4:$C$11</c:f>
              <c:numCache>
                <c:formatCode>General</c:formatCode>
                <c:ptCount val="8"/>
                <c:pt idx="0">
                  <c:v>19</c:v>
                </c:pt>
                <c:pt idx="1">
                  <c:v>36</c:v>
                </c:pt>
                <c:pt idx="2">
                  <c:v>40</c:v>
                </c:pt>
                <c:pt idx="3">
                  <c:v>38</c:v>
                </c:pt>
                <c:pt idx="4">
                  <c:v>34</c:v>
                </c:pt>
                <c:pt idx="5">
                  <c:v>48</c:v>
                </c:pt>
                <c:pt idx="6">
                  <c:v>33</c:v>
                </c:pt>
                <c:pt idx="7">
                  <c:v>42</c:v>
                </c:pt>
              </c:numCache>
            </c:numRef>
          </c:val>
        </c:ser>
        <c:ser>
          <c:idx val="2"/>
          <c:order val="2"/>
          <c:tx>
            <c:strRef>
              <c:f>'Q27 Major Threat'!$D$3</c:f>
              <c:strCache>
                <c:ptCount val="1"/>
                <c:pt idx="0">
                  <c:v>Not a threat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'Q27 Major Threat'!$A$4:$A$11</c:f>
              <c:strCache>
                <c:ptCount val="8"/>
                <c:pt idx="0">
                  <c:v>Poland</c:v>
                </c:pt>
                <c:pt idx="1">
                  <c:v>UK</c:v>
                </c:pt>
                <c:pt idx="2">
                  <c:v>France</c:v>
                </c:pt>
                <c:pt idx="3">
                  <c:v>Spain</c:v>
                </c:pt>
                <c:pt idx="4">
                  <c:v>Italy</c:v>
                </c:pt>
                <c:pt idx="5">
                  <c:v>Germany</c:v>
                </c:pt>
                <c:pt idx="6">
                  <c:v>U.S.</c:v>
                </c:pt>
                <c:pt idx="7">
                  <c:v>Canada</c:v>
                </c:pt>
              </c:strCache>
            </c:strRef>
          </c:cat>
          <c:val>
            <c:numRef>
              <c:f>'Q27 Major Threat'!$D$4:$D$11</c:f>
              <c:numCache>
                <c:formatCode>General</c:formatCode>
                <c:ptCount val="8"/>
                <c:pt idx="0">
                  <c:v>4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168192"/>
        <c:axId val="92169728"/>
      </c:barChart>
      <c:catAx>
        <c:axId val="9216819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700">
                <a:latin typeface="Franklin Gothic Book" pitchFamily="34" charset="0"/>
              </a:defRPr>
            </a:pPr>
            <a:endParaRPr lang="en-US"/>
          </a:p>
        </c:txPr>
        <c:crossAx val="92169728"/>
        <c:crosses val="autoZero"/>
        <c:auto val="1"/>
        <c:lblAlgn val="ctr"/>
        <c:lblOffset val="0"/>
        <c:noMultiLvlLbl val="0"/>
      </c:catAx>
      <c:valAx>
        <c:axId val="9216972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one"/>
        <c:crossAx val="92168192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0">
                <a:latin typeface="Franklin Gothic Demi" panose="020B07030201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Franklin Gothic Demi" panose="020B07030201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0">
                <a:latin typeface="Franklin Gothic Demi" panose="020B0703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774965426794099"/>
          <c:y val="3.8160645208672314E-3"/>
          <c:w val="0.85765310586176668"/>
          <c:h val="7.2602631988074942E-2"/>
        </c:manualLayout>
      </c:layout>
      <c:overlay val="0"/>
      <c:txPr>
        <a:bodyPr/>
        <a:lstStyle/>
        <a:p>
          <a:pPr>
            <a:defRPr sz="1600" b="0">
              <a:latin typeface="Franklin Gothic Demi" panose="020B07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63415757240882"/>
          <c:y val="6.5473710947421951E-2"/>
          <c:w val="0.86036584242759184"/>
          <c:h val="0.9345260773854884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'Q48a-d'!$D$4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BF3927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36%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'Q48a-d'!$A$5:$A$13</c:f>
              <c:strCache>
                <c:ptCount val="9"/>
                <c:pt idx="0">
                  <c:v>Poland</c:v>
                </c:pt>
                <c:pt idx="1">
                  <c:v>U.S.</c:v>
                </c:pt>
                <c:pt idx="2">
                  <c:v>Canada</c:v>
                </c:pt>
                <c:pt idx="3">
                  <c:v>UK</c:v>
                </c:pt>
                <c:pt idx="4">
                  <c:v>France</c:v>
                </c:pt>
                <c:pt idx="5">
                  <c:v>Spain</c:v>
                </c:pt>
                <c:pt idx="6">
                  <c:v>Italy</c:v>
                </c:pt>
                <c:pt idx="7">
                  <c:v>Germany</c:v>
                </c:pt>
                <c:pt idx="8">
                  <c:v>MEDIAN</c:v>
                </c:pt>
              </c:strCache>
            </c:strRef>
          </c:cat>
          <c:val>
            <c:numRef>
              <c:f>'Q48a-d'!$D$5:$D$13</c:f>
              <c:numCache>
                <c:formatCode>General</c:formatCode>
                <c:ptCount val="9"/>
                <c:pt idx="0">
                  <c:v>-36</c:v>
                </c:pt>
                <c:pt idx="1">
                  <c:v>-43</c:v>
                </c:pt>
                <c:pt idx="2">
                  <c:v>-41</c:v>
                </c:pt>
                <c:pt idx="3">
                  <c:v>-45</c:v>
                </c:pt>
                <c:pt idx="4">
                  <c:v>-59</c:v>
                </c:pt>
                <c:pt idx="5">
                  <c:v>-66</c:v>
                </c:pt>
                <c:pt idx="6">
                  <c:v>-65</c:v>
                </c:pt>
                <c:pt idx="7">
                  <c:v>-77</c:v>
                </c:pt>
                <c:pt idx="8">
                  <c:v>-52</c:v>
                </c:pt>
              </c:numCache>
            </c:numRef>
          </c:val>
        </c:ser>
        <c:ser>
          <c:idx val="0"/>
          <c:order val="1"/>
          <c:tx>
            <c:strRef>
              <c:f>'Q48a-d'!$B$4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436983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50%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'Q48a-d'!$A$5:$A$13</c:f>
              <c:strCache>
                <c:ptCount val="9"/>
                <c:pt idx="0">
                  <c:v>Poland</c:v>
                </c:pt>
                <c:pt idx="1">
                  <c:v>U.S.</c:v>
                </c:pt>
                <c:pt idx="2">
                  <c:v>Canada</c:v>
                </c:pt>
                <c:pt idx="3">
                  <c:v>UK</c:v>
                </c:pt>
                <c:pt idx="4">
                  <c:v>France</c:v>
                </c:pt>
                <c:pt idx="5">
                  <c:v>Spain</c:v>
                </c:pt>
                <c:pt idx="6">
                  <c:v>Italy</c:v>
                </c:pt>
                <c:pt idx="7">
                  <c:v>Germany</c:v>
                </c:pt>
                <c:pt idx="8">
                  <c:v>MEDIAN</c:v>
                </c:pt>
              </c:strCache>
            </c:strRef>
          </c:cat>
          <c:val>
            <c:numRef>
              <c:f>'Q48a-d'!$B$5:$B$13</c:f>
              <c:numCache>
                <c:formatCode>General</c:formatCode>
                <c:ptCount val="9"/>
                <c:pt idx="0">
                  <c:v>50</c:v>
                </c:pt>
                <c:pt idx="1">
                  <c:v>46</c:v>
                </c:pt>
                <c:pt idx="2">
                  <c:v>44</c:v>
                </c:pt>
                <c:pt idx="3">
                  <c:v>42</c:v>
                </c:pt>
                <c:pt idx="4">
                  <c:v>40</c:v>
                </c:pt>
                <c:pt idx="5">
                  <c:v>25</c:v>
                </c:pt>
                <c:pt idx="6">
                  <c:v>22</c:v>
                </c:pt>
                <c:pt idx="7">
                  <c:v>19</c:v>
                </c:pt>
                <c:pt idx="8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4662016"/>
        <c:axId val="94684288"/>
      </c:barChart>
      <c:catAx>
        <c:axId val="94662016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1700">
                <a:latin typeface="Franklin Gothic Book" panose="020B0503020102020204" pitchFamily="34" charset="0"/>
              </a:defRPr>
            </a:pPr>
            <a:endParaRPr lang="en-US"/>
          </a:p>
        </c:txPr>
        <c:crossAx val="94684288"/>
        <c:crosses val="autoZero"/>
        <c:auto val="1"/>
        <c:lblAlgn val="ctr"/>
        <c:lblOffset val="300"/>
        <c:noMultiLvlLbl val="0"/>
      </c:catAx>
      <c:valAx>
        <c:axId val="94684288"/>
        <c:scaling>
          <c:orientation val="minMax"/>
          <c:max val="61"/>
          <c:min val="-82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;0" sourceLinked="0"/>
        <c:majorTickMark val="out"/>
        <c:minorTickMark val="none"/>
        <c:tickLblPos val="none"/>
        <c:spPr>
          <a:ln>
            <a:noFill/>
          </a:ln>
        </c:spPr>
        <c:crossAx val="946620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63415757240882"/>
          <c:y val="6.5473710947421951E-2"/>
          <c:w val="0.86036584242759184"/>
          <c:h val="0.9345262890525780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'Q52'!$C$7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BF3927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37%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'Q52'!$B$9:$B$17</c:f>
              <c:strCache>
                <c:ptCount val="8"/>
                <c:pt idx="0">
                  <c:v>U.S.</c:v>
                </c:pt>
                <c:pt idx="1">
                  <c:v>Canada</c:v>
                </c:pt>
                <c:pt idx="2">
                  <c:v>UK</c:v>
                </c:pt>
                <c:pt idx="3">
                  <c:v>Poland</c:v>
                </c:pt>
                <c:pt idx="4">
                  <c:v>Spain</c:v>
                </c:pt>
                <c:pt idx="5">
                  <c:v>France</c:v>
                </c:pt>
                <c:pt idx="6">
                  <c:v>Italy</c:v>
                </c:pt>
                <c:pt idx="7">
                  <c:v>Germany</c:v>
                </c:pt>
              </c:strCache>
            </c:strRef>
          </c:cat>
          <c:val>
            <c:numRef>
              <c:f>'Q52'!$C$9:$C$17</c:f>
              <c:numCache>
                <c:formatCode>0</c:formatCode>
                <c:ptCount val="9"/>
                <c:pt idx="0">
                  <c:v>-37</c:v>
                </c:pt>
                <c:pt idx="1">
                  <c:v>-36</c:v>
                </c:pt>
                <c:pt idx="2">
                  <c:v>-37</c:v>
                </c:pt>
                <c:pt idx="3">
                  <c:v>-34</c:v>
                </c:pt>
                <c:pt idx="4">
                  <c:v>-47</c:v>
                </c:pt>
                <c:pt idx="5">
                  <c:v>-53</c:v>
                </c:pt>
                <c:pt idx="6">
                  <c:v>-51</c:v>
                </c:pt>
                <c:pt idx="7">
                  <c:v>-58</c:v>
                </c:pt>
                <c:pt idx="8">
                  <c:v>-42</c:v>
                </c:pt>
              </c:numCache>
            </c:numRef>
          </c:val>
        </c:ser>
        <c:ser>
          <c:idx val="0"/>
          <c:order val="1"/>
          <c:tx>
            <c:strRef>
              <c:f>'Q52'!$D$7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436983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'Q52'!$B$9:$B$17</c:f>
              <c:strCache>
                <c:ptCount val="8"/>
                <c:pt idx="0">
                  <c:v>U.S.</c:v>
                </c:pt>
                <c:pt idx="1">
                  <c:v>Canada</c:v>
                </c:pt>
                <c:pt idx="2">
                  <c:v>UK</c:v>
                </c:pt>
                <c:pt idx="3">
                  <c:v>Poland</c:v>
                </c:pt>
                <c:pt idx="4">
                  <c:v>Spain</c:v>
                </c:pt>
                <c:pt idx="5">
                  <c:v>France</c:v>
                </c:pt>
                <c:pt idx="6">
                  <c:v>Italy</c:v>
                </c:pt>
                <c:pt idx="7">
                  <c:v>Germany</c:v>
                </c:pt>
              </c:strCache>
            </c:strRef>
          </c:cat>
          <c:val>
            <c:numRef>
              <c:f>'Q52'!$D$9:$D$17</c:f>
              <c:numCache>
                <c:formatCode>0</c:formatCode>
                <c:ptCount val="9"/>
                <c:pt idx="0">
                  <c:v>56</c:v>
                </c:pt>
                <c:pt idx="1">
                  <c:v>53</c:v>
                </c:pt>
                <c:pt idx="2">
                  <c:v>49</c:v>
                </c:pt>
                <c:pt idx="3">
                  <c:v>48</c:v>
                </c:pt>
                <c:pt idx="4">
                  <c:v>48</c:v>
                </c:pt>
                <c:pt idx="5">
                  <c:v>47</c:v>
                </c:pt>
                <c:pt idx="6">
                  <c:v>40</c:v>
                </c:pt>
                <c:pt idx="7">
                  <c:v>38</c:v>
                </c:pt>
                <c:pt idx="8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4750976"/>
        <c:axId val="95223808"/>
      </c:barChart>
      <c:catAx>
        <c:axId val="94750976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1700">
                <a:latin typeface="+mn-lt"/>
              </a:defRPr>
            </a:pPr>
            <a:endParaRPr lang="en-US"/>
          </a:p>
        </c:txPr>
        <c:crossAx val="95223808"/>
        <c:crosses val="autoZero"/>
        <c:auto val="1"/>
        <c:lblAlgn val="ctr"/>
        <c:lblOffset val="300"/>
        <c:noMultiLvlLbl val="0"/>
      </c:catAx>
      <c:valAx>
        <c:axId val="95223808"/>
        <c:scaling>
          <c:orientation val="minMax"/>
          <c:max val="65"/>
          <c:min val="-65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947509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762375097849655E-2"/>
          <c:y val="4.9338730338233508E-2"/>
          <c:w val="0.93623762490215001"/>
          <c:h val="0.87164166979127655"/>
        </c:manualLayout>
      </c:layout>
      <c:lineChart>
        <c:grouping val="standard"/>
        <c:varyColors val="0"/>
        <c:ser>
          <c:idx val="0"/>
          <c:order val="0"/>
          <c:tx>
            <c:strRef>
              <c:f>'Other countries belong Russ (2'!$C$6</c:f>
              <c:strCache>
                <c:ptCount val="1"/>
                <c:pt idx="0">
                  <c:v>Good</c:v>
                </c:pt>
              </c:strCache>
            </c:strRef>
          </c:tx>
          <c:spPr>
            <a:ln w="38100" cmpd="sng">
              <a:solidFill>
                <a:srgbClr val="436983"/>
              </a:solidFill>
            </a:ln>
          </c:spPr>
          <c:marker>
            <c:symbol val="none"/>
          </c:marker>
          <c:dLbls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1473039554266176E-2"/>
                  <c:y val="6.2533225013540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'Other countries belong Russ (2'!$B$7:$B$22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'Other countries belong Russ (2'!$C$7:$C$22</c:f>
              <c:numCache>
                <c:formatCode>General</c:formatCode>
                <c:ptCount val="16"/>
                <c:pt idx="1">
                  <c:v>13</c:v>
                </c:pt>
                <c:pt idx="6">
                  <c:v>38</c:v>
                </c:pt>
                <c:pt idx="7">
                  <c:v>52</c:v>
                </c:pt>
                <c:pt idx="8">
                  <c:v>20</c:v>
                </c:pt>
                <c:pt idx="9">
                  <c:v>33</c:v>
                </c:pt>
                <c:pt idx="10">
                  <c:v>29</c:v>
                </c:pt>
                <c:pt idx="11">
                  <c:v>32</c:v>
                </c:pt>
                <c:pt idx="12">
                  <c:v>33</c:v>
                </c:pt>
                <c:pt idx="13">
                  <c:v>44</c:v>
                </c:pt>
                <c:pt idx="14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'Other countries belong Russ (2'!$D$6</c:f>
              <c:strCache>
                <c:ptCount val="1"/>
                <c:pt idx="0">
                  <c:v>Bad</c:v>
                </c:pt>
              </c:strCache>
            </c:strRef>
          </c:tx>
          <c:spPr>
            <a:ln w="38100">
              <a:solidFill>
                <a:srgbClr val="BF3927"/>
              </a:solidFill>
            </a:ln>
          </c:spPr>
          <c:marker>
            <c:symbol val="none"/>
          </c:marker>
          <c:dLbls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138888888888889E-2"/>
                  <c:y val="-5.7242011415239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'Other countries belong Russ (2'!$B$7:$B$22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'Other countries belong Russ (2'!$D$7:$D$22</c:f>
              <c:numCache>
                <c:formatCode>General</c:formatCode>
                <c:ptCount val="16"/>
                <c:pt idx="1">
                  <c:v>83</c:v>
                </c:pt>
                <c:pt idx="6">
                  <c:v>56</c:v>
                </c:pt>
                <c:pt idx="7">
                  <c:v>43</c:v>
                </c:pt>
                <c:pt idx="8">
                  <c:v>76</c:v>
                </c:pt>
                <c:pt idx="9">
                  <c:v>65</c:v>
                </c:pt>
                <c:pt idx="10">
                  <c:v>65</c:v>
                </c:pt>
                <c:pt idx="11">
                  <c:v>64</c:v>
                </c:pt>
                <c:pt idx="12">
                  <c:v>61</c:v>
                </c:pt>
                <c:pt idx="13">
                  <c:v>50</c:v>
                </c:pt>
                <c:pt idx="14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38464"/>
        <c:axId val="95052544"/>
      </c:lineChart>
      <c:catAx>
        <c:axId val="950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900"/>
            </a:pPr>
            <a:endParaRPr lang="en-US"/>
          </a:p>
        </c:txPr>
        <c:crossAx val="95052544"/>
        <c:crosses val="autoZero"/>
        <c:auto val="0"/>
        <c:lblAlgn val="ctr"/>
        <c:lblOffset val="100"/>
        <c:tickLblSkip val="24"/>
        <c:noMultiLvlLbl val="0"/>
      </c:catAx>
      <c:valAx>
        <c:axId val="9505254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5038464"/>
        <c:crosses val="autoZero"/>
        <c:crossBetween val="midCat"/>
        <c:majorUnit val="50"/>
      </c:valAx>
    </c:plotArea>
    <c:plotVisOnly val="1"/>
    <c:dispBlanksAs val="span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45338539999576E-3"/>
          <c:y val="2.4934383202099855E-4"/>
          <c:w val="0.60478783902012301"/>
          <c:h val="0.99952709858636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Sanctions!$N$6</c:f>
              <c:strCache>
                <c:ptCount val="1"/>
                <c:pt idx="0">
                  <c:v>Major threat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Sanctions!$J$7</c:f>
              <c:numCache>
                <c:formatCode>General</c:formatCode>
                <c:ptCount val="1"/>
              </c:numCache>
            </c:numRef>
          </c:cat>
          <c:val>
            <c:numRef>
              <c:f>Sanctions!$K$7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Sanctions!$M$6</c:f>
              <c:strCache>
                <c:ptCount val="1"/>
                <c:pt idx="0">
                  <c:v>Minor threat</c:v>
                </c:pt>
              </c:strCache>
            </c:strRef>
          </c:tx>
          <c:spPr>
            <a:solidFill>
              <a:srgbClr val="436983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Sanctions!$J$7</c:f>
              <c:numCache>
                <c:formatCode>General</c:formatCode>
                <c:ptCount val="1"/>
              </c:numCache>
            </c:numRef>
          </c:cat>
          <c:val>
            <c:numRef>
              <c:f>Sanctions!$L$7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'NATO threat'!#REF!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36983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7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Sanctions!$J$7</c:f>
              <c:numCache>
                <c:formatCode>General</c:formatCode>
                <c:ptCount val="1"/>
              </c:numCache>
            </c:numRef>
          </c:cat>
          <c:val>
            <c:numRef>
              <c:f>Sanctions!$M$7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ser>
          <c:idx val="3"/>
          <c:order val="3"/>
          <c:tx>
            <c:strRef>
              <c:f>'NATO threat'!#REF!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36983">
                <a:lumMod val="5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>
                        <a:solidFill>
                          <a:schemeClr val="bg1"/>
                        </a:solidFill>
                      </a:rPr>
                      <a:t>33%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Sanctions!$J$7</c:f>
              <c:numCache>
                <c:formatCode>General</c:formatCode>
                <c:ptCount val="1"/>
              </c:numCache>
            </c:numRef>
          </c:cat>
          <c:val>
            <c:numRef>
              <c:f>Sanctions!$N$7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334400"/>
        <c:axId val="95335936"/>
      </c:barChart>
      <c:catAx>
        <c:axId val="9533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5335936"/>
        <c:crosses val="autoZero"/>
        <c:auto val="1"/>
        <c:lblAlgn val="ctr"/>
        <c:lblOffset val="100"/>
        <c:noMultiLvlLbl val="0"/>
      </c:catAx>
      <c:valAx>
        <c:axId val="95335936"/>
        <c:scaling>
          <c:orientation val="minMax"/>
          <c:max val="100"/>
        </c:scaling>
        <c:delete val="0"/>
        <c:axPos val="l"/>
        <c:numFmt formatCode="0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en-US"/>
          </a:p>
        </c:txPr>
        <c:crossAx val="9533440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024703509283563"/>
          <c:y val="5.8973487689038873E-2"/>
          <c:w val="0.74974652473996306"/>
          <c:h val="0.94049845331833526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17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'Putin job approval'!$B$19:$B$25</c:f>
              <c:strCache>
                <c:ptCount val="7"/>
                <c:pt idx="0">
                  <c:v>Relations with China</c:v>
                </c:pt>
                <c:pt idx="1">
                  <c:v>Relations with U.S.</c:v>
                </c:pt>
                <c:pt idx="2">
                  <c:v>Relation with Ukraine</c:v>
                </c:pt>
                <c:pt idx="3">
                  <c:v>Relations with EU</c:v>
                </c:pt>
                <c:pt idx="4">
                  <c:v>Energy policy</c:v>
                </c:pt>
                <c:pt idx="5">
                  <c:v>Economy</c:v>
                </c:pt>
                <c:pt idx="6">
                  <c:v>Corruption</c:v>
                </c:pt>
              </c:strCache>
            </c:strRef>
          </c:cat>
          <c:val>
            <c:numRef>
              <c:f>'Putin job approval'!$C$19:$C$25</c:f>
              <c:numCache>
                <c:formatCode>0</c:formatCode>
                <c:ptCount val="7"/>
                <c:pt idx="0">
                  <c:v>-4</c:v>
                </c:pt>
                <c:pt idx="1">
                  <c:v>-10</c:v>
                </c:pt>
                <c:pt idx="2">
                  <c:v>-13</c:v>
                </c:pt>
                <c:pt idx="3">
                  <c:v>-11</c:v>
                </c:pt>
                <c:pt idx="4">
                  <c:v>-14</c:v>
                </c:pt>
                <c:pt idx="5">
                  <c:v>-23</c:v>
                </c:pt>
                <c:pt idx="6" formatCode="General">
                  <c:v>-29</c:v>
                </c:pt>
              </c:numCache>
            </c:numRef>
          </c:val>
        </c:ser>
        <c:ser>
          <c:idx val="0"/>
          <c:order val="1"/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/>
                      <a:t>90%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'Putin job approval'!$B$19:$B$25</c:f>
              <c:strCache>
                <c:ptCount val="7"/>
                <c:pt idx="0">
                  <c:v>Relations with China</c:v>
                </c:pt>
                <c:pt idx="1">
                  <c:v>Relations with U.S.</c:v>
                </c:pt>
                <c:pt idx="2">
                  <c:v>Relation with Ukraine</c:v>
                </c:pt>
                <c:pt idx="3">
                  <c:v>Relations with EU</c:v>
                </c:pt>
                <c:pt idx="4">
                  <c:v>Energy policy</c:v>
                </c:pt>
                <c:pt idx="5">
                  <c:v>Economy</c:v>
                </c:pt>
                <c:pt idx="6">
                  <c:v>Corruption</c:v>
                </c:pt>
              </c:strCache>
            </c:strRef>
          </c:cat>
          <c:val>
            <c:numRef>
              <c:f>'Putin job approval'!$D$19:$D$25</c:f>
              <c:numCache>
                <c:formatCode>0</c:formatCode>
                <c:ptCount val="7"/>
                <c:pt idx="0">
                  <c:v>90</c:v>
                </c:pt>
                <c:pt idx="1">
                  <c:v>85</c:v>
                </c:pt>
                <c:pt idx="2">
                  <c:v>83</c:v>
                </c:pt>
                <c:pt idx="3">
                  <c:v>82</c:v>
                </c:pt>
                <c:pt idx="4" formatCode="General">
                  <c:v>73</c:v>
                </c:pt>
                <c:pt idx="5">
                  <c:v>70</c:v>
                </c:pt>
                <c:pt idx="6" formatCode="General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1116672"/>
        <c:axId val="241118208"/>
      </c:barChart>
      <c:catAx>
        <c:axId val="241116672"/>
        <c:scaling>
          <c:orientation val="maxMin"/>
        </c:scaling>
        <c:delete val="1"/>
        <c:axPos val="l"/>
        <c:majorTickMark val="none"/>
        <c:minorTickMark val="none"/>
        <c:tickLblPos val="low"/>
        <c:crossAx val="241118208"/>
        <c:crosses val="autoZero"/>
        <c:auto val="1"/>
        <c:lblAlgn val="ctr"/>
        <c:lblOffset val="300"/>
        <c:noMultiLvlLbl val="0"/>
      </c:catAx>
      <c:valAx>
        <c:axId val="241118208"/>
        <c:scaling>
          <c:orientation val="minMax"/>
          <c:max val="101"/>
          <c:min val="-35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2411166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0.00694</cdr:x>
      <cdr:y>0.25442</cdr:y>
    </cdr:from>
    <cdr:to>
      <cdr:x>0.43056</cdr:x>
      <cdr:y>0.83392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050" y="685800"/>
          <a:ext cx="1162050" cy="156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0.83721</cdr:x>
      <cdr:y>0.61404</cdr:y>
    </cdr:from>
    <cdr:to>
      <cdr:x>1</cdr:x>
      <cdr:y>0.67531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89903" y="2667000"/>
          <a:ext cx="1339697" cy="266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/>
        <a:lstStyle xmlns:a="http://schemas.openxmlformats.org/drawingml/2006/main"/>
        <a:p xmlns:a="http://schemas.openxmlformats.org/drawingml/2006/main">
          <a:r>
            <a:rPr lang="en-US" sz="1700" b="0" dirty="0">
              <a:solidFill>
                <a:schemeClr val="tx2"/>
              </a:solidFill>
            </a:rPr>
            <a:t>31</a:t>
          </a:r>
          <a:r>
            <a:rPr lang="en-US" sz="1700" b="0" dirty="0">
              <a:solidFill>
                <a:schemeClr val="tx2"/>
              </a:solidFill>
              <a:latin typeface="Franklin Gothic Demi" pitchFamily="34" charset="0"/>
            </a:rPr>
            <a:t> </a:t>
          </a:r>
          <a:r>
            <a:rPr lang="en-US" sz="1700" b="0" dirty="0" smtClean="0">
              <a:solidFill>
                <a:schemeClr val="tx2"/>
              </a:solidFill>
              <a:latin typeface="Franklin Gothic Demi" pitchFamily="34" charset="0"/>
            </a:rPr>
            <a:t> EU</a:t>
          </a:r>
          <a:endParaRPr lang="en-US" sz="1700" b="0" dirty="0">
            <a:solidFill>
              <a:schemeClr val="tx2"/>
            </a:solidFill>
            <a:latin typeface="Franklin Gothic Book" pitchFamily="34" charset="0"/>
          </a:endParaRPr>
        </a:p>
      </cdr:txBody>
    </cdr:sp>
  </cdr:relSizeAnchor>
  <cdr:relSizeAnchor xmlns:cdr="http://schemas.openxmlformats.org/drawingml/2006/chartDrawing">
    <cdr:from>
      <cdr:x>0.83774</cdr:x>
      <cdr:y>0.54386</cdr:y>
    </cdr:from>
    <cdr:to>
      <cdr:x>1</cdr:x>
      <cdr:y>0.61336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4265" y="2362200"/>
          <a:ext cx="1335335" cy="301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/>
        <a:lstStyle xmlns:a="http://schemas.openxmlformats.org/drawingml/2006/main"/>
        <a:p xmlns:a="http://schemas.openxmlformats.org/drawingml/2006/main">
          <a:r>
            <a:rPr lang="en-US" sz="1700" b="0" dirty="0">
              <a:solidFill>
                <a:schemeClr val="accent6"/>
              </a:solidFill>
            </a:rPr>
            <a:t>35</a:t>
          </a:r>
          <a:r>
            <a:rPr lang="en-US" sz="1700" b="0" dirty="0">
              <a:solidFill>
                <a:schemeClr val="accent6"/>
              </a:solidFill>
              <a:latin typeface="Franklin Gothic Demi" panose="020B0703020102020204" pitchFamily="34" charset="0"/>
            </a:rPr>
            <a:t> </a:t>
          </a:r>
          <a:r>
            <a:rPr lang="en-US" sz="1700" b="0" dirty="0" smtClean="0">
              <a:solidFill>
                <a:schemeClr val="accent6"/>
              </a:solidFill>
              <a:latin typeface="Franklin Gothic Demi" panose="020B0703020102020204" pitchFamily="34" charset="0"/>
            </a:rPr>
            <a:t> Germany</a:t>
          </a:r>
          <a:endParaRPr lang="en-US" sz="1700" b="0" dirty="0">
            <a:solidFill>
              <a:schemeClr val="accent6"/>
            </a:solidFill>
            <a:latin typeface="Franklin Gothic Demi" panose="020B0703020102020204" pitchFamily="34" charset="0"/>
          </a:endParaRPr>
        </a:p>
      </cdr:txBody>
    </cdr:sp>
  </cdr:relSizeAnchor>
  <cdr:relSizeAnchor xmlns:cdr="http://schemas.openxmlformats.org/drawingml/2006/chartDrawing">
    <cdr:from>
      <cdr:x>0.83721</cdr:x>
      <cdr:y>0.73476</cdr:y>
    </cdr:from>
    <cdr:to>
      <cdr:x>1</cdr:x>
      <cdr:y>0.78287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11660" y="2015594"/>
          <a:ext cx="640080" cy="13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/>
        <a:lstStyle xmlns:a="http://schemas.openxmlformats.org/drawingml/2006/main"/>
        <a:p xmlns:a="http://schemas.openxmlformats.org/drawingml/2006/main">
          <a:r>
            <a:rPr lang="en-US" sz="1700" b="0" dirty="0">
              <a:solidFill>
                <a:schemeClr val="tx1"/>
              </a:solidFill>
            </a:rPr>
            <a:t>15</a:t>
          </a:r>
          <a:r>
            <a:rPr lang="en-US" sz="1700" b="0" dirty="0">
              <a:solidFill>
                <a:schemeClr val="tx1"/>
              </a:solidFill>
              <a:latin typeface="Franklin Gothic Demi" pitchFamily="34" charset="0"/>
            </a:rPr>
            <a:t> </a:t>
          </a:r>
          <a:r>
            <a:rPr lang="en-US" sz="1700" b="0" dirty="0" smtClean="0">
              <a:solidFill>
                <a:schemeClr val="tx1"/>
              </a:solidFill>
              <a:latin typeface="Franklin Gothic Demi" pitchFamily="34" charset="0"/>
            </a:rPr>
            <a:t> U.S</a:t>
          </a:r>
          <a:r>
            <a:rPr lang="en-US" sz="1700" b="0" dirty="0">
              <a:solidFill>
                <a:schemeClr val="tx1"/>
              </a:solidFill>
              <a:latin typeface="Franklin Gothic Demi" pitchFamily="34" charset="0"/>
            </a:rPr>
            <a:t>.</a:t>
          </a:r>
          <a:endParaRPr lang="en-US" sz="1700" b="0" dirty="0">
            <a:solidFill>
              <a:schemeClr val="tx1"/>
            </a:solidFill>
            <a:latin typeface="Franklin Gothic Book" pitchFamily="34" charset="0"/>
          </a:endParaRPr>
        </a:p>
      </cdr:txBody>
    </cdr:sp>
  </cdr:relSizeAnchor>
  <cdr:relSizeAnchor xmlns:cdr="http://schemas.openxmlformats.org/drawingml/2006/chartDrawing">
    <cdr:from>
      <cdr:x>0.83721</cdr:x>
      <cdr:y>0.78947</cdr:y>
    </cdr:from>
    <cdr:to>
      <cdr:x>1</cdr:x>
      <cdr:y>0.87235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89903" y="3429000"/>
          <a:ext cx="1339697" cy="359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/>
        <a:lstStyle xmlns:a="http://schemas.openxmlformats.org/drawingml/2006/main"/>
        <a:p xmlns:a="http://schemas.openxmlformats.org/drawingml/2006/main">
          <a:r>
            <a:rPr lang="en-US" sz="1700" b="0" dirty="0">
              <a:solidFill>
                <a:schemeClr val="accent5"/>
              </a:solidFill>
            </a:rPr>
            <a:t>12</a:t>
          </a:r>
          <a:r>
            <a:rPr lang="en-US" sz="1700" b="0" dirty="0">
              <a:solidFill>
                <a:schemeClr val="accent5"/>
              </a:solidFill>
              <a:latin typeface="Franklin Gothic Demi" pitchFamily="34" charset="0"/>
            </a:rPr>
            <a:t> </a:t>
          </a:r>
          <a:r>
            <a:rPr lang="en-US" sz="1700" b="0" dirty="0" smtClean="0">
              <a:solidFill>
                <a:schemeClr val="accent5"/>
              </a:solidFill>
              <a:latin typeface="Franklin Gothic Demi" pitchFamily="34" charset="0"/>
            </a:rPr>
            <a:t> NATO</a:t>
          </a:r>
          <a:endParaRPr lang="en-US" sz="1700" b="0" dirty="0">
            <a:solidFill>
              <a:schemeClr val="accent5"/>
            </a:solidFill>
            <a:latin typeface="Franklin Gothic Book" pitchFamily="34" charset="0"/>
          </a:endParaRPr>
        </a:p>
      </cdr:txBody>
    </cdr:sp>
  </cdr:relSizeAnchor>
  <cdr:relSizeAnchor xmlns:cdr="http://schemas.openxmlformats.org/drawingml/2006/chartDrawing">
    <cdr:from>
      <cdr:x>0.05556</cdr:x>
      <cdr:y>0</cdr:y>
    </cdr:from>
    <cdr:to>
      <cdr:x>0.08333</cdr:x>
      <cdr:y>0.05903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57200" y="0"/>
          <a:ext cx="228600" cy="274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Franklin Gothic Book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0.07686</cdr:x>
      <cdr:y>0.92014</cdr:y>
    </cdr:from>
    <cdr:to>
      <cdr:x>1</cdr:x>
      <cdr:y>1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353007" y="2574928"/>
          <a:ext cx="3629713" cy="21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  </a:t>
          </a:r>
          <a:r>
            <a:rPr lang="en-US" sz="1600" dirty="0" smtClean="0"/>
            <a:t>  2002                                2007                           2011        </a:t>
          </a:r>
          <a:r>
            <a:rPr lang="en-US" sz="1600" dirty="0"/>
            <a:t>2013    </a:t>
          </a:r>
          <a:r>
            <a:rPr lang="en-US" sz="1600" dirty="0" smtClean="0"/>
            <a:t>    2015</a:t>
          </a:r>
          <a:endParaRPr lang="en-US" sz="16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0.65741</cdr:x>
      <cdr:y>0</cdr:y>
    </cdr:from>
    <cdr:to>
      <cdr:x>0.87624</cdr:x>
      <cdr:y>0.07018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-1447800"/>
          <a:ext cx="180088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700" b="0" dirty="0">
              <a:solidFill>
                <a:schemeClr val="tx1"/>
              </a:solidFill>
              <a:latin typeface="Franklin Gothic Demi" pitchFamily="34" charset="0"/>
            </a:rPr>
            <a:t>Support</a:t>
          </a:r>
        </a:p>
      </cdr:txBody>
    </cdr:sp>
  </cdr:relSizeAnchor>
  <cdr:relSizeAnchor xmlns:cdr="http://schemas.openxmlformats.org/drawingml/2006/chartDrawing">
    <cdr:from>
      <cdr:x>0.32407</cdr:x>
      <cdr:y>0</cdr:y>
    </cdr:from>
    <cdr:to>
      <cdr:x>0.58594</cdr:x>
      <cdr:y>0.07018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67000" y="0"/>
          <a:ext cx="215508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700" b="0" dirty="0">
              <a:solidFill>
                <a:schemeClr val="tx1"/>
              </a:solidFill>
              <a:latin typeface="Franklin Gothic Demi" pitchFamily="34" charset="0"/>
            </a:rPr>
            <a:t>Oppose</a:t>
          </a:r>
        </a:p>
      </cdr:txBody>
    </cdr:sp>
  </cdr:relSizeAnchor>
  <cdr:relSizeAnchor xmlns:cdr="http://schemas.openxmlformats.org/drawingml/2006/chartDrawing">
    <cdr:from>
      <cdr:x>3.64538E-7</cdr:x>
      <cdr:y>0.04663</cdr:y>
    </cdr:from>
    <cdr:to>
      <cdr:x>0.25556</cdr:x>
      <cdr:y>0.26813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" y="202533"/>
          <a:ext cx="2103120" cy="96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r"/>
          <a:r>
            <a:rPr lang="en-US" sz="1600" dirty="0">
              <a:latin typeface="Franklin Gothic Book" panose="020B0503020102020204" pitchFamily="34" charset="0"/>
            </a:rPr>
            <a:t>Getting economic </a:t>
          </a:r>
          <a:r>
            <a:rPr lang="en-US" sz="1600" dirty="0" smtClean="0">
              <a:latin typeface="Franklin Gothic Book" panose="020B0503020102020204" pitchFamily="34" charset="0"/>
            </a:rPr>
            <a:t>aid </a:t>
          </a:r>
        </a:p>
        <a:p xmlns:a="http://schemas.openxmlformats.org/drawingml/2006/main">
          <a:pPr algn="r"/>
          <a:r>
            <a:rPr lang="en-US" sz="1600" dirty="0" smtClean="0">
              <a:latin typeface="Franklin Gothic Book" panose="020B0503020102020204" pitchFamily="34" charset="0"/>
            </a:rPr>
            <a:t>from</a:t>
          </a:r>
          <a:r>
            <a:rPr lang="en-US" sz="1600" baseline="0" dirty="0" smtClean="0">
              <a:latin typeface="Franklin Gothic Book" panose="020B0503020102020204" pitchFamily="34" charset="0"/>
            </a:rPr>
            <a:t> </a:t>
          </a:r>
          <a:r>
            <a:rPr lang="en-US" sz="1600" dirty="0">
              <a:latin typeface="Franklin Gothic Book" panose="020B0503020102020204" pitchFamily="34" charset="0"/>
            </a:rPr>
            <a:t>Western </a:t>
          </a:r>
          <a:r>
            <a:rPr lang="en-US" sz="1600" dirty="0" smtClean="0">
              <a:latin typeface="Franklin Gothic Book" panose="020B0503020102020204" pitchFamily="34" charset="0"/>
            </a:rPr>
            <a:t>countries</a:t>
          </a:r>
          <a:endParaRPr lang="en-US" sz="1600" dirty="0">
            <a:latin typeface="Franklin Gothic Book" panose="020B0503020102020204" pitchFamily="34" charset="0"/>
          </a:endParaRPr>
        </a:p>
      </cdr:txBody>
    </cdr:sp>
  </cdr:relSizeAnchor>
  <cdr:relSizeAnchor xmlns:cdr="http://schemas.openxmlformats.org/drawingml/2006/chartDrawing">
    <cdr:from>
      <cdr:x>7.29076E-7</cdr:x>
      <cdr:y>0.8252</cdr:y>
    </cdr:from>
    <cdr:to>
      <cdr:x>0.25556</cdr:x>
      <cdr:y>0.97967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" y="3584174"/>
          <a:ext cx="2103120" cy="670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dirty="0">
              <a:latin typeface="Franklin Gothic Book" panose="020B0503020102020204" pitchFamily="34" charset="0"/>
            </a:rPr>
            <a:t>Joining </a:t>
          </a:r>
          <a:r>
            <a:rPr lang="en-US" sz="1600" dirty="0" smtClean="0">
              <a:latin typeface="Franklin Gothic Book" panose="020B0503020102020204" pitchFamily="34" charset="0"/>
            </a:rPr>
            <a:t>the</a:t>
          </a:r>
        </a:p>
        <a:p xmlns:a="http://schemas.openxmlformats.org/drawingml/2006/main">
          <a:pPr algn="r"/>
          <a:r>
            <a:rPr lang="en-US" sz="1600" dirty="0" smtClean="0">
              <a:latin typeface="Franklin Gothic Book" panose="020B0503020102020204" pitchFamily="34" charset="0"/>
            </a:rPr>
            <a:t>Eurasian Economic</a:t>
          </a:r>
        </a:p>
        <a:p xmlns:a="http://schemas.openxmlformats.org/drawingml/2006/main">
          <a:pPr algn="r"/>
          <a:r>
            <a:rPr lang="en-US" sz="1600" dirty="0" smtClean="0">
              <a:latin typeface="Franklin Gothic Book" panose="020B0503020102020204" pitchFamily="34" charset="0"/>
            </a:rPr>
            <a:t> Union with Russia</a:t>
          </a:r>
          <a:endParaRPr lang="en-US" sz="1600" dirty="0">
            <a:latin typeface="Franklin Gothic Book" panose="020B0503020102020204" pitchFamily="34" charset="0"/>
          </a:endParaRPr>
        </a:p>
      </cdr:txBody>
    </cdr:sp>
  </cdr:relSizeAnchor>
  <cdr:relSizeAnchor xmlns:cdr="http://schemas.openxmlformats.org/drawingml/2006/chartDrawing">
    <cdr:from>
      <cdr:x>7.29076E-7</cdr:x>
      <cdr:y>0.63008</cdr:y>
    </cdr:from>
    <cdr:to>
      <cdr:x>0.25556</cdr:x>
      <cdr:y>0.7879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" y="2736689"/>
          <a:ext cx="2103120" cy="685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dirty="0">
              <a:latin typeface="Franklin Gothic Book" panose="020B0503020102020204" pitchFamily="34" charset="0"/>
            </a:rPr>
            <a:t>Joining NATO</a:t>
          </a:r>
        </a:p>
      </cdr:txBody>
    </cdr:sp>
  </cdr:relSizeAnchor>
  <cdr:relSizeAnchor xmlns:cdr="http://schemas.openxmlformats.org/drawingml/2006/chartDrawing">
    <cdr:from>
      <cdr:x>7.29076E-7</cdr:x>
      <cdr:y>0.45257</cdr:y>
    </cdr:from>
    <cdr:to>
      <cdr:x>0.25556</cdr:x>
      <cdr:y>0.61038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" y="1965693"/>
          <a:ext cx="2103120" cy="685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dirty="0">
              <a:latin typeface="Franklin Gothic Book" panose="020B0503020102020204" pitchFamily="34" charset="0"/>
            </a:rPr>
            <a:t>Getting arms</a:t>
          </a:r>
        </a:p>
        <a:p xmlns:a="http://schemas.openxmlformats.org/drawingml/2006/main">
          <a:pPr algn="r"/>
          <a:r>
            <a:rPr lang="en-US" sz="1600" baseline="0" dirty="0">
              <a:latin typeface="Franklin Gothic Book" panose="020B0503020102020204" pitchFamily="34" charset="0"/>
            </a:rPr>
            <a:t> from NATO</a:t>
          </a:r>
          <a:endParaRPr lang="en-US" sz="1600" dirty="0">
            <a:latin typeface="Franklin Gothic Book" panose="020B0503020102020204" pitchFamily="34" charset="0"/>
          </a:endParaRPr>
        </a:p>
      </cdr:txBody>
    </cdr:sp>
  </cdr:relSizeAnchor>
  <cdr:relSizeAnchor xmlns:cdr="http://schemas.openxmlformats.org/drawingml/2006/chartDrawing">
    <cdr:from>
      <cdr:x>3.64538E-7</cdr:x>
      <cdr:y>0.26558</cdr:y>
    </cdr:from>
    <cdr:to>
      <cdr:x>0.25556</cdr:x>
      <cdr:y>0.4234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" y="1153520"/>
          <a:ext cx="2103120" cy="685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dirty="0">
              <a:latin typeface="Franklin Gothic Book" panose="020B0503020102020204" pitchFamily="34" charset="0"/>
            </a:rPr>
            <a:t>Joining the EU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0.04464</cdr:x>
      <cdr:y>0</cdr:y>
    </cdr:from>
    <cdr:to>
      <cdr:x>0.07308</cdr:x>
      <cdr:y>0.04615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81000" y="0"/>
          <a:ext cx="242719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Franklin Gothic Book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0.72321</cdr:x>
      <cdr:y>0.04615</cdr:y>
    </cdr:from>
    <cdr:to>
      <cdr:x>0.72321</cdr:x>
      <cdr:y>0.91385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172200" y="228600"/>
          <a:ext cx="0" cy="42976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0.5625</cdr:x>
      <cdr:y>0.06154</cdr:y>
    </cdr:from>
    <cdr:to>
      <cdr:x>0.72917</cdr:x>
      <cdr:y>0.18462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4800600" y="304800"/>
          <a:ext cx="1422428" cy="609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/>
            <a:t>Start of unrest in Ukraine</a:t>
          </a:r>
        </a:p>
      </cdr:txBody>
    </cdr:sp>
  </cdr:relSizeAnchor>
  <cdr:relSizeAnchor xmlns:cdr="http://schemas.openxmlformats.org/drawingml/2006/chartDrawing">
    <cdr:from>
      <cdr:x>0</cdr:x>
      <cdr:y>0.66154</cdr:y>
    </cdr:from>
    <cdr:to>
      <cdr:x>0.43929</cdr:x>
      <cdr:y>0.733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3276608"/>
          <a:ext cx="3749040" cy="3539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700" dirty="0" smtClean="0">
              <a:solidFill>
                <a:schemeClr val="accent6"/>
              </a:solidFill>
              <a:latin typeface="Franklin Gothic Demi" panose="020B0703020102020204" pitchFamily="34" charset="0"/>
            </a:rPr>
            <a:t>Very favorable view of Russia</a:t>
          </a:r>
          <a:endParaRPr lang="en-US" sz="1700" dirty="0">
            <a:solidFill>
              <a:schemeClr val="accent6"/>
            </a:solidFill>
            <a:latin typeface="Franklin Gothic Demi" panose="020B0703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0.30769</cdr:y>
    </cdr:from>
    <cdr:to>
      <cdr:x>0.42857</cdr:x>
      <cdr:y>0.37915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0" y="1523989"/>
          <a:ext cx="3657588" cy="3539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700" dirty="0" smtClean="0">
              <a:solidFill>
                <a:schemeClr val="accent5"/>
              </a:solidFill>
              <a:latin typeface="Franklin Gothic Demi" panose="020B0703020102020204" pitchFamily="34" charset="0"/>
            </a:rPr>
            <a:t>A lot of confidence in Putin</a:t>
          </a:r>
          <a:endParaRPr lang="en-US" sz="1700" dirty="0">
            <a:solidFill>
              <a:schemeClr val="accent5"/>
            </a:solidFill>
            <a:latin typeface="Franklin Gothic Demi" panose="020B0703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0.70536</cdr:x>
      <cdr:y>0.29825</cdr:y>
    </cdr:from>
    <cdr:to>
      <cdr:x>1</cdr:x>
      <cdr:y>0.59773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9800" y="1318146"/>
          <a:ext cx="2514600" cy="1323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Become</a:t>
          </a:r>
          <a:r>
            <a:rPr lang="en-US" sz="1600" baseline="0" dirty="0">
              <a:latin typeface="Franklin Gothic Book" pitchFamily="34" charset="0"/>
            </a:rPr>
            <a:t> </a:t>
          </a:r>
          <a:r>
            <a:rPr lang="en-US" sz="1600" baseline="0" dirty="0" smtClean="0">
              <a:latin typeface="Franklin Gothic Book" pitchFamily="34" charset="0"/>
            </a:rPr>
            <a:t>independent states</a:t>
          </a:r>
          <a:endParaRPr lang="en-US" sz="1600" dirty="0">
            <a:latin typeface="Franklin Gothic Book" pitchFamily="34" charset="0"/>
          </a:endParaRPr>
        </a:p>
      </cdr:txBody>
    </cdr:sp>
  </cdr:relSizeAnchor>
  <cdr:relSizeAnchor xmlns:cdr="http://schemas.openxmlformats.org/drawingml/2006/chartDrawing">
    <cdr:from>
      <cdr:x>0.70536</cdr:x>
      <cdr:y>0.10526</cdr:y>
    </cdr:from>
    <cdr:to>
      <cdr:x>1</cdr:x>
      <cdr:y>0.29825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9800" y="465207"/>
          <a:ext cx="2514600" cy="852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Remain</a:t>
          </a:r>
          <a:r>
            <a:rPr lang="en-US" sz="1600" baseline="0" dirty="0">
              <a:latin typeface="Franklin Gothic Book" pitchFamily="34" charset="0"/>
            </a:rPr>
            <a:t> part of Ukraine with greater </a:t>
          </a:r>
          <a:r>
            <a:rPr lang="en-US" sz="1600" baseline="0" dirty="0" smtClean="0">
              <a:latin typeface="Franklin Gothic Book" pitchFamily="34" charset="0"/>
            </a:rPr>
            <a:t>autonomy from Kyiv</a:t>
          </a:r>
          <a:endParaRPr lang="en-US" sz="1600" dirty="0">
            <a:latin typeface="Franklin Gothic Book" pitchFamily="34" charset="0"/>
          </a:endParaRPr>
        </a:p>
      </cdr:txBody>
    </cdr:sp>
  </cdr:relSizeAnchor>
  <cdr:relSizeAnchor xmlns:cdr="http://schemas.openxmlformats.org/drawingml/2006/chartDrawing">
    <cdr:from>
      <cdr:x>0.70536</cdr:x>
      <cdr:y>0.61404</cdr:y>
    </cdr:from>
    <cdr:to>
      <cdr:x>1</cdr:x>
      <cdr:y>0.83142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19800" y="2713811"/>
          <a:ext cx="2514600" cy="960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Become part of Russia</a:t>
          </a:r>
        </a:p>
      </cdr:txBody>
    </cdr:sp>
  </cdr:relSizeAnchor>
  <cdr:relSizeAnchor xmlns:cdr="http://schemas.openxmlformats.org/drawingml/2006/chartDrawing">
    <cdr:from>
      <cdr:x>0.70536</cdr:x>
      <cdr:y>0.80889</cdr:y>
    </cdr:from>
    <cdr:to>
      <cdr:x>1</cdr:x>
      <cdr:y>0.89221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19800" y="3574970"/>
          <a:ext cx="2514600" cy="368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Don't  know</a:t>
          </a:r>
        </a:p>
      </cdr:txBody>
    </cdr:sp>
  </cdr:relSizeAnchor>
  <cdr:relSizeAnchor xmlns:cdr="http://schemas.openxmlformats.org/drawingml/2006/chartDrawing">
    <cdr:from>
      <cdr:x>0.70536</cdr:x>
      <cdr:y>0</cdr:y>
    </cdr:from>
    <cdr:to>
      <cdr:x>1</cdr:x>
      <cdr:y>0.10417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19824" y="0"/>
          <a:ext cx="2514576" cy="460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Remain</a:t>
          </a:r>
          <a:r>
            <a:rPr lang="en-US" sz="1600" baseline="0" dirty="0">
              <a:latin typeface="Franklin Gothic Book" pitchFamily="34" charset="0"/>
            </a:rPr>
            <a:t> part of Ukraine </a:t>
          </a:r>
          <a:r>
            <a:rPr lang="en-US" sz="1600" baseline="0" dirty="0" smtClean="0">
              <a:latin typeface="Franklin Gothic Book" pitchFamily="34" charset="0"/>
            </a:rPr>
            <a:t>on same terms as before</a:t>
          </a:r>
          <a:r>
            <a:rPr lang="en-US" sz="1600" dirty="0" smtClean="0">
              <a:latin typeface="Franklin Gothic Book" pitchFamily="34" charset="0"/>
            </a:rPr>
            <a:t> crisis</a:t>
          </a:r>
          <a:endParaRPr lang="en-US" sz="1600" dirty="0">
            <a:latin typeface="Franklin Gothic Book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0.10261</cdr:x>
      <cdr:y>0.76806</cdr:y>
    </cdr:from>
    <cdr:to>
      <cdr:x>1</cdr:x>
      <cdr:y>0.76853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990600" y="3335992"/>
          <a:ext cx="7863840" cy="20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0.66667</cdr:x>
      <cdr:y>0</cdr:y>
    </cdr:from>
    <cdr:to>
      <cdr:x>0.8855</cdr:x>
      <cdr:y>0.08065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1200" y="0"/>
          <a:ext cx="1900932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700" b="0" dirty="0">
              <a:solidFill>
                <a:schemeClr val="tx1"/>
              </a:solidFill>
              <a:latin typeface="Franklin Gothic Demi" pitchFamily="34" charset="0"/>
            </a:rPr>
            <a:t>Support</a:t>
          </a:r>
        </a:p>
      </cdr:txBody>
    </cdr:sp>
  </cdr:relSizeAnchor>
  <cdr:relSizeAnchor xmlns:cdr="http://schemas.openxmlformats.org/drawingml/2006/chartDrawing">
    <cdr:from>
      <cdr:x>0.33767</cdr:x>
      <cdr:y>0</cdr:y>
    </cdr:from>
    <cdr:to>
      <cdr:x>0.59954</cdr:x>
      <cdr:y>0.08065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33272" y="0"/>
          <a:ext cx="2274812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700" b="0" dirty="0">
              <a:solidFill>
                <a:schemeClr val="tx1"/>
              </a:solidFill>
              <a:latin typeface="Franklin Gothic Demi" pitchFamily="34" charset="0"/>
            </a:rPr>
            <a:t>Oppose</a:t>
          </a:r>
        </a:p>
      </cdr:txBody>
    </cdr:sp>
  </cdr:relSizeAnchor>
  <cdr:relSizeAnchor xmlns:cdr="http://schemas.openxmlformats.org/drawingml/2006/chartDrawing">
    <cdr:from>
      <cdr:x>0</cdr:x>
      <cdr:y>0.90323</cdr:y>
    </cdr:from>
    <cdr:to>
      <cdr:x>0.13158</cdr:x>
      <cdr:y>0.98438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4404852"/>
          <a:ext cx="1143000" cy="3957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700" dirty="0">
              <a:latin typeface="Franklin Gothic Demi" panose="020B0703020102020204" pitchFamily="34" charset="0"/>
            </a:rPr>
            <a:t>MEDIAN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0.60539</cdr:x>
      <cdr:y>0</cdr:y>
    </cdr:from>
    <cdr:to>
      <cdr:x>0.82422</cdr:x>
      <cdr:y>0.08065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8902" y="0"/>
          <a:ext cx="1900932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700" dirty="0" smtClean="0">
              <a:solidFill>
                <a:schemeClr val="tx1"/>
              </a:solidFill>
              <a:latin typeface="Franklin Gothic Demi" pitchFamily="34" charset="0"/>
            </a:rPr>
            <a:t>S</a:t>
          </a:r>
          <a:r>
            <a:rPr lang="en-US" sz="1700" b="0" dirty="0" smtClean="0">
              <a:solidFill>
                <a:schemeClr val="tx1"/>
              </a:solidFill>
              <a:latin typeface="Franklin Gothic Demi" pitchFamily="34" charset="0"/>
            </a:rPr>
            <a:t>hould</a:t>
          </a:r>
          <a:endParaRPr lang="en-US" sz="17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0.27193</cdr:x>
      <cdr:y>0</cdr:y>
    </cdr:from>
    <cdr:to>
      <cdr:x>0.5338</cdr:x>
      <cdr:y>0.08065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2200" y="0"/>
          <a:ext cx="2274813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700" dirty="0">
              <a:solidFill>
                <a:schemeClr val="tx1"/>
              </a:solidFill>
              <a:latin typeface="Franklin Gothic Demi" pitchFamily="34" charset="0"/>
            </a:rPr>
            <a:t>S</a:t>
          </a:r>
          <a:r>
            <a:rPr lang="en-US" sz="1700" b="0" dirty="0" smtClean="0">
              <a:solidFill>
                <a:schemeClr val="tx1"/>
              </a:solidFill>
              <a:latin typeface="Franklin Gothic Demi" pitchFamily="34" charset="0"/>
            </a:rPr>
            <a:t>hould </a:t>
          </a:r>
          <a:r>
            <a:rPr lang="en-US" sz="1700" b="0" dirty="0">
              <a:solidFill>
                <a:schemeClr val="tx1"/>
              </a:solidFill>
              <a:latin typeface="Franklin Gothic Demi" pitchFamily="34" charset="0"/>
            </a:rPr>
            <a:t>not</a:t>
          </a:r>
        </a:p>
      </cdr:txBody>
    </cdr:sp>
  </cdr:relSizeAnchor>
  <cdr:relSizeAnchor xmlns:cdr="http://schemas.openxmlformats.org/drawingml/2006/chartDrawing">
    <cdr:from>
      <cdr:x>0</cdr:x>
      <cdr:y>0.90323</cdr:y>
    </cdr:from>
    <cdr:to>
      <cdr:x>0.28947</cdr:x>
      <cdr:y>0.98361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0" y="4198394"/>
          <a:ext cx="2514568" cy="373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1700" dirty="0">
              <a:latin typeface="+mj-lt"/>
            </a:rPr>
            <a:t>MEDIAN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0.68421</cdr:x>
      <cdr:y>0.77566</cdr:y>
    </cdr:from>
    <cdr:to>
      <cdr:x>1</cdr:x>
      <cdr:y>0.87447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5040" y="3723633"/>
          <a:ext cx="2743200" cy="474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700" b="0" dirty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Good</a:t>
          </a:r>
        </a:p>
      </cdr:txBody>
    </cdr:sp>
  </cdr:relSizeAnchor>
  <cdr:relSizeAnchor xmlns:cdr="http://schemas.openxmlformats.org/drawingml/2006/chartDrawing">
    <cdr:from>
      <cdr:x>0.68421</cdr:x>
      <cdr:y>0.09964</cdr:y>
    </cdr:from>
    <cdr:to>
      <cdr:x>1</cdr:x>
      <cdr:y>0.19844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28811" y="478332"/>
          <a:ext cx="2743200" cy="474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700" b="0" dirty="0">
              <a:solidFill>
                <a:schemeClr val="accent6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Bad</a:t>
          </a:r>
        </a:p>
      </cdr:txBody>
    </cdr:sp>
  </cdr:relSizeAnchor>
  <cdr:relSizeAnchor xmlns:cdr="http://schemas.openxmlformats.org/drawingml/2006/chartDrawing">
    <cdr:from>
      <cdr:x>0.04386</cdr:x>
      <cdr:y>0.01587</cdr:y>
    </cdr:from>
    <cdr:to>
      <cdr:x>0.07164</cdr:x>
      <cdr:y>0.0685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1000" y="76200"/>
          <a:ext cx="241299" cy="25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Franklin Gothic Book" panose="020B05030201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0.01754</cdr:x>
      <cdr:y>0.92063</cdr:y>
    </cdr:from>
    <cdr:to>
      <cdr:x>0.99927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0" y="4419600"/>
          <a:ext cx="8528058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       2002                      	 </a:t>
          </a:r>
          <a:r>
            <a:rPr lang="en-US" sz="1600" dirty="0" smtClean="0"/>
            <a:t>           2007		           2012	       2015</a:t>
          </a:r>
          <a:endParaRPr lang="en-US" sz="1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0.56044</cdr:x>
      <cdr:y>0.03329</cdr:y>
    </cdr:from>
    <cdr:to>
      <cdr:x>0.94933</cdr:x>
      <cdr:y>0.35456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144591"/>
          <a:ext cx="2696633" cy="1395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Western sanctions</a:t>
          </a:r>
        </a:p>
      </cdr:txBody>
    </cdr:sp>
  </cdr:relSizeAnchor>
  <cdr:relSizeAnchor xmlns:cdr="http://schemas.openxmlformats.org/drawingml/2006/chartDrawing">
    <cdr:from>
      <cdr:x>0.56044</cdr:x>
      <cdr:y>0.35088</cdr:y>
    </cdr:from>
    <cdr:to>
      <cdr:x>0.94933</cdr:x>
      <cdr:y>0.66309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6200" y="1524000"/>
          <a:ext cx="2696633" cy="1356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Falling oil prices</a:t>
          </a:r>
        </a:p>
      </cdr:txBody>
    </cdr:sp>
  </cdr:relSizeAnchor>
  <cdr:relSizeAnchor xmlns:cdr="http://schemas.openxmlformats.org/drawingml/2006/chartDrawing">
    <cdr:from>
      <cdr:x>0.56044</cdr:x>
      <cdr:y>0.67214</cdr:y>
    </cdr:from>
    <cdr:to>
      <cdr:x>0.94933</cdr:x>
      <cdr:y>0.90744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2919361"/>
          <a:ext cx="2696633" cy="102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Current gov't econ policies</a:t>
          </a:r>
        </a:p>
      </cdr:txBody>
    </cdr:sp>
  </cdr:relSizeAnchor>
  <cdr:relSizeAnchor xmlns:cdr="http://schemas.openxmlformats.org/drawingml/2006/chartDrawing">
    <cdr:from>
      <cdr:x>0.56044</cdr:x>
      <cdr:y>0.90696</cdr:y>
    </cdr:from>
    <cdr:to>
      <cdr:x>0.94933</cdr:x>
      <cdr:y>0.99632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86200" y="3939278"/>
          <a:ext cx="2696633" cy="38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latin typeface="Franklin Gothic Book" pitchFamily="34" charset="0"/>
            </a:rPr>
            <a:t>None (VOL)/</a:t>
          </a:r>
          <a:r>
            <a:rPr lang="en-US" sz="1600" dirty="0" smtClean="0">
              <a:latin typeface="Franklin Gothic Book" pitchFamily="34" charset="0"/>
            </a:rPr>
            <a:t>Don’t know</a:t>
          </a:r>
          <a:endParaRPr lang="en-US" sz="1600" dirty="0">
            <a:latin typeface="Franklin Gothic Book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0.47222</cdr:x>
      <cdr:y>0</cdr:y>
    </cdr:from>
    <cdr:to>
      <cdr:x>0.69105</cdr:x>
      <cdr:y>0.07123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-1447800"/>
          <a:ext cx="1800884" cy="309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>
              <a:solidFill>
                <a:schemeClr val="tx1"/>
              </a:solidFill>
              <a:latin typeface="Franklin Gothic Demi" pitchFamily="34" charset="0"/>
            </a:rPr>
            <a:t>Approve</a:t>
          </a:r>
        </a:p>
      </cdr:txBody>
    </cdr:sp>
  </cdr:relSizeAnchor>
  <cdr:relSizeAnchor xmlns:cdr="http://schemas.openxmlformats.org/drawingml/2006/chartDrawing">
    <cdr:from>
      <cdr:x>0.14815</cdr:x>
      <cdr:y>0</cdr:y>
    </cdr:from>
    <cdr:to>
      <cdr:x>0.41002</cdr:x>
      <cdr:y>0.06129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200" y="-1447800"/>
          <a:ext cx="2155085" cy="266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0" dirty="0">
              <a:solidFill>
                <a:schemeClr val="tx1"/>
              </a:solidFill>
              <a:latin typeface="Franklin Gothic Demi" pitchFamily="34" charset="0"/>
            </a:rPr>
            <a:t>Disapprove</a:t>
          </a:r>
        </a:p>
      </cdr:txBody>
    </cdr:sp>
  </cdr:relSizeAnchor>
  <cdr:relSizeAnchor xmlns:cdr="http://schemas.openxmlformats.org/drawingml/2006/chartDrawing">
    <cdr:from>
      <cdr:x>0.00926</cdr:x>
      <cdr:y>0.07441</cdr:y>
    </cdr:from>
    <cdr:to>
      <cdr:x>0.38426</cdr:x>
      <cdr:y>0.97842</cdr:y>
    </cdr:to>
    <cdr:grpSp>
      <cdr:nvGrpSpPr>
        <cdr:cNvPr id="11" name="Group 10"/>
        <cdr:cNvGrpSpPr/>
      </cdr:nvGrpSpPr>
      <cdr:grpSpPr>
        <a:xfrm xmlns:a="http://schemas.openxmlformats.org/drawingml/2006/main">
          <a:off x="76206" y="345873"/>
          <a:ext cx="3086100" cy="4202019"/>
          <a:chOff x="0" y="191610"/>
          <a:chExt cx="1097280" cy="2270038"/>
        </a:xfrm>
      </cdr:grpSpPr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0" y="191610"/>
            <a:ext cx="1097280" cy="2421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l"/>
            <a:r>
              <a:rPr lang="en-US" sz="1600" dirty="0"/>
              <a:t>Relations w/ China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0" y="536331"/>
            <a:ext cx="1097280" cy="2421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US" sz="1600"/>
              <a:t>Relations w/ U.S.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0" y="873549"/>
            <a:ext cx="1097280" cy="2421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US" sz="1600"/>
              <a:t>Relations w/ Ukraine</a:t>
            </a: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0" y="1209849"/>
            <a:ext cx="1097280" cy="2421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US" sz="1600"/>
              <a:t>Relations w/ EU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>
            <a:off x="0" y="1555497"/>
            <a:ext cx="1097280" cy="24288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US" sz="1600"/>
              <a:t>Energy policy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>
            <a:off x="0" y="1891801"/>
            <a:ext cx="1097280" cy="24288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US" sz="1600" b="0"/>
              <a:t>Economy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>
            <a:off x="0" y="2218762"/>
            <a:ext cx="1097280" cy="24288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US" sz="1600"/>
              <a:t>Corruption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5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3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presenter’s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0" kern="1200" baseline="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72DEDA58-0F44-4E6F-A662-CD004C5E500D}" type="datetime4">
              <a:rPr lang="en-US" smtClean="0"/>
              <a:pPr/>
              <a:t>June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B855AF8-0094-43D5-8F89-5AB58B08CE88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8B82A246-B949-4BE4-BEA5-462CF74F3E30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86A1-AE8F-46E8-BA76-B9B2DF704D0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3470-16DF-460A-BC96-502A97480E6E}" type="datetime4">
              <a:rPr lang="en-US" smtClean="0"/>
              <a:pPr/>
              <a:t>June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Ukrainian Crisis: Views in NATO, Russia and Ukraine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3798332"/>
            <a:ext cx="3200400" cy="381000"/>
          </a:xfrm>
        </p:spPr>
        <p:txBody>
          <a:bodyPr/>
          <a:lstStyle/>
          <a:p>
            <a:r>
              <a:rPr lang="en-US" dirty="0" smtClean="0"/>
              <a:t>Katie Simmons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Director, Global Economic Attitudes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91200" y="4179332"/>
            <a:ext cx="3200400" cy="30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Associate Director, 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810000"/>
            <a:ext cx="15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rPr>
              <a:t>Bruce Stokes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sz="2100" dirty="0"/>
              <a:t>Many NATO </a:t>
            </a:r>
            <a:r>
              <a:rPr lang="en-US" sz="2100" dirty="0" smtClean="0"/>
              <a:t>Members Oppose </a:t>
            </a:r>
            <a:r>
              <a:rPr lang="en-US" sz="2100" dirty="0"/>
              <a:t>Supplying Ukraine with Arms Against Russia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838200"/>
            <a:ext cx="8839200" cy="384048"/>
          </a:xfrm>
        </p:spPr>
        <p:txBody>
          <a:bodyPr>
            <a:noAutofit/>
          </a:bodyPr>
          <a:lstStyle/>
          <a:p>
            <a:r>
              <a:rPr lang="en-US" sz="1450" dirty="0">
                <a:latin typeface="Franklin Gothic Book" panose="020B0503020102020204" pitchFamily="34" charset="0"/>
              </a:rPr>
              <a:t>In response to the situation involving Russia and Ukraine, do you __ NATO sending arms to the Ukrainian </a:t>
            </a:r>
            <a:r>
              <a:rPr lang="en-US" sz="1450" dirty="0" smtClean="0">
                <a:latin typeface="Franklin Gothic Book" panose="020B0503020102020204" pitchFamily="34" charset="0"/>
              </a:rPr>
              <a:t>gov’t?</a:t>
            </a:r>
            <a:endParaRPr lang="en-US" sz="145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496730"/>
              </p:ext>
            </p:extLst>
          </p:nvPr>
        </p:nvGraphicFramePr>
        <p:xfrm>
          <a:off x="228600" y="12954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7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Key NATO </a:t>
            </a:r>
            <a:r>
              <a:rPr lang="en-US" dirty="0"/>
              <a:t>Countries Reluctant to Use Force to Defend Allies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548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50" dirty="0">
                <a:latin typeface="Franklin Gothic Book" panose="020B0503020102020204" pitchFamily="34" charset="0"/>
              </a:rPr>
              <a:t>If Russia got into a serious military conflict with one of its neighboring countries that is our NATO ally, </a:t>
            </a:r>
            <a:endParaRPr lang="en-US" sz="1450" dirty="0" smtClean="0"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50" dirty="0" smtClean="0">
                <a:latin typeface="Franklin Gothic Book" panose="020B0503020102020204" pitchFamily="34" charset="0"/>
              </a:rPr>
              <a:t>do </a:t>
            </a:r>
            <a:r>
              <a:rPr lang="en-US" sz="1450" dirty="0">
                <a:latin typeface="Franklin Gothic Book" panose="020B0503020102020204" pitchFamily="34" charset="0"/>
              </a:rPr>
              <a:t>you think our country should or should not use military force to defend that country?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55469"/>
              </p:ext>
            </p:extLst>
          </p:nvPr>
        </p:nvGraphicFramePr>
        <p:xfrm>
          <a:off x="228600" y="15240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5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U.S.-German </a:t>
            </a:r>
            <a:r>
              <a:rPr lang="en-US" dirty="0" smtClean="0"/>
              <a:t>Disagreement Over </a:t>
            </a:r>
            <a:r>
              <a:rPr lang="en-US" dirty="0"/>
              <a:t>Ukraine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01512"/>
              </p:ext>
            </p:extLst>
          </p:nvPr>
        </p:nvGraphicFramePr>
        <p:xfrm>
          <a:off x="304800" y="1219200"/>
          <a:ext cx="8534401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3429001"/>
                <a:gridCol w="1701800"/>
                <a:gridCol w="1701800"/>
                <a:gridCol w="17018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U.S.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Diff</a:t>
                      </a:r>
                      <a:endParaRPr lang="en-US" sz="1600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Support for NATO sending arms to the Ukrainian gov’t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+27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Support for Ukraine becoming a NATO member 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+26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Our country should use </a:t>
                      </a: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military force to defend NATO </a:t>
                      </a: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ally against Russia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+18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Decrease</a:t>
                      </a:r>
                      <a:r>
                        <a:rPr lang="en-US" sz="1700" baseline="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economic</a:t>
                      </a: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sanctions on Russia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-19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Support for Western countries providing economic aid to Ukraine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-9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8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/>
          <a:lstStyle/>
          <a:p>
            <a:r>
              <a:rPr lang="en-US" dirty="0" smtClean="0"/>
              <a:t>U.S. Partisan </a:t>
            </a:r>
            <a:r>
              <a:rPr lang="en-US" dirty="0"/>
              <a:t>Divide on What to Do about </a:t>
            </a:r>
            <a:r>
              <a:rPr lang="en-US" dirty="0" smtClean="0"/>
              <a:t>Russia-Ukraine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07126"/>
              </p:ext>
            </p:extLst>
          </p:nvPr>
        </p:nvGraphicFramePr>
        <p:xfrm>
          <a:off x="304800" y="1143000"/>
          <a:ext cx="8305801" cy="4953006"/>
        </p:xfrm>
        <a:graphic>
          <a:graphicData uri="http://schemas.openxmlformats.org/drawingml/2006/table">
            <a:tbl>
              <a:tblPr firstRow="1" firstCol="1" bandRow="1"/>
              <a:tblGrid>
                <a:gridCol w="3642895"/>
                <a:gridCol w="1554302"/>
                <a:gridCol w="1554302"/>
                <a:gridCol w="1554302"/>
              </a:tblGrid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Democrats</a:t>
                      </a:r>
                      <a:endParaRPr lang="en-US" sz="24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Republicans</a:t>
                      </a:r>
                      <a:endParaRPr lang="en-US" sz="16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Diff</a:t>
                      </a:r>
                      <a:endParaRPr lang="en-US" sz="24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24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U.S. should use military force to defend NATO ally against Russia</a:t>
                      </a:r>
                      <a:endParaRPr lang="en-US" sz="155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47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69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+22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Support for NATO sending arms to the Ukrainian gov’t</a:t>
                      </a:r>
                      <a:endParaRPr lang="en-US" sz="155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39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60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+21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5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Increase economic sanctions on Russia</a:t>
                      </a:r>
                      <a:endParaRPr lang="en-US" sz="155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23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40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+17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5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Support for Ukraine becoming a NATO member </a:t>
                      </a:r>
                      <a:endParaRPr lang="en-US" sz="155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59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71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+12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5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Russia is a major military threat to its neighbors</a:t>
                      </a:r>
                      <a:endParaRPr lang="en-US" sz="155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56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67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+11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5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Russia is to blame for violence in eastern Ukraine</a:t>
                      </a:r>
                      <a:endParaRPr lang="en-US" sz="155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39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50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+11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5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Support for Western countries providing economic aid to Ukraine</a:t>
                      </a:r>
                      <a:endParaRPr lang="en-US" sz="155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60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69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+9</a:t>
                      </a:r>
                      <a:endParaRPr lang="en-US" sz="17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5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Russian Views </a:t>
            </a:r>
            <a:endParaRPr lang="en-US" dirty="0"/>
          </a:p>
        </p:txBody>
      </p:sp>
      <p:sp>
        <p:nvSpPr>
          <p:cNvPr id="143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A09EE-E8EC-473A-85B8-292EBC7D60A0}" type="datetime4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June 8, 2015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82D2C-ACAE-49FF-AEC6-61BEA63E3246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324600"/>
            <a:ext cx="5715000" cy="304800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www.pewresearch.org</a:t>
            </a:r>
            <a:endParaRPr lang="en-US" smtClean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/>
              <a:t>Views of Russian Economy Souring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38404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How would you describe the current economic situation in Russia?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60322"/>
              </p:ext>
            </p:extLst>
          </p:nvPr>
        </p:nvGraphicFramePr>
        <p:xfrm>
          <a:off x="228600" y="13716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rmAutofit/>
          </a:bodyPr>
          <a:lstStyle/>
          <a:p>
            <a:r>
              <a:rPr lang="en-US" sz="2250" dirty="0"/>
              <a:t>Russians Blame Sanctions and Falling Oil Prices for Economic Woes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90600"/>
            <a:ext cx="8839200" cy="3810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Which one of the following is causing the most harm to our economy?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163607"/>
              </p:ext>
            </p:extLst>
          </p:nvPr>
        </p:nvGraphicFramePr>
        <p:xfrm>
          <a:off x="1447800" y="1524000"/>
          <a:ext cx="6400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3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sz="2150" dirty="0"/>
              <a:t>Russians Overwhelmingly Support Putin’s Foreign and Domestic Policies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3810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Do you approve or disapprove </a:t>
            </a:r>
            <a:r>
              <a:rPr lang="en-US" sz="1600" dirty="0" smtClean="0">
                <a:latin typeface="Franklin Gothic Book" panose="020B0503020102020204" pitchFamily="34" charset="0"/>
              </a:rPr>
              <a:t>of </a:t>
            </a:r>
            <a:r>
              <a:rPr lang="en-US" sz="1600" dirty="0">
                <a:latin typeface="Franklin Gothic Book" panose="020B0503020102020204" pitchFamily="34" charset="0"/>
              </a:rPr>
              <a:t>the way President Vladimir Putin is handling …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22916"/>
              </p:ext>
            </p:extLst>
          </p:nvPr>
        </p:nvGraphicFramePr>
        <p:xfrm>
          <a:off x="457200" y="1447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6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sz="2100" dirty="0" smtClean="0"/>
              <a:t>Russian Views of Western Powers Plummet</a:t>
            </a:r>
            <a:endParaRPr lang="en-US" sz="2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384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Franklin Gothic Book" panose="020B0503020102020204" pitchFamily="34" charset="0"/>
              </a:rPr>
              <a:t>Russian who have a favorable view of …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79123"/>
              </p:ext>
            </p:extLst>
          </p:nvPr>
        </p:nvGraphicFramePr>
        <p:xfrm>
          <a:off x="457200" y="1447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1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Ukrainian Views </a:t>
            </a:r>
            <a:endParaRPr lang="en-US" dirty="0"/>
          </a:p>
        </p:txBody>
      </p:sp>
      <p:sp>
        <p:nvSpPr>
          <p:cNvPr id="143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A09EE-E8EC-473A-85B8-292EBC7D60A0}" type="datetime4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June 8, 2015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82D2C-ACAE-49FF-AEC6-61BEA63E3246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324600"/>
            <a:ext cx="5715000" cy="304800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www.pewresearch.org</a:t>
            </a:r>
            <a:endParaRPr lang="en-US" smtClean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panose="020B0503020102020204" pitchFamily="34" charset="0"/>
              </a:rPr>
              <a:pPr/>
              <a:t>June 8, 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Pew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Established 1996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Funded by the Pew Charitable Trusts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Non-profit, non-partisan fact tank in Washington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Survey </a:t>
            </a:r>
            <a:r>
              <a:rPr lang="en-US" dirty="0"/>
              <a:t>topics: U.S. domestic politics and economic conditions, values, U.S. image abroad, global views toward major powers, terrorism, democracy, country conditions, </a:t>
            </a:r>
            <a:r>
              <a:rPr lang="en-US" dirty="0" smtClean="0"/>
              <a:t>aging, economy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Since 2002, we have surveyed in 82 countries, surveying in 40 nations in 2015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6"/>
                </a:solidFill>
              </a:rPr>
              <a:t>www.pewresearch.org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257330" cy="521208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Surveying Ukraine in 2015</a:t>
            </a:r>
          </a:p>
        </p:txBody>
      </p:sp>
    </p:spTree>
    <p:extLst>
      <p:ext uri="{BB962C8B-B14F-4D97-AF65-F5344CB8AC3E}">
        <p14:creationId xmlns:p14="http://schemas.microsoft.com/office/powerpoint/2010/main" val="34519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Ukrainians </a:t>
            </a:r>
            <a:r>
              <a:rPr lang="en-US" dirty="0"/>
              <a:t>Increasingly Critical of Kyiv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381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Kyiv government is a bad influence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223809"/>
              </p:ext>
            </p:extLst>
          </p:nvPr>
        </p:nvGraphicFramePr>
        <p:xfrm>
          <a:off x="1447800" y="1676400"/>
          <a:ext cx="6324600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1581150"/>
                <a:gridCol w="1581150"/>
                <a:gridCol w="1581150"/>
                <a:gridCol w="1581150"/>
              </a:tblGrid>
              <a:tr h="79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Change</a:t>
                      </a:r>
                      <a:endParaRPr lang="en-US" sz="1600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70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Ukraine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+17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C7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    </a:t>
                      </a: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 West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54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</a:t>
                      </a:r>
                      <a:r>
                        <a:rPr lang="en-US" sz="1700" i="1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26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    </a:t>
                      </a: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 East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65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+6</a:t>
                      </a:r>
                      <a:endParaRPr lang="en-US" sz="17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6019800"/>
            <a:ext cx="8229600" cy="228600"/>
          </a:xfrm>
        </p:spPr>
        <p:txBody>
          <a:bodyPr>
            <a:noAutofit/>
          </a:bodyPr>
          <a:lstStyle/>
          <a:p>
            <a:pPr marL="0" indent="0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Ukraine sample does not include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Luhans’k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Donets’k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and Crimea.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rmAutofit/>
          </a:bodyPr>
          <a:lstStyle/>
          <a:p>
            <a:r>
              <a:rPr lang="en-US" dirty="0"/>
              <a:t>Ukrainians </a:t>
            </a:r>
            <a:r>
              <a:rPr lang="en-US" dirty="0" smtClean="0"/>
              <a:t>Want Assistance from West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05769"/>
              </p:ext>
            </p:extLst>
          </p:nvPr>
        </p:nvGraphicFramePr>
        <p:xfrm>
          <a:off x="228600" y="1447800"/>
          <a:ext cx="8686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3810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Do you support or oppose __ for our country?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6019800"/>
            <a:ext cx="8229600" cy="228600"/>
          </a:xfrm>
        </p:spPr>
        <p:txBody>
          <a:bodyPr>
            <a:noAutofit/>
          </a:bodyPr>
          <a:lstStyle/>
          <a:p>
            <a:pPr marL="0" indent="0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Ukraine sample does not include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Luhans’k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Donets’k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and Crimea.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Eastern Ukrainians Favor Negotiations Over Military Force</a:t>
            </a:r>
            <a:endParaRPr lang="en-US" sz="23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381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To end the conflict in eastern Ukraine, which one of the following solutions do you think is best?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061671"/>
              </p:ext>
            </p:extLst>
          </p:nvPr>
        </p:nvGraphicFramePr>
        <p:xfrm>
          <a:off x="457200" y="13716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6019800"/>
            <a:ext cx="8229600" cy="228600"/>
          </a:xfrm>
        </p:spPr>
        <p:txBody>
          <a:bodyPr>
            <a:noAutofit/>
          </a:bodyPr>
          <a:lstStyle/>
          <a:p>
            <a:pPr marL="0" indent="0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Ukraine sample does not include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Luhans’k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Donets’k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and Crimea.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June 8,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3124200"/>
            <a:ext cx="7239000" cy="29718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All Pew Research Center reports and data are available online at </a:t>
            </a:r>
            <a:r>
              <a:rPr lang="en-US" sz="2800" u="sng" dirty="0" smtClean="0">
                <a:solidFill>
                  <a:schemeClr val="accent6"/>
                </a:solidFill>
              </a:rPr>
              <a:t>www.pewresearch.org</a:t>
            </a:r>
            <a:endParaRPr lang="en-US" sz="2800" u="sng" dirty="0">
              <a:solidFill>
                <a:schemeClr val="accent6"/>
              </a:solidFill>
            </a:endParaRPr>
          </a:p>
        </p:txBody>
      </p:sp>
      <p:pic>
        <p:nvPicPr>
          <p:cNvPr id="7" name="Picture 6" descr="PRC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1054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194542"/>
            <a:ext cx="7620000" cy="391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Surveys conducted across </a:t>
            </a:r>
            <a:r>
              <a:rPr lang="en-US" dirty="0">
                <a:latin typeface="Franklin Gothic Demi"/>
                <a:cs typeface="Arial" pitchFamily="34" charset="0"/>
              </a:rPr>
              <a:t>eight NATO member </a:t>
            </a:r>
            <a:r>
              <a:rPr lang="en-US" dirty="0" smtClean="0">
                <a:latin typeface="Franklin Gothic Demi"/>
                <a:cs typeface="Arial" pitchFamily="34" charset="0"/>
              </a:rPr>
              <a:t>countries </a:t>
            </a:r>
            <a:r>
              <a:rPr lang="en-US" dirty="0">
                <a:latin typeface="Franklin Gothic Demi"/>
                <a:cs typeface="Arial" pitchFamily="34" charset="0"/>
              </a:rPr>
              <a:t>as well as Russia and </a:t>
            </a:r>
            <a:r>
              <a:rPr lang="en-US" dirty="0" smtClean="0">
                <a:latin typeface="Franklin Gothic Demi"/>
                <a:cs typeface="Arial" pitchFamily="34" charset="0"/>
              </a:rPr>
              <a:t>Ukraine </a:t>
            </a:r>
            <a:r>
              <a:rPr lang="en-US" dirty="0">
                <a:latin typeface="Franklin Gothic Demi"/>
                <a:cs typeface="Arial" pitchFamily="34" charset="0"/>
              </a:rPr>
              <a:t>from </a:t>
            </a:r>
            <a:r>
              <a:rPr lang="en-US" dirty="0" smtClean="0">
                <a:latin typeface="Franklin Gothic Demi"/>
                <a:cs typeface="Arial" pitchFamily="34" charset="0"/>
              </a:rPr>
              <a:t>April 6, 2015 to May 15,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2015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totaling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11,116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respondents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Demi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Based on nationally representative telephone interviews in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Canada, </a:t>
            </a:r>
            <a:r>
              <a:rPr lang="en-US" dirty="0" smtClean="0">
                <a:latin typeface="Franklin Gothic Demi"/>
                <a:cs typeface="Arial" pitchFamily="34" charset="0"/>
              </a:rPr>
              <a:t>France</a:t>
            </a:r>
            <a:r>
              <a:rPr lang="en-US" dirty="0">
                <a:latin typeface="Franklin Gothic Demi"/>
                <a:cs typeface="Arial" pitchFamily="34" charset="0"/>
              </a:rPr>
              <a:t>, Germany, </a:t>
            </a:r>
            <a:r>
              <a:rPr lang="en-US" dirty="0" smtClean="0">
                <a:latin typeface="Franklin Gothic Demi"/>
                <a:cs typeface="Arial" pitchFamily="34" charset="0"/>
              </a:rPr>
              <a:t>Spain, the </a:t>
            </a:r>
            <a:r>
              <a:rPr lang="en-US" dirty="0">
                <a:latin typeface="Franklin Gothic Demi"/>
                <a:cs typeface="Arial" pitchFamily="34" charset="0"/>
              </a:rPr>
              <a:t>United Kingdom </a:t>
            </a:r>
            <a:r>
              <a:rPr lang="en-US" dirty="0" smtClean="0">
                <a:latin typeface="Franklin Gothic Demi"/>
                <a:cs typeface="Arial" pitchFamily="34" charset="0"/>
              </a:rPr>
              <a:t>&amp; the United States and </a:t>
            </a:r>
            <a:r>
              <a:rPr lang="en-US" dirty="0">
                <a:latin typeface="Franklin Gothic Demi"/>
                <a:cs typeface="Arial" pitchFamily="34" charset="0"/>
              </a:rPr>
              <a:t>face-to-face interviews in </a:t>
            </a:r>
            <a:r>
              <a:rPr lang="en-US" dirty="0" smtClean="0">
                <a:latin typeface="Franklin Gothic Demi"/>
                <a:cs typeface="Arial" pitchFamily="34" charset="0"/>
              </a:rPr>
              <a:t>Italy, Poland, Russia &amp; Ukraine </a:t>
            </a:r>
            <a:r>
              <a:rPr lang="en-US" dirty="0">
                <a:latin typeface="Franklin Gothic Demi"/>
                <a:cs typeface="Arial" pitchFamily="34" charset="0"/>
              </a:rPr>
              <a:t>conducted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under the direction of Princeton Survey Research Associates International. The survey in Ukraine excludes </a:t>
            </a:r>
            <a:r>
              <a:rPr lang="en-US" dirty="0" err="1">
                <a:solidFill>
                  <a:prstClr val="black"/>
                </a:solidFill>
                <a:latin typeface="Franklin Gothic Demi"/>
                <a:cs typeface="Arial" pitchFamily="34" charset="0"/>
              </a:rPr>
              <a:t>Luhans’k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Franklin Gothic Demi"/>
                <a:cs typeface="Arial" pitchFamily="34" charset="0"/>
              </a:rPr>
              <a:t>Donets’k</a:t>
            </a:r>
            <a:r>
              <a:rPr lang="en-US">
                <a:solidFill>
                  <a:prstClr val="black"/>
                </a:solidFill>
                <a:latin typeface="Franklin Gothic Demi"/>
                <a:cs typeface="Arial" pitchFamily="34" charset="0"/>
              </a:rPr>
              <a:t> and Crimea.</a:t>
            </a:r>
            <a:endParaRPr lang="en-US" dirty="0">
              <a:solidFill>
                <a:prstClr val="black"/>
              </a:solidFill>
              <a:latin typeface="Franklin Gothic Demi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Demi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The margin of sampling error for the complete set of weighted data is </a:t>
            </a:r>
            <a:r>
              <a:rPr lang="en-US" dirty="0" smtClean="0">
                <a:latin typeface="Franklin Gothic Demi"/>
                <a:cs typeface="Arial" pitchFamily="34" charset="0"/>
              </a:rPr>
              <a:t>±2.8% </a:t>
            </a:r>
            <a:r>
              <a:rPr lang="en-US" dirty="0">
                <a:latin typeface="Franklin Gothic Demi"/>
                <a:cs typeface="Arial" pitchFamily="34" charset="0"/>
              </a:rPr>
              <a:t>- </a:t>
            </a:r>
            <a:r>
              <a:rPr lang="en-US" dirty="0" smtClean="0">
                <a:latin typeface="Franklin Gothic Demi"/>
                <a:cs typeface="Arial" pitchFamily="34" charset="0"/>
              </a:rPr>
              <a:t>±4.1%</a:t>
            </a:r>
            <a:endParaRPr lang="en-US" dirty="0">
              <a:latin typeface="Franklin Gothic Dem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143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A09EE-E8EC-473A-85B8-292EBC7D60A0}" type="datetime4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June 8, 2015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82D2C-ACAE-49FF-AEC6-61BEA63E3246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324600"/>
            <a:ext cx="5715000" cy="304800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www.pewresearch.org</a:t>
            </a:r>
            <a:endParaRPr lang="en-US" smtClean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European NATO Members </a:t>
            </a:r>
            <a:r>
              <a:rPr lang="en-US" dirty="0"/>
              <a:t>Reluctant to Use Force to Defend Allies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548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50" dirty="0">
                <a:latin typeface="Franklin Gothic Book" panose="020B0503020102020204" pitchFamily="34" charset="0"/>
              </a:rPr>
              <a:t>If Russia got into a serious military conflict with one of its neighboring countries that is our NATO ally, </a:t>
            </a:r>
            <a:endParaRPr lang="en-US" sz="1450" dirty="0" smtClean="0"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50" dirty="0" smtClean="0">
                <a:latin typeface="Franklin Gothic Book" panose="020B0503020102020204" pitchFamily="34" charset="0"/>
              </a:rPr>
              <a:t>do you think our </a:t>
            </a:r>
            <a:r>
              <a:rPr lang="en-US" sz="1450" dirty="0">
                <a:latin typeface="Franklin Gothic Book" panose="020B0503020102020204" pitchFamily="34" charset="0"/>
              </a:rPr>
              <a:t>country </a:t>
            </a:r>
            <a:r>
              <a:rPr lang="en-US" sz="1450" u="sng" dirty="0">
                <a:latin typeface="Franklin Gothic Book" panose="020B0503020102020204" pitchFamily="34" charset="0"/>
              </a:rPr>
              <a:t>should</a:t>
            </a:r>
            <a:r>
              <a:rPr lang="en-US" sz="1450" dirty="0">
                <a:latin typeface="Franklin Gothic Book" panose="020B0503020102020204" pitchFamily="34" charset="0"/>
              </a:rPr>
              <a:t> </a:t>
            </a:r>
            <a:r>
              <a:rPr lang="en-US" sz="1450" dirty="0" smtClean="0">
                <a:latin typeface="Franklin Gothic Book" panose="020B0503020102020204" pitchFamily="34" charset="0"/>
              </a:rPr>
              <a:t>use </a:t>
            </a:r>
            <a:r>
              <a:rPr lang="en-US" sz="1450" dirty="0">
                <a:latin typeface="Franklin Gothic Book" panose="020B0503020102020204" pitchFamily="34" charset="0"/>
              </a:rPr>
              <a:t>military force to defend that country?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91887"/>
              </p:ext>
            </p:extLst>
          </p:nvPr>
        </p:nvGraphicFramePr>
        <p:xfrm>
          <a:off x="381000" y="15240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6019800"/>
            <a:ext cx="8229600" cy="228600"/>
          </a:xfrm>
        </p:spPr>
        <p:txBody>
          <a:bodyPr>
            <a:noAutofit/>
          </a:bodyPr>
          <a:lstStyle/>
          <a:p>
            <a:pPr marL="0" indent="0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EU median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includes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Germany, Italy,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Poland, Spain and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UK.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rmAutofit/>
          </a:bodyPr>
          <a:lstStyle/>
          <a:p>
            <a:r>
              <a:rPr lang="en-US" dirty="0"/>
              <a:t>Russians Express </a:t>
            </a:r>
            <a:r>
              <a:rPr lang="en-US" dirty="0" smtClean="0"/>
              <a:t>Growing </a:t>
            </a:r>
            <a:r>
              <a:rPr lang="en-US" dirty="0"/>
              <a:t>Pride in Russia, </a:t>
            </a:r>
            <a:br>
              <a:rPr lang="en-US" dirty="0"/>
            </a:br>
            <a:r>
              <a:rPr lang="en-US" dirty="0"/>
              <a:t>Confidence in Putin in International Affairs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752714"/>
              </p:ext>
            </p:extLst>
          </p:nvPr>
        </p:nvGraphicFramePr>
        <p:xfrm>
          <a:off x="381000" y="12192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8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/>
              <a:t>Ukrainians Want </a:t>
            </a:r>
            <a:r>
              <a:rPr lang="en-US" dirty="0" smtClean="0"/>
              <a:t>Donbas </a:t>
            </a:r>
            <a:r>
              <a:rPr lang="en-US" dirty="0"/>
              <a:t>to Remain Part of Ukraine;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Russians </a:t>
            </a:r>
            <a:r>
              <a:rPr lang="en-US" dirty="0"/>
              <a:t>Want It to Secede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066800"/>
            <a:ext cx="8839200" cy="3810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Thinking about the future of the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Luhans’k</a:t>
            </a:r>
            <a:r>
              <a:rPr lang="en-US" sz="1600" dirty="0" smtClean="0">
                <a:latin typeface="Franklin Gothic Book" panose="020B0503020102020204" pitchFamily="34" charset="0"/>
              </a:rPr>
              <a:t> </a:t>
            </a:r>
            <a:r>
              <a:rPr lang="en-US" sz="1600" dirty="0">
                <a:latin typeface="Franklin Gothic Book" panose="020B0503020102020204" pitchFamily="34" charset="0"/>
              </a:rPr>
              <a:t>and </a:t>
            </a:r>
            <a:r>
              <a:rPr lang="en-US" sz="1600" dirty="0" err="1">
                <a:latin typeface="Franklin Gothic Book" panose="020B0503020102020204" pitchFamily="34" charset="0"/>
              </a:rPr>
              <a:t>Donets’k</a:t>
            </a:r>
            <a:r>
              <a:rPr lang="en-US" sz="1600" dirty="0">
                <a:latin typeface="Franklin Gothic Book" panose="020B0503020102020204" pitchFamily="34" charset="0"/>
              </a:rPr>
              <a:t> regions, would you prefer that they …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6019800"/>
            <a:ext cx="8229600" cy="228600"/>
          </a:xfrm>
        </p:spPr>
        <p:txBody>
          <a:bodyPr>
            <a:noAutofit/>
          </a:bodyPr>
          <a:lstStyle/>
          <a:p>
            <a:pPr marL="0" indent="0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Note: In Russia, question read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“Thinking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about the future of the self-declared republics of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Luhans’k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Donets’k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...”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179367"/>
              </p:ext>
            </p:extLst>
          </p:nvPr>
        </p:nvGraphicFramePr>
        <p:xfrm>
          <a:off x="304800" y="16002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NATO VIEWS </a:t>
            </a:r>
            <a:endParaRPr lang="en-US" dirty="0"/>
          </a:p>
        </p:txBody>
      </p:sp>
      <p:sp>
        <p:nvSpPr>
          <p:cNvPr id="143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A09EE-E8EC-473A-85B8-292EBC7D60A0}" type="datetime4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June 8, 2015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82D2C-ACAE-49FF-AEC6-61BEA63E3246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14336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324600"/>
            <a:ext cx="5715000" cy="304800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www.pewresearch.org</a:t>
            </a:r>
            <a:endParaRPr lang="en-US" smtClean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8, 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Poland Most Worried about Russian Military Threat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914400"/>
            <a:ext cx="8839200" cy="381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How much of a military threat, if at all, is Russia to its neighboring countries, aside from Ukraine?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67961"/>
              </p:ext>
            </p:extLst>
          </p:nvPr>
        </p:nvGraphicFramePr>
        <p:xfrm>
          <a:off x="228600" y="13716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7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PT Template">
  <a:themeElements>
    <a:clrScheme name="PG PPT Colors">
      <a:dk1>
        <a:sysClr val="windowText" lastClr="000000"/>
      </a:dk1>
      <a:lt1>
        <a:srgbClr val="FFFFFF"/>
      </a:lt1>
      <a:dk2>
        <a:srgbClr val="949D48"/>
      </a:dk2>
      <a:lt2>
        <a:srgbClr val="EEECE4"/>
      </a:lt2>
      <a:accent1>
        <a:srgbClr val="EA9E2C"/>
      </a:accent1>
      <a:accent2>
        <a:srgbClr val="A55A26"/>
      </a:accent2>
      <a:accent3>
        <a:srgbClr val="746A7E"/>
      </a:accent3>
      <a:accent4>
        <a:srgbClr val="EA9E2C"/>
      </a:accent4>
      <a:accent5>
        <a:srgbClr val="436983"/>
      </a:accent5>
      <a:accent6>
        <a:srgbClr val="BF3927"/>
      </a:accent6>
      <a:hlink>
        <a:srgbClr val="BB792A"/>
      </a:hlink>
      <a:folHlink>
        <a:srgbClr val="BB792A"/>
      </a:folHlink>
    </a:clrScheme>
    <a:fontScheme name="PRC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PewResearch PPT Template</Template>
  <TotalTime>781</TotalTime>
  <Words>1071</Words>
  <Application>Microsoft Office PowerPoint</Application>
  <PresentationFormat>On-screen Show (4:3)</PresentationFormat>
  <Paragraphs>292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Master PPT Template</vt:lpstr>
      <vt:lpstr>Ukrainian Crisis: Views in NATO, Russia and Ukraine</vt:lpstr>
      <vt:lpstr>Pew Research Center</vt:lpstr>
      <vt:lpstr>Methodology</vt:lpstr>
      <vt:lpstr>KEY TAKEAWAYS</vt:lpstr>
      <vt:lpstr>European NATO Members Reluctant to Use Force to Defend Allies</vt:lpstr>
      <vt:lpstr>Russians Express Growing Pride in Russia,  Confidence in Putin in International Affairs</vt:lpstr>
      <vt:lpstr>Ukrainians Want Donbas to Remain Part of Ukraine;  Russians Want It to Secede</vt:lpstr>
      <vt:lpstr>NATO VIEWS </vt:lpstr>
      <vt:lpstr>Poland Most Worried about Russian Military Threat</vt:lpstr>
      <vt:lpstr>Many NATO Members Oppose Supplying Ukraine with Arms Against Russia</vt:lpstr>
      <vt:lpstr>Key NATO Countries Reluctant to Use Force to Defend Allies</vt:lpstr>
      <vt:lpstr>U.S.-German Disagreement Over Ukraine</vt:lpstr>
      <vt:lpstr>U.S. Partisan Divide on What to Do about Russia-Ukraine</vt:lpstr>
      <vt:lpstr>Russian Views </vt:lpstr>
      <vt:lpstr>Views of Russian Economy Souring</vt:lpstr>
      <vt:lpstr>Russians Blame Sanctions and Falling Oil Prices for Economic Woes</vt:lpstr>
      <vt:lpstr>Russians Overwhelmingly Support Putin’s Foreign and Domestic Policies</vt:lpstr>
      <vt:lpstr>Russian Views of Western Powers Plummet</vt:lpstr>
      <vt:lpstr>Ukrainian Views </vt:lpstr>
      <vt:lpstr>Surveying Ukraine in 2015</vt:lpstr>
      <vt:lpstr>Western Ukrainians Increasingly Critical of Kyiv</vt:lpstr>
      <vt:lpstr>Ukrainians Want Assistance from West</vt:lpstr>
      <vt:lpstr>Eastern Ukrainians Favor Negotiations Over Military Force</vt:lpstr>
      <vt:lpstr>PowerPoint Presentation</vt:lpstr>
    </vt:vector>
  </TitlesOfParts>
  <Company>Pew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Russia-Ukraine Presentation</dc:title>
  <dc:creator>Dcuddington</dc:creator>
  <cp:lastModifiedBy>Ksimmons</cp:lastModifiedBy>
  <cp:revision>190</cp:revision>
  <dcterms:created xsi:type="dcterms:W3CDTF">2015-06-01T17:15:26Z</dcterms:created>
  <dcterms:modified xsi:type="dcterms:W3CDTF">2015-06-08T14:16:41Z</dcterms:modified>
</cp:coreProperties>
</file>