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ppt/drawings/drawing11.xml" ContentType="application/vnd.openxmlformats-officedocument.drawingml.chartshapes+xml"/>
  <Override PartName="/ppt/charts/chart16.xml" ContentType="application/vnd.openxmlformats-officedocument.drawingml.chart+xml"/>
  <Override PartName="/ppt/theme/themeOverride15.xml" ContentType="application/vnd.openxmlformats-officedocument.themeOverride+xml"/>
  <Override PartName="/ppt/drawings/drawing12.xml" ContentType="application/vnd.openxmlformats-officedocument.drawingml.chartshapes+xml"/>
  <Override PartName="/ppt/charts/chart17.xml" ContentType="application/vnd.openxmlformats-officedocument.drawingml.chart+xml"/>
  <Override PartName="/ppt/theme/themeOverride16.xml" ContentType="application/vnd.openxmlformats-officedocument.themeOverride+xml"/>
  <Override PartName="/ppt/drawings/drawing13.xml" ContentType="application/vnd.openxmlformats-officedocument.drawingml.chartshapes+xml"/>
  <Override PartName="/ppt/charts/chart18.xml" ContentType="application/vnd.openxmlformats-officedocument.drawingml.chart+xml"/>
  <Override PartName="/ppt/theme/themeOverride17.xml" ContentType="application/vnd.openxmlformats-officedocument.themeOverride+xml"/>
  <Override PartName="/ppt/drawings/drawing14.xml" ContentType="application/vnd.openxmlformats-officedocument.drawingml.chartshapes+xml"/>
  <Override PartName="/ppt/charts/chart19.xml" ContentType="application/vnd.openxmlformats-officedocument.drawingml.chart+xml"/>
  <Override PartName="/ppt/theme/themeOverride18.xml" ContentType="application/vnd.openxmlformats-officedocument.themeOverride+xml"/>
  <Override PartName="/ppt/drawings/drawing15.xml" ContentType="application/vnd.openxmlformats-officedocument.drawingml.chartshapes+xml"/>
  <Override PartName="/ppt/charts/chart20.xml" ContentType="application/vnd.openxmlformats-officedocument.drawingml.chart+xml"/>
  <Override PartName="/ppt/theme/themeOverride19.xml" ContentType="application/vnd.openxmlformats-officedocument.themeOverride+xml"/>
  <Override PartName="/ppt/charts/chart21.xml" ContentType="application/vnd.openxmlformats-officedocument.drawingml.chart+xml"/>
  <Override PartName="/ppt/theme/themeOverride20.xml" ContentType="application/vnd.openxmlformats-officedocument.themeOverride+xml"/>
  <Override PartName="/ppt/charts/chart22.xml" ContentType="application/vnd.openxmlformats-officedocument.drawingml.chart+xml"/>
  <Override PartName="/ppt/theme/themeOverride21.xml" ContentType="application/vnd.openxmlformats-officedocument.themeOverride+xml"/>
  <Override PartName="/ppt/charts/chart23.xml" ContentType="application/vnd.openxmlformats-officedocument.drawingml.chart+xml"/>
  <Override PartName="/ppt/theme/themeOverride22.xml" ContentType="application/vnd.openxmlformats-officedocument.themeOverride+xml"/>
  <Override PartName="/ppt/charts/chart24.xml" ContentType="application/vnd.openxmlformats-officedocument.drawingml.chart+xml"/>
  <Override PartName="/ppt/theme/themeOverride23.xml" ContentType="application/vnd.openxmlformats-officedocument.themeOverride+xml"/>
  <Override PartName="/ppt/charts/chart25.xml" ContentType="application/vnd.openxmlformats-officedocument.drawingml.chart+xml"/>
  <Override PartName="/ppt/theme/themeOverride24.xml" ContentType="application/vnd.openxmlformats-officedocument.themeOverride+xml"/>
  <Override PartName="/ppt/drawings/drawing16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6.xml" ContentType="application/vnd.openxmlformats-officedocument.drawingml.chart+xml"/>
  <Override PartName="/ppt/theme/themeOverride25.xml" ContentType="application/vnd.openxmlformats-officedocument.themeOverride+xml"/>
  <Override PartName="/ppt/drawings/drawing17.xml" ContentType="application/vnd.openxmlformats-officedocument.drawingml.chartshapes+xml"/>
  <Override PartName="/ppt/charts/chart27.xml" ContentType="application/vnd.openxmlformats-officedocument.drawingml.chart+xml"/>
  <Override PartName="/ppt/theme/themeOverride26.xml" ContentType="application/vnd.openxmlformats-officedocument.themeOverride+xml"/>
  <Override PartName="/ppt/drawings/drawing18.xml" ContentType="application/vnd.openxmlformats-officedocument.drawingml.chartshape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42"/>
  </p:notesMasterIdLst>
  <p:handoutMasterIdLst>
    <p:handoutMasterId r:id="rId43"/>
  </p:handoutMasterIdLst>
  <p:sldIdLst>
    <p:sldId id="257" r:id="rId3"/>
    <p:sldId id="368" r:id="rId4"/>
    <p:sldId id="346" r:id="rId5"/>
    <p:sldId id="352" r:id="rId6"/>
    <p:sldId id="354" r:id="rId7"/>
    <p:sldId id="353" r:id="rId8"/>
    <p:sldId id="355" r:id="rId9"/>
    <p:sldId id="356" r:id="rId10"/>
    <p:sldId id="357" r:id="rId11"/>
    <p:sldId id="392" r:id="rId12"/>
    <p:sldId id="359" r:id="rId13"/>
    <p:sldId id="361" r:id="rId14"/>
    <p:sldId id="360" r:id="rId15"/>
    <p:sldId id="373" r:id="rId16"/>
    <p:sldId id="406" r:id="rId17"/>
    <p:sldId id="408" r:id="rId18"/>
    <p:sldId id="409" r:id="rId19"/>
    <p:sldId id="410" r:id="rId20"/>
    <p:sldId id="417" r:id="rId21"/>
    <p:sldId id="418" r:id="rId22"/>
    <p:sldId id="375" r:id="rId23"/>
    <p:sldId id="390" r:id="rId24"/>
    <p:sldId id="391" r:id="rId25"/>
    <p:sldId id="405" r:id="rId26"/>
    <p:sldId id="374" r:id="rId27"/>
    <p:sldId id="379" r:id="rId28"/>
    <p:sldId id="380" r:id="rId29"/>
    <p:sldId id="381" r:id="rId30"/>
    <p:sldId id="404" r:id="rId31"/>
    <p:sldId id="369" r:id="rId32"/>
    <p:sldId id="411" r:id="rId33"/>
    <p:sldId id="412" r:id="rId34"/>
    <p:sldId id="413" r:id="rId35"/>
    <p:sldId id="414" r:id="rId36"/>
    <p:sldId id="393" r:id="rId37"/>
    <p:sldId id="371" r:id="rId38"/>
    <p:sldId id="372" r:id="rId39"/>
    <p:sldId id="394" r:id="rId40"/>
    <p:sldId id="331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668"/>
    <a:srgbClr val="479786"/>
    <a:srgbClr val="4797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2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9996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4.xml"/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5.xml"/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9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20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21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22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2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6.xml"/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2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7.xml"/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25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8.xml"/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2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Book1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962373865360876"/>
          <c:y val="7.3383084577114427E-2"/>
          <c:w val="0.77598483231078452"/>
          <c:h val="0.88640674579856626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'Opposing Bars short'!$C$7</c:f>
              <c:strCache>
                <c:ptCount val="1"/>
                <c:pt idx="0">
                  <c:v>Disapprove</c:v>
                </c:pt>
              </c:strCache>
            </c:strRef>
          </c:tx>
          <c:spPr>
            <a:solidFill>
              <a:srgbClr val="BF3927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46%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;0" sourceLinked="0"/>
            <c:txPr>
              <a:bodyPr/>
              <a:lstStyle/>
              <a:p>
                <a:pPr>
                  <a:defRPr sz="2400">
                    <a:solidFill>
                      <a:sysClr val="windowText" lastClr="000000"/>
                    </a:solidFill>
                    <a:latin typeface="Franklin Gothic Book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'Opposing Bars short'!$B$9:$B$15</c:f>
              <c:strCache>
                <c:ptCount val="7"/>
                <c:pt idx="0">
                  <c:v>Greece</c:v>
                </c:pt>
                <c:pt idx="1">
                  <c:v>UK</c:v>
                </c:pt>
                <c:pt idx="2">
                  <c:v>France</c:v>
                </c:pt>
                <c:pt idx="3">
                  <c:v>Spain</c:v>
                </c:pt>
                <c:pt idx="4">
                  <c:v>Poland</c:v>
                </c:pt>
                <c:pt idx="5">
                  <c:v>Germany</c:v>
                </c:pt>
                <c:pt idx="6">
                  <c:v>Italy</c:v>
                </c:pt>
              </c:strCache>
            </c:strRef>
          </c:cat>
          <c:val>
            <c:numRef>
              <c:f>'Opposing Bars short'!$C$9:$C$15</c:f>
              <c:numCache>
                <c:formatCode>0</c:formatCode>
                <c:ptCount val="7"/>
                <c:pt idx="0">
                  <c:v>-46</c:v>
                </c:pt>
                <c:pt idx="1">
                  <c:v>-38</c:v>
                </c:pt>
                <c:pt idx="2">
                  <c:v>-53</c:v>
                </c:pt>
                <c:pt idx="3">
                  <c:v>-55</c:v>
                </c:pt>
                <c:pt idx="4">
                  <c:v>-52</c:v>
                </c:pt>
                <c:pt idx="5">
                  <c:v>-64</c:v>
                </c:pt>
                <c:pt idx="6">
                  <c:v>-70</c:v>
                </c:pt>
              </c:numCache>
            </c:numRef>
          </c:val>
        </c:ser>
        <c:ser>
          <c:idx val="0"/>
          <c:order val="1"/>
          <c:tx>
            <c:strRef>
              <c:f>'Opposing Bars short'!$D$7</c:f>
              <c:strCache>
                <c:ptCount val="1"/>
                <c:pt idx="0">
                  <c:v>Approve</c:v>
                </c:pt>
              </c:strCache>
            </c:strRef>
          </c:tx>
          <c:spPr>
            <a:solidFill>
              <a:srgbClr val="436983"/>
            </a:solidFill>
          </c:spPr>
          <c:invertIfNegative val="0"/>
          <c:dLbls>
            <c:dLbl>
              <c:idx val="0"/>
              <c:layout>
                <c:manualLayout>
                  <c:x val="1.1316743071144517E-16"/>
                  <c:y val="7.4628824382026986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'Opposing Bars short'!$B$9:$B$15</c:f>
              <c:strCache>
                <c:ptCount val="7"/>
                <c:pt idx="0">
                  <c:v>Greece</c:v>
                </c:pt>
                <c:pt idx="1">
                  <c:v>UK</c:v>
                </c:pt>
                <c:pt idx="2">
                  <c:v>France</c:v>
                </c:pt>
                <c:pt idx="3">
                  <c:v>Spain</c:v>
                </c:pt>
                <c:pt idx="4">
                  <c:v>Poland</c:v>
                </c:pt>
                <c:pt idx="5">
                  <c:v>Germany</c:v>
                </c:pt>
                <c:pt idx="6">
                  <c:v>Italy</c:v>
                </c:pt>
              </c:strCache>
            </c:strRef>
          </c:cat>
          <c:val>
            <c:numRef>
              <c:f>'Opposing Bars short'!$D$9:$D$15</c:f>
              <c:numCache>
                <c:formatCode>0</c:formatCode>
                <c:ptCount val="7"/>
                <c:pt idx="0">
                  <c:v>49</c:v>
                </c:pt>
                <c:pt idx="1">
                  <c:v>47</c:v>
                </c:pt>
                <c:pt idx="2">
                  <c:v>47</c:v>
                </c:pt>
                <c:pt idx="3">
                  <c:v>39</c:v>
                </c:pt>
                <c:pt idx="4">
                  <c:v>32</c:v>
                </c:pt>
                <c:pt idx="5">
                  <c:v>28</c:v>
                </c:pt>
                <c:pt idx="6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4140160"/>
        <c:axId val="34141696"/>
      </c:barChart>
      <c:catAx>
        <c:axId val="34140160"/>
        <c:scaling>
          <c:orientation val="maxMin"/>
        </c:scaling>
        <c:delete val="0"/>
        <c:axPos val="l"/>
        <c:majorTickMark val="none"/>
        <c:minorTickMark val="none"/>
        <c:tickLblPos val="low"/>
        <c:spPr>
          <a:ln>
            <a:noFill/>
          </a:ln>
        </c:spPr>
        <c:txPr>
          <a:bodyPr rot="0"/>
          <a:lstStyle/>
          <a:p>
            <a:pPr>
              <a:defRPr sz="2400">
                <a:latin typeface="+mn-lt"/>
              </a:defRPr>
            </a:pPr>
            <a:endParaRPr lang="en-US"/>
          </a:p>
        </c:txPr>
        <c:crossAx val="34141696"/>
        <c:crosses val="autoZero"/>
        <c:auto val="1"/>
        <c:lblAlgn val="ctr"/>
        <c:lblOffset val="300"/>
        <c:noMultiLvlLbl val="0"/>
      </c:catAx>
      <c:valAx>
        <c:axId val="34141696"/>
        <c:scaling>
          <c:orientation val="minMax"/>
        </c:scaling>
        <c:delete val="0"/>
        <c:axPos val="t"/>
        <c:majorGridlines>
          <c:spPr>
            <a:ln w="6350" cap="rnd">
              <a:solidFill>
                <a:sysClr val="windowText" lastClr="000000">
                  <a:tint val="75000"/>
                  <a:shade val="95000"/>
                  <a:satMod val="105000"/>
                  <a:alpha val="0"/>
                </a:sysClr>
              </a:solidFill>
              <a:prstDash val="sysDot"/>
            </a:ln>
          </c:spPr>
        </c:majorGridlines>
        <c:numFmt formatCode="0" sourceLinked="1"/>
        <c:majorTickMark val="out"/>
        <c:minorTickMark val="none"/>
        <c:tickLblPos val="none"/>
        <c:spPr>
          <a:ln>
            <a:noFill/>
          </a:ln>
        </c:spPr>
        <c:crossAx val="3414016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9897212193344153"/>
          <c:y val="0"/>
          <c:w val="0.66795872494403863"/>
          <c:h val="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36983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latin typeface="Franklin Gothic Book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'major threat africa bars'!$B$6:$B$13</c:f>
              <c:strCache>
                <c:ptCount val="8"/>
                <c:pt idx="0">
                  <c:v>islamic extremist groups</c:v>
                </c:pt>
                <c:pt idx="1">
                  <c:v>global climate change</c:v>
                </c:pt>
                <c:pt idx="2">
                  <c:v>int'l financial instability</c:v>
                </c:pt>
                <c:pt idx="3">
                  <c:v>iran's nuclear program</c:v>
                </c:pt>
                <c:pt idx="4">
                  <c:v>n. korea's nuclear program</c:v>
                </c:pt>
                <c:pt idx="5">
                  <c:v>china's power and influence</c:v>
                </c:pt>
                <c:pt idx="6">
                  <c:v>political instability in pakistan</c:v>
                </c:pt>
                <c:pt idx="7">
                  <c:v>u.s. power and influence</c:v>
                </c:pt>
              </c:strCache>
            </c:strRef>
          </c:cat>
          <c:val>
            <c:numRef>
              <c:f>'major threat africa bars'!$C$6:$C$13</c:f>
              <c:numCache>
                <c:formatCode>General</c:formatCode>
                <c:ptCount val="8"/>
                <c:pt idx="0">
                  <c:v>56</c:v>
                </c:pt>
                <c:pt idx="1">
                  <c:v>54</c:v>
                </c:pt>
                <c:pt idx="2">
                  <c:v>54</c:v>
                </c:pt>
                <c:pt idx="3">
                  <c:v>41</c:v>
                </c:pt>
                <c:pt idx="4" formatCode="0">
                  <c:v>39</c:v>
                </c:pt>
                <c:pt idx="5">
                  <c:v>26</c:v>
                </c:pt>
                <c:pt idx="6">
                  <c:v>25</c:v>
                </c:pt>
                <c:pt idx="7">
                  <c:v>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7"/>
        <c:axId val="45412736"/>
        <c:axId val="45415424"/>
      </c:barChart>
      <c:catAx>
        <c:axId val="45412736"/>
        <c:scaling>
          <c:orientation val="maxMin"/>
        </c:scaling>
        <c:delete val="0"/>
        <c:axPos val="l"/>
        <c:majorTickMark val="none"/>
        <c:minorTickMark val="none"/>
        <c:tickLblPos val="none"/>
        <c:spPr>
          <a:ln>
            <a:noFill/>
          </a:ln>
        </c:spPr>
        <c:crossAx val="45415424"/>
        <c:crosses val="autoZero"/>
        <c:auto val="1"/>
        <c:lblAlgn val="ctr"/>
        <c:lblOffset val="0"/>
        <c:noMultiLvlLbl val="0"/>
      </c:catAx>
      <c:valAx>
        <c:axId val="45415424"/>
        <c:scaling>
          <c:orientation val="minMax"/>
          <c:max val="62"/>
        </c:scaling>
        <c:delete val="0"/>
        <c:axPos val="t"/>
        <c:numFmt formatCode="General" sourceLinked="1"/>
        <c:majorTickMark val="out"/>
        <c:minorTickMark val="none"/>
        <c:tickLblPos val="none"/>
        <c:spPr>
          <a:ln>
            <a:noFill/>
          </a:ln>
        </c:spPr>
        <c:crossAx val="45412736"/>
        <c:crosses val="autoZero"/>
        <c:crossBetween val="between"/>
        <c:majorUnit val="10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 algn="ctr">
        <a:defRPr lang="en-US" sz="800" b="0" i="0" u="none" strike="noStrike" kern="1200" baseline="0">
          <a:solidFill>
            <a:sysClr val="windowText" lastClr="000000"/>
          </a:solidFill>
          <a:latin typeface="Verdana" pitchFamily="34" charset="0"/>
          <a:ea typeface="+mn-ea"/>
          <a:cs typeface="+mn-cs"/>
        </a:defRPr>
      </a:pPr>
      <a:endParaRPr lang="en-US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3703457274499701"/>
          <c:y val="0.11776459005495228"/>
          <c:w val="0.7455634004417645"/>
          <c:h val="0.8822354281186549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'strong ties stacked bar Afr (2'!$I$6</c:f>
              <c:strCache>
                <c:ptCount val="1"/>
                <c:pt idx="0">
                  <c:v>Partner</c:v>
                </c:pt>
              </c:strCache>
            </c:strRef>
          </c:tx>
          <c:spPr>
            <a:solidFill>
              <a:srgbClr val="436983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25%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  <a:latin typeface="Franklin Gothic Book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'strong ties stacked bar Afr (2'!$H$7:$H$9</c:f>
              <c:strCache>
                <c:ptCount val="3"/>
                <c:pt idx="0">
                  <c:v>Europe</c:v>
                </c:pt>
                <c:pt idx="1">
                  <c:v>Latin America</c:v>
                </c:pt>
                <c:pt idx="2">
                  <c:v>Africa</c:v>
                </c:pt>
              </c:strCache>
            </c:strRef>
          </c:cat>
          <c:val>
            <c:numRef>
              <c:f>'strong ties stacked bar Afr (2'!$I$7:$I$9</c:f>
              <c:numCache>
                <c:formatCode>General</c:formatCode>
                <c:ptCount val="3"/>
                <c:pt idx="0">
                  <c:v>25</c:v>
                </c:pt>
                <c:pt idx="1">
                  <c:v>52</c:v>
                </c:pt>
                <c:pt idx="2">
                  <c:v>71</c:v>
                </c:pt>
              </c:numCache>
            </c:numRef>
          </c:val>
        </c:ser>
        <c:ser>
          <c:idx val="1"/>
          <c:order val="1"/>
          <c:tx>
            <c:strRef>
              <c:f>'strong ties stacked bar Afr (2'!$J$6</c:f>
              <c:strCache>
                <c:ptCount val="1"/>
                <c:pt idx="0">
                  <c:v>Neither</c:v>
                </c:pt>
              </c:strCache>
            </c:strRef>
          </c:tx>
          <c:spPr>
            <a:solidFill>
              <a:srgbClr val="FFFFFF">
                <a:lumMod val="65000"/>
              </a:srgb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61%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  <a:latin typeface="Franklin Gothic Book" panose="020B05030201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'strong ties stacked bar Afr (2'!$H$7:$H$9</c:f>
              <c:strCache>
                <c:ptCount val="3"/>
                <c:pt idx="0">
                  <c:v>Europe</c:v>
                </c:pt>
                <c:pt idx="1">
                  <c:v>Latin America</c:v>
                </c:pt>
                <c:pt idx="2">
                  <c:v>Africa</c:v>
                </c:pt>
              </c:strCache>
            </c:strRef>
          </c:cat>
          <c:val>
            <c:numRef>
              <c:f>'strong ties stacked bar Afr (2'!$J$7:$J$9</c:f>
              <c:numCache>
                <c:formatCode>General</c:formatCode>
                <c:ptCount val="3"/>
                <c:pt idx="0">
                  <c:v>61</c:v>
                </c:pt>
                <c:pt idx="1">
                  <c:v>30</c:v>
                </c:pt>
                <c:pt idx="2">
                  <c:v>11</c:v>
                </c:pt>
              </c:numCache>
            </c:numRef>
          </c:val>
        </c:ser>
        <c:ser>
          <c:idx val="2"/>
          <c:order val="2"/>
          <c:tx>
            <c:strRef>
              <c:f>'strong ties stacked bar Afr (2'!$K$6</c:f>
              <c:strCache>
                <c:ptCount val="1"/>
                <c:pt idx="0">
                  <c:v>Enemy</c:v>
                </c:pt>
              </c:strCache>
            </c:strRef>
          </c:tx>
          <c:spPr>
            <a:solidFill>
              <a:srgbClr val="BF3927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2299741602067181E-2"/>
                  <c:y val="7.2683187070533223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  <a:latin typeface="Franklin Gothic Book" panose="020B05030201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'strong ties stacked bar Afr (2'!$H$7:$H$9</c:f>
              <c:strCache>
                <c:ptCount val="3"/>
                <c:pt idx="0">
                  <c:v>Europe</c:v>
                </c:pt>
                <c:pt idx="1">
                  <c:v>Latin America</c:v>
                </c:pt>
                <c:pt idx="2">
                  <c:v>Africa</c:v>
                </c:pt>
              </c:strCache>
            </c:strRef>
          </c:cat>
          <c:val>
            <c:numRef>
              <c:f>'strong ties stacked bar Afr (2'!$K$7:$K$9</c:f>
              <c:numCache>
                <c:formatCode>General</c:formatCode>
                <c:ptCount val="3"/>
                <c:pt idx="0">
                  <c:v>10</c:v>
                </c:pt>
                <c:pt idx="1">
                  <c:v>9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5178240"/>
        <c:axId val="45188224"/>
      </c:barChart>
      <c:catAx>
        <c:axId val="45178240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2400">
                <a:latin typeface="Franklin Gothic Book" pitchFamily="34" charset="0"/>
              </a:defRPr>
            </a:pPr>
            <a:endParaRPr lang="en-US"/>
          </a:p>
        </c:txPr>
        <c:crossAx val="45188224"/>
        <c:crosses val="autoZero"/>
        <c:auto val="1"/>
        <c:lblAlgn val="ctr"/>
        <c:lblOffset val="0"/>
        <c:noMultiLvlLbl val="0"/>
      </c:catAx>
      <c:valAx>
        <c:axId val="45188224"/>
        <c:scaling>
          <c:orientation val="minMax"/>
          <c:max val="100"/>
        </c:scaling>
        <c:delete val="1"/>
        <c:axPos val="t"/>
        <c:numFmt formatCode="General" sourceLinked="1"/>
        <c:majorTickMark val="none"/>
        <c:minorTickMark val="none"/>
        <c:tickLblPos val="none"/>
        <c:crossAx val="45178240"/>
        <c:crosses val="autoZero"/>
        <c:crossBetween val="between"/>
      </c:valAx>
      <c:spPr>
        <a:noFill/>
        <a:ln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2000" b="0">
                <a:latin typeface="Franklin Gothic Book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000" b="0">
                <a:latin typeface="Franklin Gothic Book" pitchFamily="34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000" b="0">
                <a:latin typeface="Franklin Gothic Book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12774970836978711"/>
          <c:y val="2.2377384033356582E-2"/>
          <c:w val="0.85765310586176657"/>
          <c:h val="7.2602631988074845E-2"/>
        </c:manualLayout>
      </c:layout>
      <c:overlay val="0"/>
      <c:txPr>
        <a:bodyPr/>
        <a:lstStyle/>
        <a:p>
          <a:pPr>
            <a:defRPr sz="2000" b="0">
              <a:latin typeface="Franklin Gothic Book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5964462775486398E-2"/>
          <c:y val="0.15936254980079717"/>
          <c:w val="0.93765987584885302"/>
          <c:h val="0.709120734908136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'China interests column'!$C$6</c:f>
              <c:strCache>
                <c:ptCount val="1"/>
                <c:pt idx="0">
                  <c:v>U.S.</c:v>
                </c:pt>
              </c:strCache>
            </c:strRef>
          </c:tx>
          <c:spPr>
            <a:solidFill>
              <a:srgbClr val="436983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35%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latin typeface="Franklin Gothic Book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'China interests column'!$B$7:$B$9</c:f>
              <c:strCache>
                <c:ptCount val="3"/>
                <c:pt idx="0">
                  <c:v>Europe</c:v>
                </c:pt>
                <c:pt idx="1">
                  <c:v>Latin America</c:v>
                </c:pt>
                <c:pt idx="2">
                  <c:v>Africa</c:v>
                </c:pt>
              </c:strCache>
            </c:strRef>
          </c:cat>
          <c:val>
            <c:numRef>
              <c:f>'China interests column'!$C$7:$C$9</c:f>
              <c:numCache>
                <c:formatCode>General</c:formatCode>
                <c:ptCount val="3"/>
                <c:pt idx="0">
                  <c:v>35</c:v>
                </c:pt>
                <c:pt idx="1">
                  <c:v>51</c:v>
                </c:pt>
                <c:pt idx="2">
                  <c:v>66</c:v>
                </c:pt>
              </c:numCache>
            </c:numRef>
          </c:val>
        </c:ser>
        <c:ser>
          <c:idx val="1"/>
          <c:order val="1"/>
          <c:tx>
            <c:strRef>
              <c:f>'China interests column'!$D$6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BF3927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17%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latin typeface="Franklin Gothic Book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'China interests column'!$B$7:$B$9</c:f>
              <c:strCache>
                <c:ptCount val="3"/>
                <c:pt idx="0">
                  <c:v>Europe</c:v>
                </c:pt>
                <c:pt idx="1">
                  <c:v>Latin America</c:v>
                </c:pt>
                <c:pt idx="2">
                  <c:v>Africa</c:v>
                </c:pt>
              </c:strCache>
            </c:strRef>
          </c:cat>
          <c:val>
            <c:numRef>
              <c:f>'China interests column'!$D$7:$D$9</c:f>
              <c:numCache>
                <c:formatCode>General</c:formatCode>
                <c:ptCount val="3"/>
                <c:pt idx="0">
                  <c:v>17</c:v>
                </c:pt>
                <c:pt idx="1">
                  <c:v>40</c:v>
                </c:pt>
                <c:pt idx="2">
                  <c:v>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5984000"/>
        <c:axId val="45989888"/>
      </c:barChart>
      <c:catAx>
        <c:axId val="4598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400">
                <a:latin typeface="Franklin Gothic Book" pitchFamily="34" charset="0"/>
              </a:defRPr>
            </a:pPr>
            <a:endParaRPr lang="en-US"/>
          </a:p>
        </c:txPr>
        <c:crossAx val="45989888"/>
        <c:crosses val="autoZero"/>
        <c:auto val="1"/>
        <c:lblAlgn val="ctr"/>
        <c:lblOffset val="100"/>
        <c:noMultiLvlLbl val="0"/>
      </c:catAx>
      <c:valAx>
        <c:axId val="45989888"/>
        <c:scaling>
          <c:orientation val="minMax"/>
          <c:max val="70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sz="800">
                <a:latin typeface="Verdana" pitchFamily="34" charset="0"/>
              </a:defRPr>
            </a:pPr>
            <a:endParaRPr lang="en-US"/>
          </a:p>
        </c:txPr>
        <c:crossAx val="45984000"/>
        <c:crosses val="autoZero"/>
        <c:crossBetween val="between"/>
        <c:majorUnit val="5"/>
      </c:valAx>
    </c:plotArea>
    <c:legend>
      <c:legendPos val="t"/>
      <c:layout>
        <c:manualLayout>
          <c:xMode val="edge"/>
          <c:yMode val="edge"/>
          <c:x val="0.26146502358407553"/>
          <c:y val="1.2603781670148377E-3"/>
          <c:w val="0.47731507519893346"/>
          <c:h val="8.3015758488356295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5964462775486398E-2"/>
          <c:y val="0.15936254980079717"/>
          <c:w val="0.93765987584885302"/>
          <c:h val="0.684426598069662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'soft power bars LA'!$C$6</c:f>
              <c:strCache>
                <c:ptCount val="1"/>
                <c:pt idx="0">
                  <c:v>American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layout>
                <c:manualLayout>
                  <c:x val="-3.0899961375048281E-3"/>
                  <c:y val="8.3945444714763947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74%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latin typeface="Franklin Gothic Book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'soft power bars LA'!$B$7:$B$10</c:f>
              <c:strCache>
                <c:ptCount val="4"/>
                <c:pt idx="0">
                  <c:v>Science &amp; 
tech advances</c:v>
                </c:pt>
                <c:pt idx="1">
                  <c:v>Music, movies 
&amp; television</c:v>
                </c:pt>
                <c:pt idx="2">
                  <c:v>Ways of 
doing business</c:v>
                </c:pt>
                <c:pt idx="3">
                  <c:v>Ideas &amp; customs 
spreading</c:v>
                </c:pt>
              </c:strCache>
            </c:strRef>
          </c:cat>
          <c:val>
            <c:numRef>
              <c:f>'soft power bars LA'!$C$7:$C$10</c:f>
              <c:numCache>
                <c:formatCode>0</c:formatCode>
                <c:ptCount val="4"/>
                <c:pt idx="0">
                  <c:v>74</c:v>
                </c:pt>
                <c:pt idx="1">
                  <c:v>63</c:v>
                </c:pt>
                <c:pt idx="2">
                  <c:v>50</c:v>
                </c:pt>
                <c:pt idx="3">
                  <c:v>32</c:v>
                </c:pt>
              </c:numCache>
            </c:numRef>
          </c:val>
        </c:ser>
        <c:ser>
          <c:idx val="1"/>
          <c:order val="1"/>
          <c:tx>
            <c:strRef>
              <c:f>'soft power bars LA'!$D$6</c:f>
              <c:strCache>
                <c:ptCount val="1"/>
                <c:pt idx="0">
                  <c:v>Chinese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4.6349942062572421E-3"/>
                  <c:y val="-5.596362980984264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72%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latin typeface="Franklin Gothic Book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'soft power bars LA'!$B$7:$B$10</c:f>
              <c:strCache>
                <c:ptCount val="4"/>
                <c:pt idx="0">
                  <c:v>Science &amp; 
tech advances</c:v>
                </c:pt>
                <c:pt idx="1">
                  <c:v>Music, movies 
&amp; television</c:v>
                </c:pt>
                <c:pt idx="2">
                  <c:v>Ways of 
doing business</c:v>
                </c:pt>
                <c:pt idx="3">
                  <c:v>Ideas &amp; customs 
spreading</c:v>
                </c:pt>
              </c:strCache>
            </c:strRef>
          </c:cat>
          <c:val>
            <c:numRef>
              <c:f>'soft power bars LA'!$D$7:$D$10</c:f>
              <c:numCache>
                <c:formatCode>General</c:formatCode>
                <c:ptCount val="4"/>
                <c:pt idx="0">
                  <c:v>72</c:v>
                </c:pt>
                <c:pt idx="1">
                  <c:v>25</c:v>
                </c:pt>
                <c:pt idx="2">
                  <c:v>40</c:v>
                </c:pt>
                <c:pt idx="3" formatCode="0">
                  <c:v>30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778240"/>
        <c:axId val="46779776"/>
      </c:barChart>
      <c:catAx>
        <c:axId val="4677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Franklin Gothic Book" pitchFamily="34" charset="0"/>
              </a:defRPr>
            </a:pPr>
            <a:endParaRPr lang="en-US"/>
          </a:p>
        </c:txPr>
        <c:crossAx val="46779776"/>
        <c:crosses val="autoZero"/>
        <c:auto val="1"/>
        <c:lblAlgn val="ctr"/>
        <c:lblOffset val="100"/>
        <c:noMultiLvlLbl val="0"/>
      </c:catAx>
      <c:valAx>
        <c:axId val="46779776"/>
        <c:scaling>
          <c:orientation val="minMax"/>
          <c:max val="80"/>
        </c:scaling>
        <c:delete val="0"/>
        <c:axPos val="l"/>
        <c:numFmt formatCode="0" sourceLinked="1"/>
        <c:majorTickMark val="out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sz="800">
                <a:latin typeface="Verdana" pitchFamily="34" charset="0"/>
              </a:defRPr>
            </a:pPr>
            <a:endParaRPr lang="en-US"/>
          </a:p>
        </c:txPr>
        <c:crossAx val="46778240"/>
        <c:crosses val="autoZero"/>
        <c:crossBetween val="between"/>
        <c:majorUnit val="5"/>
      </c:valAx>
    </c:plotArea>
    <c:legend>
      <c:legendPos val="t"/>
      <c:layout>
        <c:manualLayout>
          <c:xMode val="edge"/>
          <c:yMode val="edge"/>
          <c:x val="0.2629957713619131"/>
          <c:y val="3.1872509960159404E-2"/>
          <c:w val="0.47731507519893346"/>
          <c:h val="8.3015758488356295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5964462775486398E-2"/>
          <c:y val="0.15936254980079717"/>
          <c:w val="0.93765987584885302"/>
          <c:h val="0.684426598069662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'soft power bars Afr'!$C$6</c:f>
              <c:strCache>
                <c:ptCount val="1"/>
                <c:pt idx="0">
                  <c:v>American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83%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latin typeface="Franklin Gothic Book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'soft power bars Afr'!$B$7:$B$10</c:f>
              <c:strCache>
                <c:ptCount val="4"/>
                <c:pt idx="0">
                  <c:v>Science &amp; 
tech advances</c:v>
                </c:pt>
                <c:pt idx="1">
                  <c:v>Music, movies 
&amp; television</c:v>
                </c:pt>
                <c:pt idx="2">
                  <c:v>Ways of 
doing business</c:v>
                </c:pt>
                <c:pt idx="3">
                  <c:v>Ideas &amp; customs 
spreading</c:v>
                </c:pt>
              </c:strCache>
            </c:strRef>
          </c:cat>
          <c:val>
            <c:numRef>
              <c:f>'soft power bars Afr'!$C$7:$C$10</c:f>
              <c:numCache>
                <c:formatCode>0</c:formatCode>
                <c:ptCount val="4"/>
                <c:pt idx="0">
                  <c:v>83</c:v>
                </c:pt>
                <c:pt idx="1">
                  <c:v>58</c:v>
                </c:pt>
                <c:pt idx="2">
                  <c:v>73</c:v>
                </c:pt>
                <c:pt idx="3">
                  <c:v>56</c:v>
                </c:pt>
              </c:numCache>
            </c:numRef>
          </c:val>
        </c:ser>
        <c:ser>
          <c:idx val="1"/>
          <c:order val="1"/>
          <c:tx>
            <c:strRef>
              <c:f>'soft power bars Afr'!$D$6</c:f>
              <c:strCache>
                <c:ptCount val="1"/>
                <c:pt idx="0">
                  <c:v>Chinese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3.0616150019135233E-3"/>
                  <c:y val="-2.798181490492132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75%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latin typeface="Franklin Gothic Book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'soft power bars Afr'!$B$7:$B$10</c:f>
              <c:strCache>
                <c:ptCount val="4"/>
                <c:pt idx="0">
                  <c:v>Science &amp; 
tech advances</c:v>
                </c:pt>
                <c:pt idx="1">
                  <c:v>Music, movies 
&amp; television</c:v>
                </c:pt>
                <c:pt idx="2">
                  <c:v>Ways of 
doing business</c:v>
                </c:pt>
                <c:pt idx="3">
                  <c:v>Ideas &amp; customs 
spreading</c:v>
                </c:pt>
              </c:strCache>
            </c:strRef>
          </c:cat>
          <c:val>
            <c:numRef>
              <c:f>'soft power bars Afr'!$D$7:$D$10</c:f>
              <c:numCache>
                <c:formatCode>General</c:formatCode>
                <c:ptCount val="4"/>
                <c:pt idx="0">
                  <c:v>75</c:v>
                </c:pt>
                <c:pt idx="1">
                  <c:v>34</c:v>
                </c:pt>
                <c:pt idx="2">
                  <c:v>59</c:v>
                </c:pt>
                <c:pt idx="3" formatCode="0">
                  <c:v>46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1420544"/>
        <c:axId val="51442816"/>
      </c:barChart>
      <c:catAx>
        <c:axId val="5142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Franklin Gothic Book" pitchFamily="34" charset="0"/>
              </a:defRPr>
            </a:pPr>
            <a:endParaRPr lang="en-US"/>
          </a:p>
        </c:txPr>
        <c:crossAx val="51442816"/>
        <c:crosses val="autoZero"/>
        <c:auto val="1"/>
        <c:lblAlgn val="ctr"/>
        <c:lblOffset val="100"/>
        <c:noMultiLvlLbl val="0"/>
      </c:catAx>
      <c:valAx>
        <c:axId val="51442816"/>
        <c:scaling>
          <c:orientation val="minMax"/>
          <c:max val="85"/>
        </c:scaling>
        <c:delete val="0"/>
        <c:axPos val="l"/>
        <c:numFmt formatCode="0" sourceLinked="1"/>
        <c:majorTickMark val="out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sz="800">
                <a:latin typeface="Verdana" pitchFamily="34" charset="0"/>
              </a:defRPr>
            </a:pPr>
            <a:endParaRPr lang="en-US"/>
          </a:p>
        </c:txPr>
        <c:crossAx val="51420544"/>
        <c:crosses val="autoZero"/>
        <c:crossBetween val="between"/>
        <c:majorUnit val="5"/>
      </c:valAx>
    </c:plotArea>
    <c:legend>
      <c:legendPos val="t"/>
      <c:layout>
        <c:manualLayout>
          <c:xMode val="edge"/>
          <c:yMode val="edge"/>
          <c:x val="0.2629957713619131"/>
          <c:y val="3.1872509960159404E-2"/>
          <c:w val="0.47731507519893346"/>
          <c:h val="8.3015758488356295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0312561963049683"/>
          <c:y val="8.0725383117432908E-2"/>
          <c:w val="0.7968743803695032"/>
          <c:h val="0.91927461688256706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'Opposing Bars China products'!$C$7</c:f>
              <c:strCache>
                <c:ptCount val="1"/>
                <c:pt idx="0">
                  <c:v>Disapprove</c:v>
                </c:pt>
              </c:strCache>
            </c:strRef>
          </c:tx>
          <c:spPr>
            <a:solidFill>
              <a:srgbClr val="BF3927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50%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;0" sourceLinked="0"/>
            <c:txPr>
              <a:bodyPr/>
              <a:lstStyle/>
              <a:p>
                <a:pPr>
                  <a:defRPr sz="2400">
                    <a:solidFill>
                      <a:sysClr val="windowText" lastClr="000000"/>
                    </a:solidFill>
                    <a:latin typeface="Franklin Gothic Book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'Opposing Bars China products'!$B$9:$B$16</c:f>
              <c:strCache>
                <c:ptCount val="8"/>
                <c:pt idx="0">
                  <c:v>UK</c:v>
                </c:pt>
                <c:pt idx="1">
                  <c:v>France</c:v>
                </c:pt>
                <c:pt idx="2">
                  <c:v>Poland</c:v>
                </c:pt>
                <c:pt idx="3">
                  <c:v>Germany</c:v>
                </c:pt>
                <c:pt idx="4">
                  <c:v>Spain</c:v>
                </c:pt>
                <c:pt idx="6">
                  <c:v>Argentina</c:v>
                </c:pt>
                <c:pt idx="7">
                  <c:v>Mexico</c:v>
                </c:pt>
              </c:strCache>
            </c:strRef>
          </c:cat>
          <c:val>
            <c:numRef>
              <c:f>'Opposing Bars China products'!$C$9:$C$16</c:f>
              <c:numCache>
                <c:formatCode>0</c:formatCode>
                <c:ptCount val="8"/>
                <c:pt idx="0">
                  <c:v>-50</c:v>
                </c:pt>
                <c:pt idx="1">
                  <c:v>-82</c:v>
                </c:pt>
                <c:pt idx="2">
                  <c:v>-73</c:v>
                </c:pt>
                <c:pt idx="3">
                  <c:v>-85</c:v>
                </c:pt>
                <c:pt idx="4">
                  <c:v>-79</c:v>
                </c:pt>
                <c:pt idx="6">
                  <c:v>-55</c:v>
                </c:pt>
                <c:pt idx="7">
                  <c:v>-71</c:v>
                </c:pt>
              </c:numCache>
            </c:numRef>
          </c:val>
        </c:ser>
        <c:ser>
          <c:idx val="0"/>
          <c:order val="1"/>
          <c:tx>
            <c:strRef>
              <c:f>'Opposing Bars China products'!$D$7</c:f>
              <c:strCache>
                <c:ptCount val="1"/>
                <c:pt idx="0">
                  <c:v>Approve</c:v>
                </c:pt>
              </c:strCache>
            </c:strRef>
          </c:tx>
          <c:spPr>
            <a:solidFill>
              <a:srgbClr val="436983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'Opposing Bars China products'!$B$9:$B$16</c:f>
              <c:strCache>
                <c:ptCount val="8"/>
                <c:pt idx="0">
                  <c:v>UK</c:v>
                </c:pt>
                <c:pt idx="1">
                  <c:v>France</c:v>
                </c:pt>
                <c:pt idx="2">
                  <c:v>Poland</c:v>
                </c:pt>
                <c:pt idx="3">
                  <c:v>Germany</c:v>
                </c:pt>
                <c:pt idx="4">
                  <c:v>Spain</c:v>
                </c:pt>
                <c:pt idx="6">
                  <c:v>Argentina</c:v>
                </c:pt>
                <c:pt idx="7">
                  <c:v>Mexico</c:v>
                </c:pt>
              </c:strCache>
            </c:strRef>
          </c:cat>
          <c:val>
            <c:numRef>
              <c:f>'Opposing Bars China products'!$D$9:$D$16</c:f>
              <c:numCache>
                <c:formatCode>0</c:formatCode>
                <c:ptCount val="8"/>
                <c:pt idx="0">
                  <c:v>35</c:v>
                </c:pt>
                <c:pt idx="1">
                  <c:v>17</c:v>
                </c:pt>
                <c:pt idx="2">
                  <c:v>12</c:v>
                </c:pt>
                <c:pt idx="3">
                  <c:v>12</c:v>
                </c:pt>
                <c:pt idx="4">
                  <c:v>8</c:v>
                </c:pt>
                <c:pt idx="6">
                  <c:v>25</c:v>
                </c:pt>
                <c:pt idx="7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51680384"/>
        <c:axId val="51681920"/>
      </c:barChart>
      <c:catAx>
        <c:axId val="51680384"/>
        <c:scaling>
          <c:orientation val="maxMin"/>
        </c:scaling>
        <c:delete val="0"/>
        <c:axPos val="l"/>
        <c:majorTickMark val="none"/>
        <c:minorTickMark val="none"/>
        <c:tickLblPos val="low"/>
        <c:spPr>
          <a:ln>
            <a:noFill/>
          </a:ln>
        </c:spPr>
        <c:txPr>
          <a:bodyPr rot="0"/>
          <a:lstStyle/>
          <a:p>
            <a:pPr>
              <a:defRPr sz="2400">
                <a:latin typeface="+mn-lt"/>
              </a:defRPr>
            </a:pPr>
            <a:endParaRPr lang="en-US"/>
          </a:p>
        </c:txPr>
        <c:crossAx val="51681920"/>
        <c:crosses val="autoZero"/>
        <c:auto val="1"/>
        <c:lblAlgn val="ctr"/>
        <c:lblOffset val="300"/>
        <c:noMultiLvlLbl val="0"/>
      </c:catAx>
      <c:valAx>
        <c:axId val="51681920"/>
        <c:scaling>
          <c:orientation val="minMax"/>
          <c:max val="50"/>
          <c:min val="-92"/>
        </c:scaling>
        <c:delete val="0"/>
        <c:axPos val="t"/>
        <c:majorGridlines>
          <c:spPr>
            <a:ln w="6350" cap="rnd">
              <a:solidFill>
                <a:sysClr val="windowText" lastClr="000000">
                  <a:tint val="75000"/>
                  <a:shade val="95000"/>
                  <a:satMod val="105000"/>
                  <a:alpha val="0"/>
                </a:sysClr>
              </a:solidFill>
              <a:prstDash val="sysDot"/>
            </a:ln>
          </c:spPr>
        </c:majorGridlines>
        <c:numFmt formatCode="0" sourceLinked="1"/>
        <c:majorTickMark val="out"/>
        <c:minorTickMark val="none"/>
        <c:tickLblPos val="none"/>
        <c:spPr>
          <a:ln>
            <a:noFill/>
          </a:ln>
        </c:spPr>
        <c:crossAx val="51680384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879394958442727"/>
          <c:y val="2.39610673665792E-2"/>
          <c:w val="0.85120605041557384"/>
          <c:h val="0.940987897346165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36983"/>
            </a:solidFill>
          </c:spPr>
          <c:invertIfNegative val="0"/>
          <c:dLbls>
            <c:dLbl>
              <c:idx val="0"/>
              <c:layout>
                <c:manualLayout>
                  <c:x val="7.3410615339749201E-3"/>
                  <c:y val="2.5732077607946068E-7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>
                        <a:latin typeface="+mn-lt"/>
                      </a:rPr>
                      <a:t>58%</a:t>
                    </a:r>
                    <a:endParaRPr lang="en-US" sz="44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latin typeface="+mn-lt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'Q109 Respect Personal Free'!$B$57:$B$60</c:f>
              <c:strCache>
                <c:ptCount val="4"/>
                <c:pt idx="0">
                  <c:v>U.S.</c:v>
                </c:pt>
                <c:pt idx="1">
                  <c:v>France</c:v>
                </c:pt>
                <c:pt idx="2">
                  <c:v>China*</c:v>
                </c:pt>
                <c:pt idx="3">
                  <c:v>Russia</c:v>
                </c:pt>
              </c:strCache>
            </c:strRef>
          </c:cat>
          <c:val>
            <c:numRef>
              <c:f>('Q109 Respect Personal Free'!$C$57,'Q109 Respect Personal Free'!$D$58,'Q109 Respect Personal Free'!$E$59,'Q109 Respect Personal Free'!$F$60)</c:f>
              <c:numCache>
                <c:formatCode>General</c:formatCode>
                <c:ptCount val="4"/>
                <c:pt idx="0">
                  <c:v>58</c:v>
                </c:pt>
                <c:pt idx="1">
                  <c:v>56</c:v>
                </c:pt>
                <c:pt idx="2" formatCode="0">
                  <c:v>36</c:v>
                </c:pt>
                <c:pt idx="3">
                  <c:v>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51876224"/>
        <c:axId val="51878912"/>
      </c:barChart>
      <c:catAx>
        <c:axId val="51876224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2000">
                <a:latin typeface="+mn-lt"/>
              </a:defRPr>
            </a:pPr>
            <a:endParaRPr lang="en-US"/>
          </a:p>
        </c:txPr>
        <c:crossAx val="51878912"/>
        <c:crosses val="autoZero"/>
        <c:auto val="1"/>
        <c:lblAlgn val="ctr"/>
        <c:lblOffset val="0"/>
        <c:noMultiLvlLbl val="0"/>
      </c:catAx>
      <c:valAx>
        <c:axId val="51878912"/>
        <c:scaling>
          <c:orientation val="minMax"/>
          <c:max val="67"/>
          <c:min val="0"/>
        </c:scaling>
        <c:delete val="0"/>
        <c:axPos val="t"/>
        <c:numFmt formatCode="General" sourceLinked="1"/>
        <c:majorTickMark val="out"/>
        <c:minorTickMark val="none"/>
        <c:tickLblPos val="none"/>
        <c:spPr>
          <a:ln>
            <a:noFill/>
          </a:ln>
        </c:spPr>
        <c:crossAx val="5187622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 algn="ctr">
        <a:defRPr lang="en-US" sz="1800" b="0" i="0" u="none" strike="noStrike" kern="1200" baseline="0">
          <a:solidFill>
            <a:sysClr val="windowText" lastClr="000000"/>
          </a:solidFill>
          <a:latin typeface="Verdana" pitchFamily="34" charset="0"/>
          <a:ea typeface="+mn-ea"/>
          <a:cs typeface="+mn-cs"/>
        </a:defRPr>
      </a:pPr>
      <a:endParaRPr lang="en-US"/>
    </a:p>
  </c:txPr>
  <c:externalData r:id="rId2">
    <c:autoUpdate val="0"/>
  </c:externalData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9807138102771618"/>
          <c:y val="8.2884772600146289E-2"/>
          <c:w val="0.80192861897228385"/>
          <c:h val="0.91711522739985374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'Chi Free EU'!$C$7</c:f>
              <c:strCache>
                <c:ptCount val="1"/>
                <c:pt idx="0">
                  <c:v>Disapprove</c:v>
                </c:pt>
              </c:strCache>
            </c:strRef>
          </c:tx>
          <c:spPr>
            <a:solidFill>
              <a:srgbClr val="BF3927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69%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;0" sourceLinked="0"/>
            <c:txPr>
              <a:bodyPr/>
              <a:lstStyle/>
              <a:p>
                <a:pPr>
                  <a:defRPr sz="2400">
                    <a:solidFill>
                      <a:sysClr val="windowText" lastClr="000000"/>
                    </a:solidFill>
                    <a:latin typeface="Franklin Gothic Book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'Chi Free EU'!$B$9:$B$15</c:f>
              <c:strCache>
                <c:ptCount val="7"/>
                <c:pt idx="0">
                  <c:v>Greece</c:v>
                </c:pt>
                <c:pt idx="1">
                  <c:v>UK</c:v>
                </c:pt>
                <c:pt idx="2">
                  <c:v>Poland</c:v>
                </c:pt>
                <c:pt idx="3">
                  <c:v>France</c:v>
                </c:pt>
                <c:pt idx="4">
                  <c:v>Spain</c:v>
                </c:pt>
                <c:pt idx="5">
                  <c:v>Italy</c:v>
                </c:pt>
                <c:pt idx="6">
                  <c:v>Germany</c:v>
                </c:pt>
              </c:strCache>
            </c:strRef>
          </c:cat>
          <c:val>
            <c:numRef>
              <c:f>'Chi Free EU'!$C$9:$C$15</c:f>
              <c:numCache>
                <c:formatCode>0</c:formatCode>
                <c:ptCount val="7"/>
                <c:pt idx="0">
                  <c:v>-69</c:v>
                </c:pt>
                <c:pt idx="1">
                  <c:v>-75</c:v>
                </c:pt>
                <c:pt idx="2">
                  <c:v>-72</c:v>
                </c:pt>
                <c:pt idx="3">
                  <c:v>-88</c:v>
                </c:pt>
                <c:pt idx="4">
                  <c:v>-83</c:v>
                </c:pt>
                <c:pt idx="5">
                  <c:v>-84</c:v>
                </c:pt>
                <c:pt idx="6">
                  <c:v>-91</c:v>
                </c:pt>
              </c:numCache>
            </c:numRef>
          </c:val>
        </c:ser>
        <c:ser>
          <c:idx val="0"/>
          <c:order val="1"/>
          <c:tx>
            <c:strRef>
              <c:f>'Chi Free EU'!$D$7</c:f>
              <c:strCache>
                <c:ptCount val="1"/>
                <c:pt idx="0">
                  <c:v>Approve</c:v>
                </c:pt>
              </c:strCache>
            </c:strRef>
          </c:tx>
          <c:spPr>
            <a:solidFill>
              <a:srgbClr val="436983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'Chi Free EU'!$B$9:$B$15</c:f>
              <c:strCache>
                <c:ptCount val="7"/>
                <c:pt idx="0">
                  <c:v>Greece</c:v>
                </c:pt>
                <c:pt idx="1">
                  <c:v>UK</c:v>
                </c:pt>
                <c:pt idx="2">
                  <c:v>Poland</c:v>
                </c:pt>
                <c:pt idx="3">
                  <c:v>France</c:v>
                </c:pt>
                <c:pt idx="4">
                  <c:v>Spain</c:v>
                </c:pt>
                <c:pt idx="5">
                  <c:v>Italy</c:v>
                </c:pt>
                <c:pt idx="6">
                  <c:v>Germany</c:v>
                </c:pt>
              </c:strCache>
            </c:strRef>
          </c:cat>
          <c:val>
            <c:numRef>
              <c:f>'Chi Free EU'!$D$9:$D$15</c:f>
              <c:numCache>
                <c:formatCode>0</c:formatCode>
                <c:ptCount val="7"/>
                <c:pt idx="0">
                  <c:v>21</c:v>
                </c:pt>
                <c:pt idx="1">
                  <c:v>15</c:v>
                </c:pt>
                <c:pt idx="2">
                  <c:v>14</c:v>
                </c:pt>
                <c:pt idx="3">
                  <c:v>12</c:v>
                </c:pt>
                <c:pt idx="4">
                  <c:v>9</c:v>
                </c:pt>
                <c:pt idx="5">
                  <c:v>8</c:v>
                </c:pt>
                <c:pt idx="6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53378432"/>
        <c:axId val="53384320"/>
      </c:barChart>
      <c:catAx>
        <c:axId val="53378432"/>
        <c:scaling>
          <c:orientation val="maxMin"/>
        </c:scaling>
        <c:delete val="0"/>
        <c:axPos val="l"/>
        <c:majorTickMark val="none"/>
        <c:minorTickMark val="none"/>
        <c:tickLblPos val="low"/>
        <c:spPr>
          <a:ln>
            <a:noFill/>
          </a:ln>
        </c:spPr>
        <c:txPr>
          <a:bodyPr rot="0"/>
          <a:lstStyle/>
          <a:p>
            <a:pPr>
              <a:defRPr sz="2400">
                <a:latin typeface="+mn-lt"/>
              </a:defRPr>
            </a:pPr>
            <a:endParaRPr lang="en-US"/>
          </a:p>
        </c:txPr>
        <c:crossAx val="53384320"/>
        <c:crosses val="autoZero"/>
        <c:auto val="1"/>
        <c:lblAlgn val="ctr"/>
        <c:lblOffset val="300"/>
        <c:noMultiLvlLbl val="0"/>
      </c:catAx>
      <c:valAx>
        <c:axId val="53384320"/>
        <c:scaling>
          <c:orientation val="minMax"/>
        </c:scaling>
        <c:delete val="0"/>
        <c:axPos val="t"/>
        <c:majorGridlines>
          <c:spPr>
            <a:ln w="6350" cap="rnd">
              <a:solidFill>
                <a:sysClr val="windowText" lastClr="000000">
                  <a:tint val="75000"/>
                  <a:shade val="95000"/>
                  <a:satMod val="105000"/>
                  <a:alpha val="0"/>
                </a:sysClr>
              </a:solidFill>
              <a:prstDash val="sysDot"/>
            </a:ln>
          </c:spPr>
        </c:majorGridlines>
        <c:numFmt formatCode="0" sourceLinked="1"/>
        <c:majorTickMark val="out"/>
        <c:minorTickMark val="none"/>
        <c:tickLblPos val="none"/>
        <c:spPr>
          <a:ln>
            <a:noFill/>
          </a:ln>
        </c:spPr>
        <c:crossAx val="53378432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3076385617330811"/>
          <c:y val="8.2338363954505681E-2"/>
          <c:w val="0.76923614382669192"/>
          <c:h val="0.91634033245844271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'Chi Free LA'!$C$7</c:f>
              <c:strCache>
                <c:ptCount val="1"/>
                <c:pt idx="0">
                  <c:v>Disapprove</c:v>
                </c:pt>
              </c:strCache>
            </c:strRef>
          </c:tx>
          <c:spPr>
            <a:solidFill>
              <a:srgbClr val="BF3927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32%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;0" sourceLinked="0"/>
            <c:txPr>
              <a:bodyPr/>
              <a:lstStyle/>
              <a:p>
                <a:pPr>
                  <a:defRPr sz="2400">
                    <a:solidFill>
                      <a:sysClr val="windowText" lastClr="000000"/>
                    </a:solidFill>
                    <a:latin typeface="Franklin Gothic Book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'Chi Free LA'!$B$9:$B$17</c:f>
              <c:strCache>
                <c:ptCount val="9"/>
                <c:pt idx="0">
                  <c:v>Venezuela</c:v>
                </c:pt>
                <c:pt idx="1">
                  <c:v>Nicaragua</c:v>
                </c:pt>
                <c:pt idx="2">
                  <c:v>Peru</c:v>
                </c:pt>
                <c:pt idx="3">
                  <c:v>El Salvador</c:v>
                </c:pt>
                <c:pt idx="4">
                  <c:v>Mexico</c:v>
                </c:pt>
                <c:pt idx="5">
                  <c:v>Brazil</c:v>
                </c:pt>
                <c:pt idx="6">
                  <c:v>Chile</c:v>
                </c:pt>
                <c:pt idx="7">
                  <c:v>Argentina</c:v>
                </c:pt>
                <c:pt idx="8">
                  <c:v>Colombia</c:v>
                </c:pt>
              </c:strCache>
            </c:strRef>
          </c:cat>
          <c:val>
            <c:numRef>
              <c:f>'Chi Free LA'!$C$9:$C$17</c:f>
              <c:numCache>
                <c:formatCode>0</c:formatCode>
                <c:ptCount val="9"/>
                <c:pt idx="0">
                  <c:v>-32</c:v>
                </c:pt>
                <c:pt idx="1">
                  <c:v>-39</c:v>
                </c:pt>
                <c:pt idx="2">
                  <c:v>-46</c:v>
                </c:pt>
                <c:pt idx="3">
                  <c:v>-38</c:v>
                </c:pt>
                <c:pt idx="4">
                  <c:v>-44</c:v>
                </c:pt>
                <c:pt idx="5">
                  <c:v>-62</c:v>
                </c:pt>
                <c:pt idx="6">
                  <c:v>-51</c:v>
                </c:pt>
                <c:pt idx="7">
                  <c:v>-43</c:v>
                </c:pt>
                <c:pt idx="8">
                  <c:v>-50</c:v>
                </c:pt>
              </c:numCache>
            </c:numRef>
          </c:val>
        </c:ser>
        <c:ser>
          <c:idx val="0"/>
          <c:order val="1"/>
          <c:tx>
            <c:strRef>
              <c:f>'Chi Free LA'!$D$7</c:f>
              <c:strCache>
                <c:ptCount val="1"/>
                <c:pt idx="0">
                  <c:v>Approve</c:v>
                </c:pt>
              </c:strCache>
            </c:strRef>
          </c:tx>
          <c:spPr>
            <a:solidFill>
              <a:srgbClr val="436983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'Chi Free LA'!$B$9:$B$17</c:f>
              <c:strCache>
                <c:ptCount val="9"/>
                <c:pt idx="0">
                  <c:v>Venezuela</c:v>
                </c:pt>
                <c:pt idx="1">
                  <c:v>Nicaragua</c:v>
                </c:pt>
                <c:pt idx="2">
                  <c:v>Peru</c:v>
                </c:pt>
                <c:pt idx="3">
                  <c:v>El Salvador</c:v>
                </c:pt>
                <c:pt idx="4">
                  <c:v>Mexico</c:v>
                </c:pt>
                <c:pt idx="5">
                  <c:v>Brazil</c:v>
                </c:pt>
                <c:pt idx="6">
                  <c:v>Chile</c:v>
                </c:pt>
                <c:pt idx="7">
                  <c:v>Argentina</c:v>
                </c:pt>
                <c:pt idx="8">
                  <c:v>Colombia</c:v>
                </c:pt>
              </c:strCache>
            </c:strRef>
          </c:cat>
          <c:val>
            <c:numRef>
              <c:f>'Chi Free LA'!$D$9:$D$17</c:f>
              <c:numCache>
                <c:formatCode>0</c:formatCode>
                <c:ptCount val="9"/>
                <c:pt idx="0">
                  <c:v>47</c:v>
                </c:pt>
                <c:pt idx="1">
                  <c:v>34</c:v>
                </c:pt>
                <c:pt idx="2">
                  <c:v>29</c:v>
                </c:pt>
                <c:pt idx="3">
                  <c:v>27</c:v>
                </c:pt>
                <c:pt idx="4">
                  <c:v>25</c:v>
                </c:pt>
                <c:pt idx="5">
                  <c:v>24</c:v>
                </c:pt>
                <c:pt idx="6">
                  <c:v>20</c:v>
                </c:pt>
                <c:pt idx="7">
                  <c:v>17</c:v>
                </c:pt>
                <c:pt idx="8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53605504"/>
        <c:axId val="53607040"/>
      </c:barChart>
      <c:catAx>
        <c:axId val="53605504"/>
        <c:scaling>
          <c:orientation val="maxMin"/>
        </c:scaling>
        <c:delete val="0"/>
        <c:axPos val="l"/>
        <c:majorTickMark val="none"/>
        <c:minorTickMark val="none"/>
        <c:tickLblPos val="low"/>
        <c:spPr>
          <a:ln>
            <a:noFill/>
          </a:ln>
        </c:spPr>
        <c:txPr>
          <a:bodyPr rot="0"/>
          <a:lstStyle/>
          <a:p>
            <a:pPr>
              <a:defRPr sz="2400">
                <a:latin typeface="+mn-lt"/>
              </a:defRPr>
            </a:pPr>
            <a:endParaRPr lang="en-US"/>
          </a:p>
        </c:txPr>
        <c:crossAx val="53607040"/>
        <c:crosses val="autoZero"/>
        <c:auto val="1"/>
        <c:lblAlgn val="ctr"/>
        <c:lblOffset val="300"/>
        <c:noMultiLvlLbl val="0"/>
      </c:catAx>
      <c:valAx>
        <c:axId val="53607040"/>
        <c:scaling>
          <c:orientation val="minMax"/>
          <c:max val="60"/>
          <c:min val="-70"/>
        </c:scaling>
        <c:delete val="0"/>
        <c:axPos val="t"/>
        <c:majorGridlines>
          <c:spPr>
            <a:ln w="6350" cap="rnd">
              <a:solidFill>
                <a:sysClr val="windowText" lastClr="000000">
                  <a:tint val="75000"/>
                  <a:shade val="95000"/>
                  <a:satMod val="105000"/>
                  <a:alpha val="0"/>
                </a:sysClr>
              </a:solidFill>
              <a:prstDash val="sysDot"/>
            </a:ln>
          </c:spPr>
        </c:majorGridlines>
        <c:numFmt formatCode="0" sourceLinked="1"/>
        <c:majorTickMark val="out"/>
        <c:minorTickMark val="none"/>
        <c:tickLblPos val="none"/>
        <c:spPr>
          <a:ln>
            <a:noFill/>
          </a:ln>
        </c:spPr>
        <c:crossAx val="53605504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451496117854588"/>
          <c:y val="8.2338363954505681E-2"/>
          <c:w val="0.7548503882145412"/>
          <c:h val="0.91634033245844271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'Chi Free Africa'!$C$7</c:f>
              <c:strCache>
                <c:ptCount val="1"/>
                <c:pt idx="0">
                  <c:v>Disapprove</c:v>
                </c:pt>
              </c:strCache>
            </c:strRef>
          </c:tx>
          <c:spPr>
            <a:solidFill>
              <a:srgbClr val="BF3927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10%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;0" sourceLinked="0"/>
            <c:txPr>
              <a:bodyPr/>
              <a:lstStyle/>
              <a:p>
                <a:pPr>
                  <a:defRPr sz="2400">
                    <a:solidFill>
                      <a:sysClr val="windowText" lastClr="000000"/>
                    </a:solidFill>
                    <a:latin typeface="Franklin Gothic Book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'Chi Free Africa'!$B$9:$B$15</c:f>
              <c:strCache>
                <c:ptCount val="7"/>
                <c:pt idx="0">
                  <c:v>Kenya</c:v>
                </c:pt>
                <c:pt idx="1">
                  <c:v>Uganda</c:v>
                </c:pt>
                <c:pt idx="2">
                  <c:v>Ghana</c:v>
                </c:pt>
                <c:pt idx="3">
                  <c:v>Tanzania</c:v>
                </c:pt>
                <c:pt idx="4">
                  <c:v>Senegal</c:v>
                </c:pt>
                <c:pt idx="5">
                  <c:v>Nigeria</c:v>
                </c:pt>
                <c:pt idx="6">
                  <c:v>South Africa</c:v>
                </c:pt>
              </c:strCache>
            </c:strRef>
          </c:cat>
          <c:val>
            <c:numRef>
              <c:f>'Chi Free Africa'!$C$9:$C$15</c:f>
              <c:numCache>
                <c:formatCode>0</c:formatCode>
                <c:ptCount val="7"/>
                <c:pt idx="0">
                  <c:v>-10</c:v>
                </c:pt>
                <c:pt idx="1">
                  <c:v>-8</c:v>
                </c:pt>
                <c:pt idx="2">
                  <c:v>-13</c:v>
                </c:pt>
                <c:pt idx="3">
                  <c:v>-23</c:v>
                </c:pt>
                <c:pt idx="4">
                  <c:v>-11</c:v>
                </c:pt>
                <c:pt idx="5">
                  <c:v>-12</c:v>
                </c:pt>
                <c:pt idx="6">
                  <c:v>-37</c:v>
                </c:pt>
              </c:numCache>
            </c:numRef>
          </c:val>
        </c:ser>
        <c:ser>
          <c:idx val="0"/>
          <c:order val="1"/>
          <c:tx>
            <c:strRef>
              <c:f>'Chi Free Africa'!$D$7</c:f>
              <c:strCache>
                <c:ptCount val="1"/>
                <c:pt idx="0">
                  <c:v>Approve</c:v>
                </c:pt>
              </c:strCache>
            </c:strRef>
          </c:tx>
          <c:spPr>
            <a:solidFill>
              <a:srgbClr val="436983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'Chi Free Africa'!$B$9:$B$15</c:f>
              <c:strCache>
                <c:ptCount val="7"/>
                <c:pt idx="0">
                  <c:v>Kenya</c:v>
                </c:pt>
                <c:pt idx="1">
                  <c:v>Uganda</c:v>
                </c:pt>
                <c:pt idx="2">
                  <c:v>Ghana</c:v>
                </c:pt>
                <c:pt idx="3">
                  <c:v>Tanzania</c:v>
                </c:pt>
                <c:pt idx="4">
                  <c:v>Senegal</c:v>
                </c:pt>
                <c:pt idx="5">
                  <c:v>Nigeria</c:v>
                </c:pt>
                <c:pt idx="6">
                  <c:v>South Africa</c:v>
                </c:pt>
              </c:strCache>
            </c:strRef>
          </c:cat>
          <c:val>
            <c:numRef>
              <c:f>'Chi Free Africa'!$D$9:$D$15</c:f>
              <c:numCache>
                <c:formatCode>0</c:formatCode>
                <c:ptCount val="7"/>
                <c:pt idx="0">
                  <c:v>74</c:v>
                </c:pt>
                <c:pt idx="1">
                  <c:v>61</c:v>
                </c:pt>
                <c:pt idx="2">
                  <c:v>60</c:v>
                </c:pt>
                <c:pt idx="3">
                  <c:v>59</c:v>
                </c:pt>
                <c:pt idx="4">
                  <c:v>51</c:v>
                </c:pt>
                <c:pt idx="5">
                  <c:v>49</c:v>
                </c:pt>
                <c:pt idx="6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53860992"/>
        <c:axId val="53862784"/>
      </c:barChart>
      <c:catAx>
        <c:axId val="53860992"/>
        <c:scaling>
          <c:orientation val="maxMin"/>
        </c:scaling>
        <c:delete val="0"/>
        <c:axPos val="l"/>
        <c:majorTickMark val="none"/>
        <c:minorTickMark val="none"/>
        <c:tickLblPos val="low"/>
        <c:spPr>
          <a:ln>
            <a:noFill/>
          </a:ln>
        </c:spPr>
        <c:txPr>
          <a:bodyPr rot="0"/>
          <a:lstStyle/>
          <a:p>
            <a:pPr>
              <a:defRPr sz="2400">
                <a:latin typeface="+mn-lt"/>
              </a:defRPr>
            </a:pPr>
            <a:endParaRPr lang="en-US"/>
          </a:p>
        </c:txPr>
        <c:crossAx val="53862784"/>
        <c:crosses val="autoZero"/>
        <c:auto val="1"/>
        <c:lblAlgn val="ctr"/>
        <c:lblOffset val="300"/>
        <c:noMultiLvlLbl val="0"/>
      </c:catAx>
      <c:valAx>
        <c:axId val="53862784"/>
        <c:scaling>
          <c:orientation val="minMax"/>
          <c:max val="88"/>
          <c:min val="-45"/>
        </c:scaling>
        <c:delete val="0"/>
        <c:axPos val="t"/>
        <c:majorGridlines>
          <c:spPr>
            <a:ln w="6350" cap="rnd">
              <a:solidFill>
                <a:sysClr val="windowText" lastClr="000000">
                  <a:tint val="75000"/>
                  <a:shade val="95000"/>
                  <a:satMod val="105000"/>
                  <a:alpha val="0"/>
                </a:sysClr>
              </a:solidFill>
              <a:prstDash val="sysDot"/>
            </a:ln>
          </c:spPr>
        </c:majorGridlines>
        <c:numFmt formatCode="0" sourceLinked="1"/>
        <c:majorTickMark val="out"/>
        <c:minorTickMark val="none"/>
        <c:tickLblPos val="none"/>
        <c:spPr>
          <a:ln>
            <a:noFill/>
          </a:ln>
        </c:spPr>
        <c:crossAx val="53860992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3053529096618194"/>
          <c:y val="7.9213213582677161E-2"/>
          <c:w val="0.76020544864944206"/>
          <c:h val="0.90401410761154855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'Opposing Bars short (3)'!$C$7</c:f>
              <c:strCache>
                <c:ptCount val="1"/>
                <c:pt idx="0">
                  <c:v>Disapprove</c:v>
                </c:pt>
              </c:strCache>
            </c:strRef>
          </c:tx>
          <c:spPr>
            <a:solidFill>
              <a:srgbClr val="BF3927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26%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;0" sourceLinked="0"/>
            <c:txPr>
              <a:bodyPr/>
              <a:lstStyle/>
              <a:p>
                <a:pPr>
                  <a:defRPr sz="2400">
                    <a:solidFill>
                      <a:sysClr val="windowText" lastClr="000000"/>
                    </a:solidFill>
                    <a:latin typeface="Franklin Gothic Book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'Opposing Bars short (3)'!$B$9:$B$17</c:f>
              <c:strCache>
                <c:ptCount val="9"/>
                <c:pt idx="0">
                  <c:v>Venezuela</c:v>
                </c:pt>
                <c:pt idx="1">
                  <c:v>Chile</c:v>
                </c:pt>
                <c:pt idx="2">
                  <c:v>Nicaragua</c:v>
                </c:pt>
                <c:pt idx="3">
                  <c:v>Peru</c:v>
                </c:pt>
                <c:pt idx="4">
                  <c:v>El Salvador</c:v>
                </c:pt>
                <c:pt idx="5">
                  <c:v>Brazil</c:v>
                </c:pt>
                <c:pt idx="6">
                  <c:v>Mexico</c:v>
                </c:pt>
                <c:pt idx="7">
                  <c:v>Argentina</c:v>
                </c:pt>
                <c:pt idx="8">
                  <c:v>Colombia</c:v>
                </c:pt>
              </c:strCache>
            </c:strRef>
          </c:cat>
          <c:val>
            <c:numRef>
              <c:f>'Opposing Bars short (3)'!$C$9:$C$17</c:f>
              <c:numCache>
                <c:formatCode>0</c:formatCode>
                <c:ptCount val="9"/>
                <c:pt idx="0">
                  <c:v>-26</c:v>
                </c:pt>
                <c:pt idx="1">
                  <c:v>-27</c:v>
                </c:pt>
                <c:pt idx="2">
                  <c:v>-19</c:v>
                </c:pt>
                <c:pt idx="3">
                  <c:v>-27</c:v>
                </c:pt>
                <c:pt idx="4">
                  <c:v>-25</c:v>
                </c:pt>
                <c:pt idx="5">
                  <c:v>-44</c:v>
                </c:pt>
                <c:pt idx="6">
                  <c:v>-38</c:v>
                </c:pt>
                <c:pt idx="7">
                  <c:v>-30</c:v>
                </c:pt>
                <c:pt idx="8">
                  <c:v>-32</c:v>
                </c:pt>
              </c:numCache>
            </c:numRef>
          </c:val>
        </c:ser>
        <c:ser>
          <c:idx val="0"/>
          <c:order val="1"/>
          <c:tx>
            <c:strRef>
              <c:f>'Opposing Bars short (3)'!$D$7</c:f>
              <c:strCache>
                <c:ptCount val="1"/>
                <c:pt idx="0">
                  <c:v>Approve</c:v>
                </c:pt>
              </c:strCache>
            </c:strRef>
          </c:tx>
          <c:spPr>
            <a:solidFill>
              <a:srgbClr val="436983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'Opposing Bars short (3)'!$B$9:$B$17</c:f>
              <c:strCache>
                <c:ptCount val="9"/>
                <c:pt idx="0">
                  <c:v>Venezuela</c:v>
                </c:pt>
                <c:pt idx="1">
                  <c:v>Chile</c:v>
                </c:pt>
                <c:pt idx="2">
                  <c:v>Nicaragua</c:v>
                </c:pt>
                <c:pt idx="3">
                  <c:v>Peru</c:v>
                </c:pt>
                <c:pt idx="4">
                  <c:v>El Salvador</c:v>
                </c:pt>
                <c:pt idx="5">
                  <c:v>Brazil</c:v>
                </c:pt>
                <c:pt idx="6">
                  <c:v>Mexico</c:v>
                </c:pt>
                <c:pt idx="7">
                  <c:v>Argentina</c:v>
                </c:pt>
                <c:pt idx="8">
                  <c:v>Colombia</c:v>
                </c:pt>
              </c:strCache>
            </c:strRef>
          </c:cat>
          <c:val>
            <c:numRef>
              <c:f>'Opposing Bars short (3)'!$D$9:$D$17</c:f>
              <c:numCache>
                <c:formatCode>0</c:formatCode>
                <c:ptCount val="9"/>
                <c:pt idx="0">
                  <c:v>67</c:v>
                </c:pt>
                <c:pt idx="1">
                  <c:v>60</c:v>
                </c:pt>
                <c:pt idx="2">
                  <c:v>58</c:v>
                </c:pt>
                <c:pt idx="3">
                  <c:v>56</c:v>
                </c:pt>
                <c:pt idx="4">
                  <c:v>48</c:v>
                </c:pt>
                <c:pt idx="5">
                  <c:v>44</c:v>
                </c:pt>
                <c:pt idx="6">
                  <c:v>43</c:v>
                </c:pt>
                <c:pt idx="7">
                  <c:v>40</c:v>
                </c:pt>
                <c:pt idx="8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1970048"/>
        <c:axId val="31971584"/>
      </c:barChart>
      <c:catAx>
        <c:axId val="31970048"/>
        <c:scaling>
          <c:orientation val="maxMin"/>
        </c:scaling>
        <c:delete val="0"/>
        <c:axPos val="l"/>
        <c:majorTickMark val="none"/>
        <c:minorTickMark val="none"/>
        <c:tickLblPos val="low"/>
        <c:spPr>
          <a:ln>
            <a:noFill/>
          </a:ln>
        </c:spPr>
        <c:txPr>
          <a:bodyPr rot="0"/>
          <a:lstStyle/>
          <a:p>
            <a:pPr>
              <a:defRPr sz="2400">
                <a:latin typeface="+mn-lt"/>
              </a:defRPr>
            </a:pPr>
            <a:endParaRPr lang="en-US"/>
          </a:p>
        </c:txPr>
        <c:crossAx val="31971584"/>
        <c:crosses val="autoZero"/>
        <c:auto val="1"/>
        <c:lblAlgn val="ctr"/>
        <c:lblOffset val="300"/>
        <c:noMultiLvlLbl val="0"/>
      </c:catAx>
      <c:valAx>
        <c:axId val="31971584"/>
        <c:scaling>
          <c:orientation val="minMax"/>
        </c:scaling>
        <c:delete val="0"/>
        <c:axPos val="t"/>
        <c:majorGridlines>
          <c:spPr>
            <a:ln w="6350" cap="rnd">
              <a:solidFill>
                <a:sysClr val="windowText" lastClr="000000">
                  <a:tint val="75000"/>
                  <a:shade val="95000"/>
                  <a:satMod val="105000"/>
                  <a:alpha val="0"/>
                </a:sysClr>
              </a:solidFill>
              <a:prstDash val="sysDot"/>
            </a:ln>
          </c:spPr>
        </c:majorGridlines>
        <c:numFmt formatCode="0" sourceLinked="1"/>
        <c:majorTickMark val="out"/>
        <c:minorTickMark val="none"/>
        <c:tickLblPos val="none"/>
        <c:spPr>
          <a:ln>
            <a:noFill/>
          </a:ln>
        </c:spPr>
        <c:crossAx val="3197004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5964462775486398E-2"/>
          <c:y val="0.15936254980079717"/>
          <c:w val="0.93765987584885302"/>
          <c:h val="0.701668024255588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'vert bars chinese peopel'!$C$6</c:f>
              <c:strCache>
                <c:ptCount val="1"/>
                <c:pt idx="0">
                  <c:v>Chinese people</c:v>
                </c:pt>
              </c:strCache>
            </c:strRef>
          </c:tx>
          <c:spPr>
            <a:solidFill>
              <a:srgbClr val="436983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65%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latin typeface="Franklin Gothic Book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'vert bars chinese peopel'!$B$7:$B$11</c:f>
              <c:strCache>
                <c:ptCount val="5"/>
                <c:pt idx="0">
                  <c:v>UK</c:v>
                </c:pt>
                <c:pt idx="1">
                  <c:v>U.S.</c:v>
                </c:pt>
                <c:pt idx="2">
                  <c:v>France</c:v>
                </c:pt>
                <c:pt idx="3">
                  <c:v>Spain</c:v>
                </c:pt>
                <c:pt idx="4">
                  <c:v>Germany</c:v>
                </c:pt>
              </c:strCache>
            </c:strRef>
          </c:cat>
          <c:val>
            <c:numRef>
              <c:f>'vert bars chinese peopel'!$C$7:$C$11</c:f>
              <c:numCache>
                <c:formatCode>0</c:formatCode>
                <c:ptCount val="5"/>
                <c:pt idx="0">
                  <c:v>65</c:v>
                </c:pt>
                <c:pt idx="1">
                  <c:v>64</c:v>
                </c:pt>
                <c:pt idx="2">
                  <c:v>51</c:v>
                </c:pt>
                <c:pt idx="3">
                  <c:v>48</c:v>
                </c:pt>
                <c:pt idx="4">
                  <c:v>46</c:v>
                </c:pt>
              </c:numCache>
            </c:numRef>
          </c:val>
        </c:ser>
        <c:ser>
          <c:idx val="1"/>
          <c:order val="1"/>
          <c:tx>
            <c:strRef>
              <c:f>'vert bars chinese peopel'!$D$6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BF3927"/>
            </a:solidFill>
          </c:spPr>
          <c:invertIfNegative val="0"/>
          <c:dLbls>
            <c:dLbl>
              <c:idx val="0"/>
              <c:layout>
                <c:manualLayout>
                  <c:x val="7.861635220125786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47%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latin typeface="Franklin Gothic Book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'vert bars chinese peopel'!$B$7:$B$11</c:f>
              <c:strCache>
                <c:ptCount val="5"/>
                <c:pt idx="0">
                  <c:v>UK</c:v>
                </c:pt>
                <c:pt idx="1">
                  <c:v>U.S.</c:v>
                </c:pt>
                <c:pt idx="2">
                  <c:v>France</c:v>
                </c:pt>
                <c:pt idx="3">
                  <c:v>Spain</c:v>
                </c:pt>
                <c:pt idx="4">
                  <c:v>Germany</c:v>
                </c:pt>
              </c:strCache>
            </c:strRef>
          </c:cat>
          <c:val>
            <c:numRef>
              <c:f>'vert bars chinese peopel'!$D$7:$D$11</c:f>
              <c:numCache>
                <c:formatCode>General</c:formatCode>
                <c:ptCount val="5"/>
                <c:pt idx="0">
                  <c:v>47</c:v>
                </c:pt>
                <c:pt idx="1">
                  <c:v>39</c:v>
                </c:pt>
                <c:pt idx="2">
                  <c:v>28</c:v>
                </c:pt>
                <c:pt idx="3">
                  <c:v>31</c:v>
                </c:pt>
                <c:pt idx="4" formatCode="0">
                  <c:v>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4063488"/>
        <c:axId val="54065024"/>
      </c:barChart>
      <c:catAx>
        <c:axId val="5406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>
                <a:latin typeface="Franklin Gothic Book" pitchFamily="34" charset="0"/>
              </a:defRPr>
            </a:pPr>
            <a:endParaRPr lang="en-US"/>
          </a:p>
        </c:txPr>
        <c:crossAx val="54065024"/>
        <c:crosses val="autoZero"/>
        <c:auto val="1"/>
        <c:lblAlgn val="ctr"/>
        <c:lblOffset val="100"/>
        <c:noMultiLvlLbl val="0"/>
      </c:catAx>
      <c:valAx>
        <c:axId val="54065024"/>
        <c:scaling>
          <c:orientation val="minMax"/>
          <c:max val="65"/>
        </c:scaling>
        <c:delete val="0"/>
        <c:axPos val="l"/>
        <c:numFmt formatCode="0" sourceLinked="1"/>
        <c:majorTickMark val="out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sz="800">
                <a:latin typeface="Verdana" pitchFamily="34" charset="0"/>
              </a:defRPr>
            </a:pPr>
            <a:endParaRPr lang="en-US"/>
          </a:p>
        </c:txPr>
        <c:crossAx val="54063488"/>
        <c:crosses val="autoZero"/>
        <c:crossBetween val="between"/>
        <c:majorUnit val="5"/>
      </c:valAx>
    </c:plotArea>
    <c:legend>
      <c:legendPos val="t"/>
      <c:layout>
        <c:manualLayout>
          <c:xMode val="edge"/>
          <c:yMode val="edge"/>
          <c:x val="0.26299571633734464"/>
          <c:y val="2.6337225088243478E-4"/>
          <c:w val="0.47731507519893346"/>
          <c:h val="8.3015758488356295E-2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1380909041140886"/>
          <c:y val="0.10345042199066434"/>
          <c:w val="0.78619088025352568"/>
          <c:h val="0.896549683784519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'US Influence Hor bars'!$H$6</c:f>
              <c:strCache>
                <c:ptCount val="1"/>
                <c:pt idx="0">
                  <c:v>U.S.</c:v>
                </c:pt>
              </c:strCache>
            </c:strRef>
          </c:tx>
          <c:spPr>
            <a:solidFill>
              <a:srgbClr val="436983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800" smtClean="0"/>
                      <a:t>83%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Franklin Gothic Book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'US Influence Hor bars'!$G$7:$G$13</c:f>
              <c:strCache>
                <c:ptCount val="7"/>
                <c:pt idx="0">
                  <c:v>Brazil</c:v>
                </c:pt>
                <c:pt idx="1">
                  <c:v>El Salvador</c:v>
                </c:pt>
                <c:pt idx="2">
                  <c:v>Mexico</c:v>
                </c:pt>
                <c:pt idx="3">
                  <c:v>Chile</c:v>
                </c:pt>
                <c:pt idx="4">
                  <c:v>Bolivia</c:v>
                </c:pt>
                <c:pt idx="5">
                  <c:v>Argentina</c:v>
                </c:pt>
                <c:pt idx="6">
                  <c:v>Venezuela</c:v>
                </c:pt>
              </c:strCache>
            </c:strRef>
          </c:cat>
          <c:val>
            <c:numRef>
              <c:f>'US Influence Hor bars'!$H$7:$H$13</c:f>
              <c:numCache>
                <c:formatCode>General</c:formatCode>
                <c:ptCount val="7"/>
                <c:pt idx="0">
                  <c:v>83</c:v>
                </c:pt>
                <c:pt idx="1">
                  <c:v>76</c:v>
                </c:pt>
                <c:pt idx="2">
                  <c:v>74</c:v>
                </c:pt>
                <c:pt idx="3">
                  <c:v>64</c:v>
                </c:pt>
                <c:pt idx="4" formatCode="0">
                  <c:v>55</c:v>
                </c:pt>
                <c:pt idx="5">
                  <c:v>53</c:v>
                </c:pt>
                <c:pt idx="6">
                  <c:v>47</c:v>
                </c:pt>
              </c:numCache>
            </c:numRef>
          </c:val>
        </c:ser>
        <c:ser>
          <c:idx val="1"/>
          <c:order val="1"/>
          <c:tx>
            <c:strRef>
              <c:f>'US Influence Hor bars'!$I$6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BF3927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Franklin Gothic Book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'US Influence Hor bars'!$G$7:$G$13</c:f>
              <c:strCache>
                <c:ptCount val="7"/>
                <c:pt idx="0">
                  <c:v>Brazil</c:v>
                </c:pt>
                <c:pt idx="1">
                  <c:v>El Salvador</c:v>
                </c:pt>
                <c:pt idx="2">
                  <c:v>Mexico</c:v>
                </c:pt>
                <c:pt idx="3">
                  <c:v>Chile</c:v>
                </c:pt>
                <c:pt idx="4">
                  <c:v>Bolivia</c:v>
                </c:pt>
                <c:pt idx="5">
                  <c:v>Argentina</c:v>
                </c:pt>
                <c:pt idx="6">
                  <c:v>Venezuela</c:v>
                </c:pt>
              </c:strCache>
            </c:strRef>
          </c:cat>
          <c:val>
            <c:numRef>
              <c:f>'US Influence Hor bars'!$I$7:$I$13</c:f>
              <c:numCache>
                <c:formatCode>General</c:formatCode>
                <c:ptCount val="7"/>
                <c:pt idx="0">
                  <c:v>68</c:v>
                </c:pt>
                <c:pt idx="1">
                  <c:v>46</c:v>
                </c:pt>
                <c:pt idx="2">
                  <c:v>47</c:v>
                </c:pt>
                <c:pt idx="3">
                  <c:v>52</c:v>
                </c:pt>
                <c:pt idx="4" formatCode="0">
                  <c:v>43</c:v>
                </c:pt>
                <c:pt idx="5">
                  <c:v>45</c:v>
                </c:pt>
                <c:pt idx="6">
                  <c:v>47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54210560"/>
        <c:axId val="54212096"/>
      </c:barChart>
      <c:catAx>
        <c:axId val="54210560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2400">
                <a:latin typeface="Franklin Gothic Book" pitchFamily="34" charset="0"/>
              </a:defRPr>
            </a:pPr>
            <a:endParaRPr lang="en-US"/>
          </a:p>
        </c:txPr>
        <c:crossAx val="54212096"/>
        <c:crosses val="autoZero"/>
        <c:auto val="1"/>
        <c:lblAlgn val="ctr"/>
        <c:lblOffset val="0"/>
        <c:noMultiLvlLbl val="0"/>
      </c:catAx>
      <c:valAx>
        <c:axId val="54212096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one"/>
        <c:spPr>
          <a:ln>
            <a:noFill/>
          </a:ln>
        </c:spPr>
        <c:crossAx val="54210560"/>
        <c:crosses val="autoZero"/>
        <c:crossBetween val="between"/>
      </c:valAx>
      <c:spPr>
        <a:noFill/>
      </c:spPr>
    </c:plotArea>
    <c:legend>
      <c:legendPos val="t"/>
      <c:legendEntry>
        <c:idx val="0"/>
        <c:txPr>
          <a:bodyPr/>
          <a:lstStyle/>
          <a:p>
            <a:pPr>
              <a:defRPr sz="2000">
                <a:latin typeface="Franklin Gothic Book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000">
                <a:latin typeface="Franklin Gothic Book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28428268598522521"/>
          <c:y val="1.754386368832336E-2"/>
          <c:w val="0.44688448706368245"/>
          <c:h val="8.3181858263539687E-2"/>
        </c:manualLayout>
      </c:layout>
      <c:overlay val="0"/>
      <c:txPr>
        <a:bodyPr/>
        <a:lstStyle/>
        <a:p>
          <a:pPr>
            <a:defRPr sz="2000">
              <a:latin typeface="Franklin Gothic Book" panose="020B05030201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 algn="ctr">
        <a:defRPr lang="en-US" sz="800" b="0" i="0" u="none" strike="noStrike" kern="1200" baseline="0">
          <a:solidFill>
            <a:sysClr val="windowText" lastClr="000000"/>
          </a:solidFill>
          <a:latin typeface="Verdana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0176129933299622"/>
          <c:y val="0.11776459005495228"/>
          <c:w val="0.78083676467047125"/>
          <c:h val="0.8486240157480314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'strong ties stacked bar'!$I$6</c:f>
              <c:strCache>
                <c:ptCount val="1"/>
                <c:pt idx="0">
                  <c:v>U.S.</c:v>
                </c:pt>
              </c:strCache>
            </c:strRef>
          </c:tx>
          <c:spPr>
            <a:solidFill>
              <a:srgbClr val="436983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71%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  <a:latin typeface="Franklin Gothic Book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'strong ties stacked bar'!$H$7:$H$13</c:f>
              <c:strCache>
                <c:ptCount val="7"/>
                <c:pt idx="0">
                  <c:v>El Salvador</c:v>
                </c:pt>
                <c:pt idx="1">
                  <c:v>Mexico</c:v>
                </c:pt>
                <c:pt idx="2">
                  <c:v>Brazil</c:v>
                </c:pt>
                <c:pt idx="3">
                  <c:v>Chile</c:v>
                </c:pt>
                <c:pt idx="4">
                  <c:v>Argentina</c:v>
                </c:pt>
                <c:pt idx="5">
                  <c:v>Bolivia</c:v>
                </c:pt>
                <c:pt idx="6">
                  <c:v>Venezuela</c:v>
                </c:pt>
              </c:strCache>
            </c:strRef>
          </c:cat>
          <c:val>
            <c:numRef>
              <c:f>'strong ties stacked bar'!$I$7:$I$13</c:f>
              <c:numCache>
                <c:formatCode>General</c:formatCode>
                <c:ptCount val="7"/>
                <c:pt idx="0">
                  <c:v>71</c:v>
                </c:pt>
                <c:pt idx="1">
                  <c:v>57</c:v>
                </c:pt>
                <c:pt idx="2">
                  <c:v>56</c:v>
                </c:pt>
                <c:pt idx="3">
                  <c:v>33</c:v>
                </c:pt>
                <c:pt idx="4">
                  <c:v>28</c:v>
                </c:pt>
                <c:pt idx="5">
                  <c:v>24</c:v>
                </c:pt>
                <c:pt idx="6">
                  <c:v>19</c:v>
                </c:pt>
              </c:numCache>
            </c:numRef>
          </c:val>
        </c:ser>
        <c:ser>
          <c:idx val="1"/>
          <c:order val="1"/>
          <c:tx>
            <c:strRef>
              <c:f>'strong ties stacked bar'!$J$6</c:f>
              <c:strCache>
                <c:ptCount val="1"/>
                <c:pt idx="0">
                  <c:v>Both (Vol) </c:v>
                </c:pt>
              </c:strCache>
            </c:strRef>
          </c:tx>
          <c:spPr>
            <a:solidFill>
              <a:srgbClr val="FFFFFF">
                <a:lumMod val="65000"/>
              </a:srgb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19%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'strong ties stacked bar'!$H$7:$H$13</c:f>
              <c:strCache>
                <c:ptCount val="7"/>
                <c:pt idx="0">
                  <c:v>El Salvador</c:v>
                </c:pt>
                <c:pt idx="1">
                  <c:v>Mexico</c:v>
                </c:pt>
                <c:pt idx="2">
                  <c:v>Brazil</c:v>
                </c:pt>
                <c:pt idx="3">
                  <c:v>Chile</c:v>
                </c:pt>
                <c:pt idx="4">
                  <c:v>Argentina</c:v>
                </c:pt>
                <c:pt idx="5">
                  <c:v>Bolivia</c:v>
                </c:pt>
                <c:pt idx="6">
                  <c:v>Venezuela</c:v>
                </c:pt>
              </c:strCache>
            </c:strRef>
          </c:cat>
          <c:val>
            <c:numRef>
              <c:f>'strong ties stacked bar'!$J$7:$J$13</c:f>
              <c:numCache>
                <c:formatCode>General</c:formatCode>
                <c:ptCount val="7"/>
                <c:pt idx="0">
                  <c:v>19</c:v>
                </c:pt>
                <c:pt idx="1">
                  <c:v>21</c:v>
                </c:pt>
                <c:pt idx="2">
                  <c:v>17</c:v>
                </c:pt>
                <c:pt idx="3">
                  <c:v>32</c:v>
                </c:pt>
                <c:pt idx="4">
                  <c:v>29</c:v>
                </c:pt>
                <c:pt idx="5">
                  <c:v>41</c:v>
                </c:pt>
                <c:pt idx="6">
                  <c:v>33</c:v>
                </c:pt>
              </c:numCache>
            </c:numRef>
          </c:val>
        </c:ser>
        <c:ser>
          <c:idx val="2"/>
          <c:order val="2"/>
          <c:tx>
            <c:strRef>
              <c:f>'strong ties stacked bar'!$K$6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BF3927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2299741602067181E-2"/>
                  <c:y val="7.2683187070533223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  <a:latin typeface="Franklin Gothic Book" panose="020B05030201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'strong ties stacked bar'!$H$7:$H$13</c:f>
              <c:strCache>
                <c:ptCount val="7"/>
                <c:pt idx="0">
                  <c:v>El Salvador</c:v>
                </c:pt>
                <c:pt idx="1">
                  <c:v>Mexico</c:v>
                </c:pt>
                <c:pt idx="2">
                  <c:v>Brazil</c:v>
                </c:pt>
                <c:pt idx="3">
                  <c:v>Chile</c:v>
                </c:pt>
                <c:pt idx="4">
                  <c:v>Argentina</c:v>
                </c:pt>
                <c:pt idx="5">
                  <c:v>Bolivia</c:v>
                </c:pt>
                <c:pt idx="6">
                  <c:v>Venezuela</c:v>
                </c:pt>
              </c:strCache>
            </c:strRef>
          </c:cat>
          <c:val>
            <c:numRef>
              <c:f>'strong ties stacked bar'!$K$7:$K$13</c:f>
              <c:numCache>
                <c:formatCode>General</c:formatCode>
                <c:ptCount val="7"/>
                <c:pt idx="0">
                  <c:v>5</c:v>
                </c:pt>
                <c:pt idx="1">
                  <c:v>10</c:v>
                </c:pt>
                <c:pt idx="2">
                  <c:v>16</c:v>
                </c:pt>
                <c:pt idx="3">
                  <c:v>23</c:v>
                </c:pt>
                <c:pt idx="4">
                  <c:v>24</c:v>
                </c:pt>
                <c:pt idx="5">
                  <c:v>19</c:v>
                </c:pt>
                <c:pt idx="6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4549888"/>
        <c:axId val="54559872"/>
      </c:barChart>
      <c:catAx>
        <c:axId val="54549888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2400">
                <a:latin typeface="Franklin Gothic Book" pitchFamily="34" charset="0"/>
              </a:defRPr>
            </a:pPr>
            <a:endParaRPr lang="en-US"/>
          </a:p>
        </c:txPr>
        <c:crossAx val="54559872"/>
        <c:crosses val="autoZero"/>
        <c:auto val="1"/>
        <c:lblAlgn val="ctr"/>
        <c:lblOffset val="0"/>
        <c:noMultiLvlLbl val="0"/>
      </c:catAx>
      <c:valAx>
        <c:axId val="54559872"/>
        <c:scaling>
          <c:orientation val="minMax"/>
          <c:max val="100"/>
        </c:scaling>
        <c:delete val="1"/>
        <c:axPos val="t"/>
        <c:numFmt formatCode="General" sourceLinked="1"/>
        <c:majorTickMark val="none"/>
        <c:minorTickMark val="none"/>
        <c:tickLblPos val="none"/>
        <c:crossAx val="54549888"/>
        <c:crosses val="autoZero"/>
        <c:crossBetween val="between"/>
      </c:valAx>
      <c:spPr>
        <a:noFill/>
        <a:ln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2000" b="0">
                <a:latin typeface="Franklin Gothic Book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000" b="0">
                <a:latin typeface="Franklin Gothic Book" pitchFamily="34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000" b="0">
                <a:latin typeface="Franklin Gothic Book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12774970836978711"/>
          <c:y val="2.2377384033356582E-2"/>
          <c:w val="0.85765310586176657"/>
          <c:h val="7.2602631988074845E-2"/>
        </c:manualLayout>
      </c:layout>
      <c:overlay val="0"/>
      <c:txPr>
        <a:bodyPr/>
        <a:lstStyle/>
        <a:p>
          <a:pPr>
            <a:defRPr sz="2000" b="0">
              <a:latin typeface="Franklin Gothic Book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2192242771507556"/>
          <c:y val="0.10345042199066434"/>
          <c:w val="0.75268315678384934"/>
          <c:h val="0.861498734813836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'US Influence Hor bars Afr'!$H$6</c:f>
              <c:strCache>
                <c:ptCount val="1"/>
                <c:pt idx="0">
                  <c:v>U.S.</c:v>
                </c:pt>
              </c:strCache>
            </c:strRef>
          </c:tx>
          <c:spPr>
            <a:solidFill>
              <a:srgbClr val="436983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latin typeface="Franklin Gothic Book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'US Influence Hor bars Afr'!$G$7:$G$12</c:f>
              <c:strCache>
                <c:ptCount val="6"/>
                <c:pt idx="0">
                  <c:v>Kenya</c:v>
                </c:pt>
                <c:pt idx="1">
                  <c:v>South Africa</c:v>
                </c:pt>
                <c:pt idx="2">
                  <c:v>Uganda</c:v>
                </c:pt>
                <c:pt idx="3">
                  <c:v>Nigeria</c:v>
                </c:pt>
                <c:pt idx="4">
                  <c:v>Senegal</c:v>
                </c:pt>
                <c:pt idx="5">
                  <c:v>Ghana</c:v>
                </c:pt>
              </c:strCache>
            </c:strRef>
          </c:cat>
          <c:val>
            <c:numRef>
              <c:f>'US Influence Hor bars Afr'!$H$7:$H$12</c:f>
              <c:numCache>
                <c:formatCode>General</c:formatCode>
                <c:ptCount val="6"/>
                <c:pt idx="0">
                  <c:v>85</c:v>
                </c:pt>
                <c:pt idx="1">
                  <c:v>77</c:v>
                </c:pt>
                <c:pt idx="2">
                  <c:v>70</c:v>
                </c:pt>
                <c:pt idx="3">
                  <c:v>69</c:v>
                </c:pt>
                <c:pt idx="4" formatCode="0">
                  <c:v>66</c:v>
                </c:pt>
                <c:pt idx="5">
                  <c:v>65</c:v>
                </c:pt>
              </c:numCache>
            </c:numRef>
          </c:val>
        </c:ser>
        <c:ser>
          <c:idx val="1"/>
          <c:order val="1"/>
          <c:tx>
            <c:strRef>
              <c:f>'US Influence Hor bars Afr'!$I$6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BF3927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latin typeface="Franklin Gothic Book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'US Influence Hor bars Afr'!$G$7:$G$12</c:f>
              <c:strCache>
                <c:ptCount val="6"/>
                <c:pt idx="0">
                  <c:v>Kenya</c:v>
                </c:pt>
                <c:pt idx="1">
                  <c:v>South Africa</c:v>
                </c:pt>
                <c:pt idx="2">
                  <c:v>Uganda</c:v>
                </c:pt>
                <c:pt idx="3">
                  <c:v>Nigeria</c:v>
                </c:pt>
                <c:pt idx="4">
                  <c:v>Senegal</c:v>
                </c:pt>
                <c:pt idx="5">
                  <c:v>Ghana</c:v>
                </c:pt>
              </c:strCache>
            </c:strRef>
          </c:cat>
          <c:val>
            <c:numRef>
              <c:f>'US Influence Hor bars Afr'!$I$7:$I$12</c:f>
              <c:numCache>
                <c:formatCode>General</c:formatCode>
                <c:ptCount val="6"/>
                <c:pt idx="0">
                  <c:v>78</c:v>
                </c:pt>
                <c:pt idx="1">
                  <c:v>71</c:v>
                </c:pt>
                <c:pt idx="2">
                  <c:v>54</c:v>
                </c:pt>
                <c:pt idx="3">
                  <c:v>67</c:v>
                </c:pt>
                <c:pt idx="4" formatCode="0">
                  <c:v>59</c:v>
                </c:pt>
                <c:pt idx="5">
                  <c:v>58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54949760"/>
        <c:axId val="54951296"/>
      </c:barChart>
      <c:catAx>
        <c:axId val="54949760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2400">
                <a:latin typeface="Franklin Gothic Book" pitchFamily="34" charset="0"/>
              </a:defRPr>
            </a:pPr>
            <a:endParaRPr lang="en-US"/>
          </a:p>
        </c:txPr>
        <c:crossAx val="54951296"/>
        <c:crosses val="autoZero"/>
        <c:auto val="1"/>
        <c:lblAlgn val="ctr"/>
        <c:lblOffset val="0"/>
        <c:noMultiLvlLbl val="0"/>
      </c:catAx>
      <c:valAx>
        <c:axId val="54951296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one"/>
        <c:spPr>
          <a:ln>
            <a:noFill/>
          </a:ln>
        </c:spPr>
        <c:crossAx val="54949760"/>
        <c:crosses val="autoZero"/>
        <c:crossBetween val="between"/>
      </c:valAx>
      <c:spPr>
        <a:noFill/>
      </c:spPr>
    </c:plotArea>
    <c:legend>
      <c:legendPos val="t"/>
      <c:legendEntry>
        <c:idx val="0"/>
        <c:txPr>
          <a:bodyPr/>
          <a:lstStyle/>
          <a:p>
            <a:pPr>
              <a:defRPr sz="2000">
                <a:latin typeface="Franklin Gothic Book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000">
                <a:latin typeface="Franklin Gothic Book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27557291143937251"/>
          <c:y val="1.7241383211463301E-2"/>
          <c:w val="0.4457641809837502"/>
          <c:h val="7.5289862270310037E-2"/>
        </c:manualLayout>
      </c:layout>
      <c:overlay val="0"/>
      <c:txPr>
        <a:bodyPr/>
        <a:lstStyle/>
        <a:p>
          <a:pPr>
            <a:defRPr sz="2000">
              <a:latin typeface="Franklin Gothic Book" panose="020B05030201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 algn="ctr">
        <a:defRPr lang="en-US" sz="800" b="0" i="0" u="none" strike="noStrike" kern="1200" baseline="0">
          <a:solidFill>
            <a:sysClr val="windowText" lastClr="000000"/>
          </a:solidFill>
          <a:latin typeface="Verdana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1193933421927311"/>
          <c:y val="0.11776459005495228"/>
          <c:w val="0.78806066578072687"/>
          <c:h val="0.8819574636503770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'strong ties stacked bar Afr'!$I$6</c:f>
              <c:strCache>
                <c:ptCount val="1"/>
                <c:pt idx="0">
                  <c:v>U.S.</c:v>
                </c:pt>
              </c:strCache>
            </c:strRef>
          </c:tx>
          <c:spPr>
            <a:solidFill>
              <a:srgbClr val="436983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52%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  <a:latin typeface="Franklin Gothic Book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'strong ties stacked bar Afr'!$H$7:$H$12</c:f>
              <c:strCache>
                <c:ptCount val="6"/>
                <c:pt idx="0">
                  <c:v>Uganda</c:v>
                </c:pt>
                <c:pt idx="1">
                  <c:v>Senegal</c:v>
                </c:pt>
                <c:pt idx="2">
                  <c:v>Ghana</c:v>
                </c:pt>
                <c:pt idx="3">
                  <c:v>Kenya</c:v>
                </c:pt>
                <c:pt idx="4">
                  <c:v>South Africa</c:v>
                </c:pt>
                <c:pt idx="5">
                  <c:v>Nigeria</c:v>
                </c:pt>
              </c:strCache>
            </c:strRef>
          </c:cat>
          <c:val>
            <c:numRef>
              <c:f>'strong ties stacked bar Afr'!$I$7:$I$12</c:f>
              <c:numCache>
                <c:formatCode>General</c:formatCode>
                <c:ptCount val="6"/>
                <c:pt idx="0">
                  <c:v>52</c:v>
                </c:pt>
                <c:pt idx="1">
                  <c:v>40</c:v>
                </c:pt>
                <c:pt idx="2">
                  <c:v>38</c:v>
                </c:pt>
                <c:pt idx="3">
                  <c:v>37</c:v>
                </c:pt>
                <c:pt idx="4">
                  <c:v>30</c:v>
                </c:pt>
                <c:pt idx="5">
                  <c:v>17</c:v>
                </c:pt>
              </c:numCache>
            </c:numRef>
          </c:val>
        </c:ser>
        <c:ser>
          <c:idx val="1"/>
          <c:order val="1"/>
          <c:tx>
            <c:strRef>
              <c:f>'strong ties stacked bar Afr'!$J$6</c:f>
              <c:strCache>
                <c:ptCount val="1"/>
                <c:pt idx="0">
                  <c:v>Both (Vol)</c:v>
                </c:pt>
              </c:strCache>
            </c:strRef>
          </c:tx>
          <c:spPr>
            <a:solidFill>
              <a:srgbClr val="FFFFFF">
                <a:lumMod val="65000"/>
              </a:srgb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/>
                        </a:solidFill>
                      </a:rPr>
                      <a:t>19%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'strong ties stacked bar Afr'!$H$7:$H$12</c:f>
              <c:strCache>
                <c:ptCount val="6"/>
                <c:pt idx="0">
                  <c:v>Uganda</c:v>
                </c:pt>
                <c:pt idx="1">
                  <c:v>Senegal</c:v>
                </c:pt>
                <c:pt idx="2">
                  <c:v>Ghana</c:v>
                </c:pt>
                <c:pt idx="3">
                  <c:v>Kenya</c:v>
                </c:pt>
                <c:pt idx="4">
                  <c:v>South Africa</c:v>
                </c:pt>
                <c:pt idx="5">
                  <c:v>Nigeria</c:v>
                </c:pt>
              </c:strCache>
            </c:strRef>
          </c:cat>
          <c:val>
            <c:numRef>
              <c:f>'strong ties stacked bar Afr'!$J$7:$J$12</c:f>
              <c:numCache>
                <c:formatCode>General</c:formatCode>
                <c:ptCount val="6"/>
                <c:pt idx="0">
                  <c:v>19</c:v>
                </c:pt>
                <c:pt idx="1">
                  <c:v>34</c:v>
                </c:pt>
                <c:pt idx="2">
                  <c:v>29</c:v>
                </c:pt>
                <c:pt idx="3">
                  <c:v>28</c:v>
                </c:pt>
                <c:pt idx="4">
                  <c:v>29</c:v>
                </c:pt>
                <c:pt idx="5">
                  <c:v>33</c:v>
                </c:pt>
              </c:numCache>
            </c:numRef>
          </c:val>
        </c:ser>
        <c:ser>
          <c:idx val="2"/>
          <c:order val="2"/>
          <c:tx>
            <c:strRef>
              <c:f>'strong ties stacked bar Afr'!$K$6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BF3927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2299741602067181E-2"/>
                  <c:y val="7.2683187070533223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  <a:latin typeface="Franklin Gothic Book" panose="020B05030201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'strong ties stacked bar Afr'!$H$7:$H$12</c:f>
              <c:strCache>
                <c:ptCount val="6"/>
                <c:pt idx="0">
                  <c:v>Uganda</c:v>
                </c:pt>
                <c:pt idx="1">
                  <c:v>Senegal</c:v>
                </c:pt>
                <c:pt idx="2">
                  <c:v>Ghana</c:v>
                </c:pt>
                <c:pt idx="3">
                  <c:v>Kenya</c:v>
                </c:pt>
                <c:pt idx="4">
                  <c:v>South Africa</c:v>
                </c:pt>
                <c:pt idx="5">
                  <c:v>Nigeria</c:v>
                </c:pt>
              </c:strCache>
            </c:strRef>
          </c:cat>
          <c:val>
            <c:numRef>
              <c:f>'strong ties stacked bar Afr'!$K$7:$K$12</c:f>
              <c:numCache>
                <c:formatCode>General</c:formatCode>
                <c:ptCount val="6"/>
                <c:pt idx="0">
                  <c:v>15</c:v>
                </c:pt>
                <c:pt idx="1">
                  <c:v>17</c:v>
                </c:pt>
                <c:pt idx="2">
                  <c:v>23</c:v>
                </c:pt>
                <c:pt idx="3">
                  <c:v>32</c:v>
                </c:pt>
                <c:pt idx="4">
                  <c:v>20</c:v>
                </c:pt>
                <c:pt idx="5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5215616"/>
        <c:axId val="55217152"/>
      </c:barChart>
      <c:catAx>
        <c:axId val="55215616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2400">
                <a:latin typeface="Franklin Gothic Book" pitchFamily="34" charset="0"/>
              </a:defRPr>
            </a:pPr>
            <a:endParaRPr lang="en-US"/>
          </a:p>
        </c:txPr>
        <c:crossAx val="55217152"/>
        <c:crosses val="autoZero"/>
        <c:auto val="1"/>
        <c:lblAlgn val="ctr"/>
        <c:lblOffset val="0"/>
        <c:noMultiLvlLbl val="0"/>
      </c:catAx>
      <c:valAx>
        <c:axId val="55217152"/>
        <c:scaling>
          <c:orientation val="minMax"/>
          <c:max val="100"/>
        </c:scaling>
        <c:delete val="1"/>
        <c:axPos val="t"/>
        <c:numFmt formatCode="General" sourceLinked="1"/>
        <c:majorTickMark val="none"/>
        <c:minorTickMark val="none"/>
        <c:tickLblPos val="none"/>
        <c:crossAx val="55215616"/>
        <c:crosses val="autoZero"/>
        <c:crossBetween val="between"/>
      </c:valAx>
      <c:spPr>
        <a:noFill/>
        <a:ln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2000" b="0">
                <a:latin typeface="Franklin Gothic Book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000" b="0">
                <a:latin typeface="Franklin Gothic Book" pitchFamily="34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000" b="0">
                <a:latin typeface="Franklin Gothic Book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12774970836978711"/>
          <c:y val="2.2377384033356582E-2"/>
          <c:w val="0.85765310586176657"/>
          <c:h val="7.2602631988074845E-2"/>
        </c:manualLayout>
      </c:layout>
      <c:overlay val="0"/>
      <c:txPr>
        <a:bodyPr/>
        <a:lstStyle/>
        <a:p>
          <a:pPr>
            <a:defRPr sz="2000" b="0">
              <a:latin typeface="Franklin Gothic Book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3934927601025541"/>
          <c:y val="9.5982939632545936E-2"/>
          <c:w val="0.76061909410802209"/>
          <c:h val="0.90158967629046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'Bar-double'!$C$6</c:f>
              <c:strCache>
                <c:ptCount val="1"/>
                <c:pt idx="0">
                  <c:v>U.S.</c:v>
                </c:pt>
              </c:strCache>
            </c:strRef>
          </c:tx>
          <c:spPr>
            <a:solidFill>
              <a:srgbClr val="436983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400"/>
                      <a:t>55%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'Bar-double'!$B$7:$B$11</c:f>
              <c:strCache>
                <c:ptCount val="5"/>
                <c:pt idx="0">
                  <c:v>Asia</c:v>
                </c:pt>
                <c:pt idx="1">
                  <c:v>Africa</c:v>
                </c:pt>
                <c:pt idx="2">
                  <c:v>Latin America</c:v>
                </c:pt>
                <c:pt idx="3">
                  <c:v>Middle East</c:v>
                </c:pt>
                <c:pt idx="4">
                  <c:v>Europe</c:v>
                </c:pt>
              </c:strCache>
            </c:strRef>
          </c:cat>
          <c:val>
            <c:numRef>
              <c:f>'Bar-double'!$C$7:$C$11</c:f>
              <c:numCache>
                <c:formatCode>General</c:formatCode>
                <c:ptCount val="5"/>
                <c:pt idx="0">
                  <c:v>55</c:v>
                </c:pt>
                <c:pt idx="1">
                  <c:v>48</c:v>
                </c:pt>
                <c:pt idx="2">
                  <c:v>46</c:v>
                </c:pt>
                <c:pt idx="3">
                  <c:v>41</c:v>
                </c:pt>
                <c:pt idx="4">
                  <c:v>37</c:v>
                </c:pt>
              </c:numCache>
            </c:numRef>
          </c:val>
        </c:ser>
        <c:ser>
          <c:idx val="1"/>
          <c:order val="1"/>
          <c:tx>
            <c:strRef>
              <c:f>'Bar-double'!$D$6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BF3927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400"/>
                      <a:t>25%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'Bar-double'!$B$7:$B$11</c:f>
              <c:strCache>
                <c:ptCount val="5"/>
                <c:pt idx="0">
                  <c:v>Asia</c:v>
                </c:pt>
                <c:pt idx="1">
                  <c:v>Africa</c:v>
                </c:pt>
                <c:pt idx="2">
                  <c:v>Latin America</c:v>
                </c:pt>
                <c:pt idx="3">
                  <c:v>Middle East</c:v>
                </c:pt>
                <c:pt idx="4">
                  <c:v>Europe</c:v>
                </c:pt>
              </c:strCache>
            </c:strRef>
          </c:cat>
          <c:val>
            <c:numRef>
              <c:f>'Bar-double'!$D$7:$D$11</c:f>
              <c:numCache>
                <c:formatCode>General</c:formatCode>
                <c:ptCount val="5"/>
                <c:pt idx="0">
                  <c:v>25</c:v>
                </c:pt>
                <c:pt idx="1">
                  <c:v>22</c:v>
                </c:pt>
                <c:pt idx="2">
                  <c:v>23</c:v>
                </c:pt>
                <c:pt idx="3">
                  <c:v>39</c:v>
                </c:pt>
                <c:pt idx="4">
                  <c:v>49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7"/>
        <c:overlap val="-4"/>
        <c:axId val="55681024"/>
        <c:axId val="55682560"/>
      </c:barChart>
      <c:catAx>
        <c:axId val="55681024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2400">
                <a:latin typeface="Franklin Gothic Book" panose="020B0503020102020204" pitchFamily="34" charset="0"/>
              </a:defRPr>
            </a:pPr>
            <a:endParaRPr lang="en-US"/>
          </a:p>
        </c:txPr>
        <c:crossAx val="55682560"/>
        <c:crosses val="autoZero"/>
        <c:auto val="1"/>
        <c:lblAlgn val="ctr"/>
        <c:lblOffset val="0"/>
        <c:noMultiLvlLbl val="0"/>
      </c:catAx>
      <c:valAx>
        <c:axId val="55682560"/>
        <c:scaling>
          <c:orientation val="minMax"/>
          <c:max val="65"/>
          <c:min val="0"/>
        </c:scaling>
        <c:delete val="0"/>
        <c:axPos val="t"/>
        <c:numFmt formatCode="General" sourceLinked="1"/>
        <c:majorTickMark val="out"/>
        <c:minorTickMark val="none"/>
        <c:tickLblPos val="none"/>
        <c:spPr>
          <a:ln>
            <a:noFill/>
          </a:ln>
        </c:spPr>
        <c:crossAx val="55681024"/>
        <c:crosses val="autoZero"/>
        <c:crossBetween val="between"/>
      </c:valAx>
      <c:spPr>
        <a:noFill/>
      </c:spPr>
    </c:plotArea>
    <c:legend>
      <c:legendPos val="t"/>
      <c:legendEntry>
        <c:idx val="0"/>
        <c:txPr>
          <a:bodyPr/>
          <a:lstStyle/>
          <a:p>
            <a:pPr>
              <a:defRPr sz="2000">
                <a:latin typeface="Franklin Gothic Book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000">
                <a:latin typeface="Franklin Gothic Book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27806211723534574"/>
          <c:y val="0"/>
          <c:w val="0.62645177165354371"/>
          <c:h val="0.10332883004133037"/>
        </c:manualLayout>
      </c:layout>
      <c:overlay val="0"/>
      <c:txPr>
        <a:bodyPr/>
        <a:lstStyle/>
        <a:p>
          <a:pPr>
            <a:defRPr sz="2000">
              <a:latin typeface="Franklin Gothic Book" panose="020B05030201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 algn="ctr">
        <a:defRPr lang="en-US" sz="800" b="0" i="0" u="none" strike="noStrike" kern="1200" baseline="0">
          <a:solidFill>
            <a:sysClr val="windowText" lastClr="000000"/>
          </a:solidFill>
          <a:latin typeface="Verdana" pitchFamily="34" charset="0"/>
          <a:ea typeface="+mn-ea"/>
          <a:cs typeface="+mn-cs"/>
        </a:defRPr>
      </a:pPr>
      <a:endParaRPr lang="en-US"/>
    </a:p>
  </c:txPr>
  <c:externalData r:id="rId2">
    <c:autoUpdate val="0"/>
  </c:externalData>
  <c:userShapes r:id="rId3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7064080652709125E-2"/>
          <c:y val="0.12132938136522482"/>
          <c:w val="0.85566822315815183"/>
          <c:h val="0.77124666575365075"/>
        </c:manualLayout>
      </c:layout>
      <c:lineChart>
        <c:grouping val="standard"/>
        <c:varyColors val="0"/>
        <c:ser>
          <c:idx val="0"/>
          <c:order val="0"/>
          <c:tx>
            <c:strRef>
              <c:f>'Line - Superpower'!$C$6</c:f>
              <c:strCache>
                <c:ptCount val="1"/>
                <c:pt idx="0">
                  <c:v>China will/has replaced</c:v>
                </c:pt>
              </c:strCache>
            </c:strRef>
          </c:tx>
          <c:spPr>
            <a:ln w="57150" cmpd="sng">
              <a:solidFill>
                <a:srgbClr val="BF3927"/>
              </a:solidFill>
            </a:ln>
          </c:spPr>
          <c:marker>
            <c:symbol val="circle"/>
            <c:size val="11"/>
            <c:spPr>
              <a:solidFill>
                <a:schemeClr val="lt1"/>
              </a:solidFill>
              <a:ln w="31750">
                <a:solidFill>
                  <a:srgbClr val="BF3927"/>
                </a:solidFill>
              </a:ln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2000">
                        <a:solidFill>
                          <a:schemeClr val="accent6"/>
                        </a:solidFill>
                      </a:defRPr>
                    </a:pPr>
                    <a:r>
                      <a:rPr lang="en-US" smtClean="0"/>
                      <a:t>41%</a:t>
                    </a:r>
                    <a:endParaRPr lang="en-US"/>
                  </a:p>
                </c:rich>
              </c:tx>
              <c:spPr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2000">
                      <a:solidFill>
                        <a:schemeClr val="accent6"/>
                      </a:solidFill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>
                    <a:solidFill>
                      <a:schemeClr val="accent6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'Line - Superpower'!$B$9:$B$10</c:f>
              <c:numCache>
                <c:formatCode>General</c:formatCode>
                <c:ptCount val="2"/>
                <c:pt idx="0">
                  <c:v>2008</c:v>
                </c:pt>
                <c:pt idx="1">
                  <c:v>2014</c:v>
                </c:pt>
              </c:numCache>
            </c:numRef>
          </c:cat>
          <c:val>
            <c:numRef>
              <c:f>'Line - Superpower'!$C$9:$C$10</c:f>
              <c:numCache>
                <c:formatCode>General</c:formatCode>
                <c:ptCount val="2"/>
                <c:pt idx="0">
                  <c:v>41</c:v>
                </c:pt>
                <c:pt idx="1">
                  <c:v>50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'Line - Superpower'!$D$6</c:f>
              <c:strCache>
                <c:ptCount val="1"/>
                <c:pt idx="0">
                  <c:v>Will never</c:v>
                </c:pt>
              </c:strCache>
            </c:strRef>
          </c:tx>
          <c:spPr>
            <a:ln w="57150">
              <a:solidFill>
                <a:srgbClr val="436983"/>
              </a:solidFill>
            </a:ln>
          </c:spPr>
          <c:marker>
            <c:symbol val="circle"/>
            <c:size val="11"/>
            <c:spPr>
              <a:solidFill>
                <a:schemeClr val="lt1"/>
              </a:solidFill>
              <a:ln w="31750">
                <a:solidFill>
                  <a:srgbClr val="436983"/>
                </a:solidFill>
              </a:ln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39%</a:t>
                    </a:r>
                    <a:endParaRPr lang="en-US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chemeClr val="accent5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'Line - Superpower'!$B$9:$B$10</c:f>
              <c:numCache>
                <c:formatCode>General</c:formatCode>
                <c:ptCount val="2"/>
                <c:pt idx="0">
                  <c:v>2008</c:v>
                </c:pt>
                <c:pt idx="1">
                  <c:v>2014</c:v>
                </c:pt>
              </c:numCache>
            </c:numRef>
          </c:cat>
          <c:val>
            <c:numRef>
              <c:f>'Line - Superpower'!$D$9:$D$10</c:f>
              <c:numCache>
                <c:formatCode>General</c:formatCode>
                <c:ptCount val="2"/>
                <c:pt idx="0">
                  <c:v>39</c:v>
                </c:pt>
                <c:pt idx="1">
                  <c:v>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246272"/>
        <c:axId val="56247808"/>
      </c:lineChart>
      <c:catAx>
        <c:axId val="56246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56247808"/>
        <c:crosses val="autoZero"/>
        <c:auto val="0"/>
        <c:lblAlgn val="ctr"/>
        <c:lblOffset val="100"/>
        <c:tickLblSkip val="1"/>
        <c:noMultiLvlLbl val="0"/>
      </c:catAx>
      <c:valAx>
        <c:axId val="562478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6246272"/>
        <c:crosses val="autoZero"/>
        <c:crossBetween val="midCat"/>
        <c:majorUnit val="20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6722068244129837"/>
          <c:y val="0.15646280206353516"/>
          <c:w val="0.73277931755870163"/>
          <c:h val="0.84120553896280192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'Q34 Regional medians'!$C$7</c:f>
              <c:strCache>
                <c:ptCount val="1"/>
                <c:pt idx="0">
                  <c:v>Disapprove</c:v>
                </c:pt>
              </c:strCache>
            </c:strRef>
          </c:tx>
          <c:spPr>
            <a:solidFill>
              <a:srgbClr val="436983"/>
            </a:solidFill>
          </c:spPr>
          <c:invertIfNegative val="0"/>
          <c:dLbls>
            <c:dLbl>
              <c:idx val="0"/>
              <c:layout>
                <c:manualLayout>
                  <c:x val="-7.8372532054751321E-4"/>
                  <c:y val="5.7473527016019552E-3"/>
                </c:manualLayout>
              </c:layout>
              <c:tx>
                <c:rich>
                  <a:bodyPr/>
                  <a:lstStyle/>
                  <a:p>
                    <a:r>
                      <a:rPr lang="en-US" sz="2400"/>
                      <a:t>33%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;0" sourceLinked="0"/>
            <c:txPr>
              <a:bodyPr/>
              <a:lstStyle/>
              <a:p>
                <a:pPr>
                  <a:defRPr sz="2400">
                    <a:solidFill>
                      <a:sysClr val="windowText" lastClr="000000"/>
                    </a:solidFill>
                    <a:latin typeface="Franklin Gothic Book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'Q34 Regional medians'!$B$8:$B$12</c:f>
              <c:strCache>
                <c:ptCount val="5"/>
                <c:pt idx="0">
                  <c:v>Europe</c:v>
                </c:pt>
                <c:pt idx="1">
                  <c:v>Middle East</c:v>
                </c:pt>
                <c:pt idx="2">
                  <c:v>Latin America</c:v>
                </c:pt>
                <c:pt idx="3">
                  <c:v>Africa</c:v>
                </c:pt>
                <c:pt idx="4">
                  <c:v>Asia</c:v>
                </c:pt>
              </c:strCache>
            </c:strRef>
          </c:cat>
          <c:val>
            <c:numRef>
              <c:f>'Q34 Regional medians'!$C$8:$C$12</c:f>
              <c:numCache>
                <c:formatCode>0</c:formatCode>
                <c:ptCount val="5"/>
                <c:pt idx="0">
                  <c:v>-33</c:v>
                </c:pt>
                <c:pt idx="1">
                  <c:v>-42</c:v>
                </c:pt>
                <c:pt idx="2">
                  <c:v>-30</c:v>
                </c:pt>
                <c:pt idx="3">
                  <c:v>-29</c:v>
                </c:pt>
                <c:pt idx="4">
                  <c:v>-36</c:v>
                </c:pt>
              </c:numCache>
            </c:numRef>
          </c:val>
        </c:ser>
        <c:ser>
          <c:idx val="0"/>
          <c:order val="1"/>
          <c:tx>
            <c:strRef>
              <c:f>'Q34 Regional medians'!$E$7</c:f>
              <c:strCache>
                <c:ptCount val="1"/>
                <c:pt idx="0">
                  <c:v>Approve</c:v>
                </c:pt>
              </c:strCache>
            </c:strRef>
          </c:tx>
          <c:spPr>
            <a:solidFill>
              <a:srgbClr val="BF3927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2400"/>
                      <a:t>60%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'Q34 Regional medians'!$B$8:$B$12</c:f>
              <c:strCache>
                <c:ptCount val="5"/>
                <c:pt idx="0">
                  <c:v>Europe</c:v>
                </c:pt>
                <c:pt idx="1">
                  <c:v>Middle East</c:v>
                </c:pt>
                <c:pt idx="2">
                  <c:v>Latin America</c:v>
                </c:pt>
                <c:pt idx="3">
                  <c:v>Africa</c:v>
                </c:pt>
                <c:pt idx="4">
                  <c:v>Asia</c:v>
                </c:pt>
              </c:strCache>
            </c:strRef>
          </c:cat>
          <c:val>
            <c:numRef>
              <c:f>'Q34 Regional medians'!$E$8:$E$12</c:f>
              <c:numCache>
                <c:formatCode>0</c:formatCode>
                <c:ptCount val="5"/>
                <c:pt idx="0">
                  <c:v>60</c:v>
                </c:pt>
                <c:pt idx="1">
                  <c:v>52</c:v>
                </c:pt>
                <c:pt idx="2">
                  <c:v>50</c:v>
                </c:pt>
                <c:pt idx="3">
                  <c:v>43</c:v>
                </c:pt>
                <c:pt idx="4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3152512"/>
        <c:axId val="153154304"/>
      </c:barChart>
      <c:catAx>
        <c:axId val="153152512"/>
        <c:scaling>
          <c:orientation val="maxMin"/>
        </c:scaling>
        <c:delete val="0"/>
        <c:axPos val="l"/>
        <c:majorTickMark val="none"/>
        <c:minorTickMark val="none"/>
        <c:tickLblPos val="low"/>
        <c:spPr>
          <a:ln>
            <a:noFill/>
          </a:ln>
        </c:spPr>
        <c:txPr>
          <a:bodyPr rot="0"/>
          <a:lstStyle/>
          <a:p>
            <a:pPr>
              <a:defRPr sz="2400">
                <a:latin typeface="+mn-lt"/>
              </a:defRPr>
            </a:pPr>
            <a:endParaRPr lang="en-US"/>
          </a:p>
        </c:txPr>
        <c:crossAx val="153154304"/>
        <c:crosses val="autoZero"/>
        <c:auto val="1"/>
        <c:lblAlgn val="ctr"/>
        <c:lblOffset val="300"/>
        <c:noMultiLvlLbl val="0"/>
      </c:catAx>
      <c:valAx>
        <c:axId val="153154304"/>
        <c:scaling>
          <c:orientation val="minMax"/>
          <c:max val="73"/>
          <c:min val="-48"/>
        </c:scaling>
        <c:delete val="0"/>
        <c:axPos val="t"/>
        <c:majorGridlines>
          <c:spPr>
            <a:ln w="6350" cap="rnd">
              <a:solidFill>
                <a:sysClr val="windowText" lastClr="000000">
                  <a:tint val="75000"/>
                  <a:shade val="95000"/>
                  <a:satMod val="105000"/>
                  <a:alpha val="0"/>
                </a:sysClr>
              </a:solidFill>
              <a:prstDash val="sysDot"/>
            </a:ln>
          </c:spPr>
        </c:majorGridlines>
        <c:numFmt formatCode="0" sourceLinked="1"/>
        <c:majorTickMark val="out"/>
        <c:minorTickMark val="none"/>
        <c:tickLblPos val="none"/>
        <c:spPr>
          <a:ln>
            <a:noFill/>
          </a:ln>
        </c:spPr>
        <c:crossAx val="153152512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4977507673142632"/>
          <c:y val="6.3588213582677161E-2"/>
          <c:w val="0.75022492326857371"/>
          <c:h val="0.89620160761154855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'Opposing Bars short (2)'!$C$7</c:f>
              <c:strCache>
                <c:ptCount val="1"/>
                <c:pt idx="0">
                  <c:v>Disapprove</c:v>
                </c:pt>
              </c:strCache>
            </c:strRef>
          </c:tx>
          <c:spPr>
            <a:solidFill>
              <a:srgbClr val="BF3927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10%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;0" sourceLinked="0"/>
            <c:txPr>
              <a:bodyPr/>
              <a:lstStyle/>
              <a:p>
                <a:pPr>
                  <a:defRPr sz="2400">
                    <a:solidFill>
                      <a:sysClr val="windowText" lastClr="000000"/>
                    </a:solidFill>
                    <a:latin typeface="Franklin Gothic Book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'Opposing Bars short (2)'!$B$9:$B$15</c:f>
              <c:strCache>
                <c:ptCount val="7"/>
                <c:pt idx="0">
                  <c:v>Tanzania</c:v>
                </c:pt>
                <c:pt idx="1">
                  <c:v>Kenya</c:v>
                </c:pt>
                <c:pt idx="2">
                  <c:v>Senegal</c:v>
                </c:pt>
                <c:pt idx="3">
                  <c:v>Nigeria</c:v>
                </c:pt>
                <c:pt idx="4">
                  <c:v>Uganda</c:v>
                </c:pt>
                <c:pt idx="5">
                  <c:v>Ghana</c:v>
                </c:pt>
                <c:pt idx="6">
                  <c:v>South Africa</c:v>
                </c:pt>
              </c:strCache>
            </c:strRef>
          </c:cat>
          <c:val>
            <c:numRef>
              <c:f>'Opposing Bars short (2)'!$C$9:$C$15</c:f>
              <c:numCache>
                <c:formatCode>0</c:formatCode>
                <c:ptCount val="7"/>
                <c:pt idx="0">
                  <c:v>-10</c:v>
                </c:pt>
                <c:pt idx="1">
                  <c:v>-16</c:v>
                </c:pt>
                <c:pt idx="2">
                  <c:v>-12</c:v>
                </c:pt>
                <c:pt idx="3">
                  <c:v>-14</c:v>
                </c:pt>
                <c:pt idx="4">
                  <c:v>-18</c:v>
                </c:pt>
                <c:pt idx="5">
                  <c:v>-23</c:v>
                </c:pt>
                <c:pt idx="6">
                  <c:v>-40</c:v>
                </c:pt>
              </c:numCache>
            </c:numRef>
          </c:val>
        </c:ser>
        <c:ser>
          <c:idx val="0"/>
          <c:order val="1"/>
          <c:tx>
            <c:strRef>
              <c:f>'Opposing Bars short (2)'!$D$7</c:f>
              <c:strCache>
                <c:ptCount val="1"/>
                <c:pt idx="0">
                  <c:v>Approve</c:v>
                </c:pt>
              </c:strCache>
            </c:strRef>
          </c:tx>
          <c:spPr>
            <a:solidFill>
              <a:srgbClr val="436983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'Opposing Bars short (2)'!$B$9:$B$15</c:f>
              <c:strCache>
                <c:ptCount val="7"/>
                <c:pt idx="0">
                  <c:v>Tanzania</c:v>
                </c:pt>
                <c:pt idx="1">
                  <c:v>Kenya</c:v>
                </c:pt>
                <c:pt idx="2">
                  <c:v>Senegal</c:v>
                </c:pt>
                <c:pt idx="3">
                  <c:v>Nigeria</c:v>
                </c:pt>
                <c:pt idx="4">
                  <c:v>Uganda</c:v>
                </c:pt>
                <c:pt idx="5">
                  <c:v>Ghana</c:v>
                </c:pt>
                <c:pt idx="6">
                  <c:v>South Africa</c:v>
                </c:pt>
              </c:strCache>
            </c:strRef>
          </c:cat>
          <c:val>
            <c:numRef>
              <c:f>'Opposing Bars short (2)'!$D$9:$D$15</c:f>
              <c:numCache>
                <c:formatCode>0</c:formatCode>
                <c:ptCount val="7"/>
                <c:pt idx="0">
                  <c:v>77</c:v>
                </c:pt>
                <c:pt idx="1">
                  <c:v>74</c:v>
                </c:pt>
                <c:pt idx="2">
                  <c:v>71</c:v>
                </c:pt>
                <c:pt idx="3">
                  <c:v>70</c:v>
                </c:pt>
                <c:pt idx="4">
                  <c:v>61</c:v>
                </c:pt>
                <c:pt idx="5">
                  <c:v>61</c:v>
                </c:pt>
                <c:pt idx="6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1498624"/>
        <c:axId val="31500160"/>
      </c:barChart>
      <c:catAx>
        <c:axId val="31498624"/>
        <c:scaling>
          <c:orientation val="maxMin"/>
        </c:scaling>
        <c:delete val="0"/>
        <c:axPos val="l"/>
        <c:majorTickMark val="none"/>
        <c:minorTickMark val="none"/>
        <c:tickLblPos val="low"/>
        <c:spPr>
          <a:ln>
            <a:noFill/>
          </a:ln>
        </c:spPr>
        <c:txPr>
          <a:bodyPr rot="0"/>
          <a:lstStyle/>
          <a:p>
            <a:pPr>
              <a:defRPr sz="2400">
                <a:latin typeface="+mn-lt"/>
              </a:defRPr>
            </a:pPr>
            <a:endParaRPr lang="en-US"/>
          </a:p>
        </c:txPr>
        <c:crossAx val="31500160"/>
        <c:crosses val="autoZero"/>
        <c:auto val="1"/>
        <c:lblAlgn val="ctr"/>
        <c:lblOffset val="300"/>
        <c:noMultiLvlLbl val="0"/>
      </c:catAx>
      <c:valAx>
        <c:axId val="31500160"/>
        <c:scaling>
          <c:orientation val="minMax"/>
        </c:scaling>
        <c:delete val="0"/>
        <c:axPos val="t"/>
        <c:majorGridlines>
          <c:spPr>
            <a:ln w="6350" cap="rnd">
              <a:solidFill>
                <a:sysClr val="windowText" lastClr="000000">
                  <a:tint val="75000"/>
                  <a:shade val="95000"/>
                  <a:satMod val="105000"/>
                  <a:alpha val="0"/>
                </a:sysClr>
              </a:solidFill>
              <a:prstDash val="sysDot"/>
            </a:ln>
          </c:spPr>
        </c:majorGridlines>
        <c:numFmt formatCode="0" sourceLinked="1"/>
        <c:majorTickMark val="out"/>
        <c:minorTickMark val="none"/>
        <c:tickLblPos val="none"/>
        <c:spPr>
          <a:ln>
            <a:noFill/>
          </a:ln>
        </c:spPr>
        <c:crossAx val="31498624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9807138102771618"/>
          <c:y val="8.2884772600146289E-2"/>
          <c:w val="0.80192861897228385"/>
          <c:h val="0.90149520244395687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'Chi Econ EU (2)'!$C$7</c:f>
              <c:strCache>
                <c:ptCount val="1"/>
                <c:pt idx="0">
                  <c:v>Disapprove</c:v>
                </c:pt>
              </c:strCache>
            </c:strRef>
          </c:tx>
          <c:spPr>
            <a:solidFill>
              <a:srgbClr val="BF3927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28%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;0" sourceLinked="0"/>
            <c:txPr>
              <a:bodyPr/>
              <a:lstStyle/>
              <a:p>
                <a:pPr>
                  <a:defRPr sz="2400">
                    <a:solidFill>
                      <a:sysClr val="windowText" lastClr="000000"/>
                    </a:solidFill>
                    <a:latin typeface="Franklin Gothic Book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'Chi Econ EU (2)'!$B$9:$B$15</c:f>
              <c:strCache>
                <c:ptCount val="7"/>
                <c:pt idx="0">
                  <c:v>UK</c:v>
                </c:pt>
                <c:pt idx="1">
                  <c:v>Greece</c:v>
                </c:pt>
                <c:pt idx="2">
                  <c:v>Germany</c:v>
                </c:pt>
                <c:pt idx="3">
                  <c:v>France</c:v>
                </c:pt>
                <c:pt idx="4">
                  <c:v>Spain</c:v>
                </c:pt>
                <c:pt idx="5">
                  <c:v>Poland</c:v>
                </c:pt>
                <c:pt idx="6">
                  <c:v>Italy</c:v>
                </c:pt>
              </c:strCache>
            </c:strRef>
          </c:cat>
          <c:val>
            <c:numRef>
              <c:f>'Chi Econ EU (2)'!$C$9:$C$15</c:f>
              <c:numCache>
                <c:formatCode>0</c:formatCode>
                <c:ptCount val="7"/>
                <c:pt idx="0">
                  <c:v>-28</c:v>
                </c:pt>
                <c:pt idx="1">
                  <c:v>-30</c:v>
                </c:pt>
                <c:pt idx="2">
                  <c:v>-45</c:v>
                </c:pt>
                <c:pt idx="3">
                  <c:v>-53</c:v>
                </c:pt>
                <c:pt idx="4">
                  <c:v>-46</c:v>
                </c:pt>
                <c:pt idx="5">
                  <c:v>-53</c:v>
                </c:pt>
                <c:pt idx="6">
                  <c:v>-75</c:v>
                </c:pt>
              </c:numCache>
            </c:numRef>
          </c:val>
        </c:ser>
        <c:ser>
          <c:idx val="0"/>
          <c:order val="1"/>
          <c:tx>
            <c:strRef>
              <c:f>'Chi Econ EU (2)'!$D$7</c:f>
              <c:strCache>
                <c:ptCount val="1"/>
                <c:pt idx="0">
                  <c:v>Approve</c:v>
                </c:pt>
              </c:strCache>
            </c:strRef>
          </c:tx>
          <c:spPr>
            <a:solidFill>
              <a:srgbClr val="436983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'Chi Econ EU (2)'!$B$9:$B$15</c:f>
              <c:strCache>
                <c:ptCount val="7"/>
                <c:pt idx="0">
                  <c:v>UK</c:v>
                </c:pt>
                <c:pt idx="1">
                  <c:v>Greece</c:v>
                </c:pt>
                <c:pt idx="2">
                  <c:v>Germany</c:v>
                </c:pt>
                <c:pt idx="3">
                  <c:v>France</c:v>
                </c:pt>
                <c:pt idx="4">
                  <c:v>Spain</c:v>
                </c:pt>
                <c:pt idx="5">
                  <c:v>Poland</c:v>
                </c:pt>
                <c:pt idx="6">
                  <c:v>Italy</c:v>
                </c:pt>
              </c:strCache>
            </c:strRef>
          </c:cat>
          <c:val>
            <c:numRef>
              <c:f>'Chi Econ EU (2)'!$D$9:$D$15</c:f>
              <c:numCache>
                <c:formatCode>0</c:formatCode>
                <c:ptCount val="7"/>
                <c:pt idx="0">
                  <c:v>57</c:v>
                </c:pt>
                <c:pt idx="1">
                  <c:v>52</c:v>
                </c:pt>
                <c:pt idx="2">
                  <c:v>51</c:v>
                </c:pt>
                <c:pt idx="3">
                  <c:v>47</c:v>
                </c:pt>
                <c:pt idx="4">
                  <c:v>44</c:v>
                </c:pt>
                <c:pt idx="5">
                  <c:v>26</c:v>
                </c:pt>
                <c:pt idx="6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4837248"/>
        <c:axId val="34838784"/>
      </c:barChart>
      <c:catAx>
        <c:axId val="34837248"/>
        <c:scaling>
          <c:orientation val="maxMin"/>
        </c:scaling>
        <c:delete val="0"/>
        <c:axPos val="l"/>
        <c:majorTickMark val="none"/>
        <c:minorTickMark val="none"/>
        <c:tickLblPos val="low"/>
        <c:spPr>
          <a:ln>
            <a:noFill/>
          </a:ln>
        </c:spPr>
        <c:txPr>
          <a:bodyPr rot="0"/>
          <a:lstStyle/>
          <a:p>
            <a:pPr>
              <a:defRPr sz="2400">
                <a:latin typeface="+mn-lt"/>
              </a:defRPr>
            </a:pPr>
            <a:endParaRPr lang="en-US"/>
          </a:p>
        </c:txPr>
        <c:crossAx val="34838784"/>
        <c:crosses val="autoZero"/>
        <c:auto val="1"/>
        <c:lblAlgn val="ctr"/>
        <c:lblOffset val="300"/>
        <c:noMultiLvlLbl val="0"/>
      </c:catAx>
      <c:valAx>
        <c:axId val="34838784"/>
        <c:scaling>
          <c:orientation val="minMax"/>
          <c:max val="72"/>
          <c:min val="-86"/>
        </c:scaling>
        <c:delete val="0"/>
        <c:axPos val="t"/>
        <c:majorGridlines>
          <c:spPr>
            <a:ln w="6350" cap="rnd">
              <a:solidFill>
                <a:sysClr val="windowText" lastClr="000000">
                  <a:tint val="75000"/>
                  <a:shade val="95000"/>
                  <a:satMod val="105000"/>
                  <a:alpha val="0"/>
                </a:sysClr>
              </a:solidFill>
              <a:prstDash val="sysDot"/>
            </a:ln>
          </c:spPr>
        </c:majorGridlines>
        <c:numFmt formatCode="0" sourceLinked="1"/>
        <c:majorTickMark val="out"/>
        <c:minorTickMark val="none"/>
        <c:tickLblPos val="none"/>
        <c:spPr>
          <a:ln>
            <a:noFill/>
          </a:ln>
        </c:spPr>
        <c:crossAx val="3483724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3320126980171091"/>
          <c:y val="8.2884772600146289E-2"/>
          <c:w val="0.76679873019828904"/>
          <c:h val="0.91711522739985374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'Chi Econ LA'!$C$7</c:f>
              <c:strCache>
                <c:ptCount val="1"/>
                <c:pt idx="0">
                  <c:v>Disapprove</c:v>
                </c:pt>
              </c:strCache>
            </c:strRef>
          </c:tx>
          <c:spPr>
            <a:solidFill>
              <a:srgbClr val="BF3927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13%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;0" sourceLinked="0"/>
            <c:txPr>
              <a:bodyPr/>
              <a:lstStyle/>
              <a:p>
                <a:pPr>
                  <a:defRPr sz="2400">
                    <a:solidFill>
                      <a:sysClr val="windowText" lastClr="000000"/>
                    </a:solidFill>
                    <a:latin typeface="Franklin Gothic Book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'Chi Econ LA'!$B$9:$B$17</c:f>
              <c:strCache>
                <c:ptCount val="9"/>
                <c:pt idx="0">
                  <c:v>Nicaragua</c:v>
                </c:pt>
                <c:pt idx="1">
                  <c:v>Venezuela</c:v>
                </c:pt>
                <c:pt idx="2">
                  <c:v>Chile</c:v>
                </c:pt>
                <c:pt idx="3">
                  <c:v>Peru</c:v>
                </c:pt>
                <c:pt idx="4">
                  <c:v>El Salvador</c:v>
                </c:pt>
                <c:pt idx="5">
                  <c:v>Argentina</c:v>
                </c:pt>
                <c:pt idx="6">
                  <c:v>Brazil</c:v>
                </c:pt>
                <c:pt idx="7">
                  <c:v>Mexico</c:v>
                </c:pt>
                <c:pt idx="8">
                  <c:v>Colombia</c:v>
                </c:pt>
              </c:strCache>
            </c:strRef>
          </c:cat>
          <c:val>
            <c:numRef>
              <c:f>'Chi Econ LA'!$C$9:$C$17</c:f>
              <c:numCache>
                <c:formatCode>0</c:formatCode>
                <c:ptCount val="9"/>
                <c:pt idx="0">
                  <c:v>-13</c:v>
                </c:pt>
                <c:pt idx="1">
                  <c:v>-20</c:v>
                </c:pt>
                <c:pt idx="2">
                  <c:v>-13</c:v>
                </c:pt>
                <c:pt idx="3">
                  <c:v>-23</c:v>
                </c:pt>
                <c:pt idx="4">
                  <c:v>-26</c:v>
                </c:pt>
                <c:pt idx="5">
                  <c:v>-20</c:v>
                </c:pt>
                <c:pt idx="6">
                  <c:v>-41</c:v>
                </c:pt>
                <c:pt idx="7">
                  <c:v>-36</c:v>
                </c:pt>
                <c:pt idx="8">
                  <c:v>-45</c:v>
                </c:pt>
              </c:numCache>
            </c:numRef>
          </c:val>
        </c:ser>
        <c:ser>
          <c:idx val="0"/>
          <c:order val="1"/>
          <c:tx>
            <c:strRef>
              <c:f>'Chi Econ LA'!$D$7</c:f>
              <c:strCache>
                <c:ptCount val="1"/>
                <c:pt idx="0">
                  <c:v>Approve</c:v>
                </c:pt>
              </c:strCache>
            </c:strRef>
          </c:tx>
          <c:spPr>
            <a:solidFill>
              <a:srgbClr val="436983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'Chi Econ LA'!$B$9:$B$17</c:f>
              <c:strCache>
                <c:ptCount val="9"/>
                <c:pt idx="0">
                  <c:v>Nicaragua</c:v>
                </c:pt>
                <c:pt idx="1">
                  <c:v>Venezuela</c:v>
                </c:pt>
                <c:pt idx="2">
                  <c:v>Chile</c:v>
                </c:pt>
                <c:pt idx="3">
                  <c:v>Peru</c:v>
                </c:pt>
                <c:pt idx="4">
                  <c:v>El Salvador</c:v>
                </c:pt>
                <c:pt idx="5">
                  <c:v>Argentina</c:v>
                </c:pt>
                <c:pt idx="6">
                  <c:v>Brazil</c:v>
                </c:pt>
                <c:pt idx="7">
                  <c:v>Mexico</c:v>
                </c:pt>
                <c:pt idx="8">
                  <c:v>Colombia</c:v>
                </c:pt>
              </c:strCache>
            </c:strRef>
          </c:cat>
          <c:val>
            <c:numRef>
              <c:f>'Chi Econ LA'!$D$9:$D$17</c:f>
              <c:numCache>
                <c:formatCode>0</c:formatCode>
                <c:ptCount val="9"/>
                <c:pt idx="0">
                  <c:v>74</c:v>
                </c:pt>
                <c:pt idx="1">
                  <c:v>66</c:v>
                </c:pt>
                <c:pt idx="2">
                  <c:v>63</c:v>
                </c:pt>
                <c:pt idx="3">
                  <c:v>54</c:v>
                </c:pt>
                <c:pt idx="4">
                  <c:v>54</c:v>
                </c:pt>
                <c:pt idx="5">
                  <c:v>41</c:v>
                </c:pt>
                <c:pt idx="6">
                  <c:v>39</c:v>
                </c:pt>
                <c:pt idx="7">
                  <c:v>38</c:v>
                </c:pt>
                <c:pt idx="8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4781440"/>
        <c:axId val="34791424"/>
      </c:barChart>
      <c:catAx>
        <c:axId val="34781440"/>
        <c:scaling>
          <c:orientation val="maxMin"/>
        </c:scaling>
        <c:delete val="0"/>
        <c:axPos val="l"/>
        <c:majorTickMark val="none"/>
        <c:minorTickMark val="none"/>
        <c:tickLblPos val="low"/>
        <c:spPr>
          <a:ln>
            <a:noFill/>
          </a:ln>
        </c:spPr>
        <c:txPr>
          <a:bodyPr rot="0"/>
          <a:lstStyle/>
          <a:p>
            <a:pPr>
              <a:defRPr sz="2400">
                <a:latin typeface="+mn-lt"/>
              </a:defRPr>
            </a:pPr>
            <a:endParaRPr lang="en-US"/>
          </a:p>
        </c:txPr>
        <c:crossAx val="34791424"/>
        <c:crosses val="autoZero"/>
        <c:auto val="1"/>
        <c:lblAlgn val="ctr"/>
        <c:lblOffset val="300"/>
        <c:noMultiLvlLbl val="0"/>
      </c:catAx>
      <c:valAx>
        <c:axId val="34791424"/>
        <c:scaling>
          <c:orientation val="minMax"/>
          <c:max val="90"/>
          <c:min val="-55"/>
        </c:scaling>
        <c:delete val="0"/>
        <c:axPos val="t"/>
        <c:majorGridlines>
          <c:spPr>
            <a:ln w="6350" cap="rnd">
              <a:solidFill>
                <a:sysClr val="windowText" lastClr="000000">
                  <a:tint val="75000"/>
                  <a:shade val="95000"/>
                  <a:satMod val="105000"/>
                  <a:alpha val="0"/>
                </a:sysClr>
              </a:solidFill>
              <a:prstDash val="sysDot"/>
            </a:ln>
          </c:spPr>
        </c:majorGridlines>
        <c:numFmt formatCode="0" sourceLinked="1"/>
        <c:majorTickMark val="out"/>
        <c:minorTickMark val="none"/>
        <c:tickLblPos val="none"/>
        <c:spPr>
          <a:ln>
            <a:noFill/>
          </a:ln>
        </c:spPr>
        <c:crossAx val="3478144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451496117854588"/>
          <c:y val="8.2884772600146289E-2"/>
          <c:w val="0.7548503882145412"/>
          <c:h val="0.90149520244395687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'Chi Econ Africa'!$C$7</c:f>
              <c:strCache>
                <c:ptCount val="1"/>
                <c:pt idx="0">
                  <c:v>Disapprove</c:v>
                </c:pt>
              </c:strCache>
            </c:strRef>
          </c:tx>
          <c:spPr>
            <a:solidFill>
              <a:srgbClr val="BF3927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13%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;0" sourceLinked="0"/>
            <c:txPr>
              <a:bodyPr/>
              <a:lstStyle/>
              <a:p>
                <a:pPr>
                  <a:defRPr sz="2400">
                    <a:solidFill>
                      <a:sysClr val="windowText" lastClr="000000"/>
                    </a:solidFill>
                    <a:latin typeface="Franklin Gothic Book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'Chi Econ Africa'!$B$9:$B$15</c:f>
              <c:strCache>
                <c:ptCount val="7"/>
                <c:pt idx="0">
                  <c:v>Kenya</c:v>
                </c:pt>
                <c:pt idx="1">
                  <c:v>Uganda</c:v>
                </c:pt>
                <c:pt idx="2">
                  <c:v>Senegal</c:v>
                </c:pt>
                <c:pt idx="3">
                  <c:v>Nigeria</c:v>
                </c:pt>
                <c:pt idx="4">
                  <c:v>Tanzania</c:v>
                </c:pt>
                <c:pt idx="5">
                  <c:v>Ghana</c:v>
                </c:pt>
                <c:pt idx="6">
                  <c:v>South Africa</c:v>
                </c:pt>
              </c:strCache>
            </c:strRef>
          </c:cat>
          <c:val>
            <c:numRef>
              <c:f>'Chi Econ Africa'!$C$9:$C$15</c:f>
              <c:numCache>
                <c:formatCode>0</c:formatCode>
                <c:ptCount val="7"/>
                <c:pt idx="0">
                  <c:v>-13</c:v>
                </c:pt>
                <c:pt idx="1">
                  <c:v>-10</c:v>
                </c:pt>
                <c:pt idx="2">
                  <c:v>-12</c:v>
                </c:pt>
                <c:pt idx="3">
                  <c:v>-8</c:v>
                </c:pt>
                <c:pt idx="4">
                  <c:v>-22</c:v>
                </c:pt>
                <c:pt idx="5">
                  <c:v>-24</c:v>
                </c:pt>
                <c:pt idx="6">
                  <c:v>-36</c:v>
                </c:pt>
              </c:numCache>
            </c:numRef>
          </c:val>
        </c:ser>
        <c:ser>
          <c:idx val="0"/>
          <c:order val="1"/>
          <c:tx>
            <c:strRef>
              <c:f>'Chi Econ Africa'!$D$7</c:f>
              <c:strCache>
                <c:ptCount val="1"/>
                <c:pt idx="0">
                  <c:v>Approve</c:v>
                </c:pt>
              </c:strCache>
            </c:strRef>
          </c:tx>
          <c:spPr>
            <a:solidFill>
              <a:srgbClr val="436983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'Chi Econ Africa'!$B$9:$B$15</c:f>
              <c:strCache>
                <c:ptCount val="7"/>
                <c:pt idx="0">
                  <c:v>Kenya</c:v>
                </c:pt>
                <c:pt idx="1">
                  <c:v>Uganda</c:v>
                </c:pt>
                <c:pt idx="2">
                  <c:v>Senegal</c:v>
                </c:pt>
                <c:pt idx="3">
                  <c:v>Nigeria</c:v>
                </c:pt>
                <c:pt idx="4">
                  <c:v>Tanzania</c:v>
                </c:pt>
                <c:pt idx="5">
                  <c:v>Ghana</c:v>
                </c:pt>
                <c:pt idx="6">
                  <c:v>South Africa</c:v>
                </c:pt>
              </c:strCache>
            </c:strRef>
          </c:cat>
          <c:val>
            <c:numRef>
              <c:f>'Chi Econ Africa'!$D$9:$D$15</c:f>
              <c:numCache>
                <c:formatCode>0</c:formatCode>
                <c:ptCount val="7"/>
                <c:pt idx="0">
                  <c:v>80</c:v>
                </c:pt>
                <c:pt idx="1">
                  <c:v>76</c:v>
                </c:pt>
                <c:pt idx="2">
                  <c:v>75</c:v>
                </c:pt>
                <c:pt idx="3">
                  <c:v>68</c:v>
                </c:pt>
                <c:pt idx="4">
                  <c:v>66</c:v>
                </c:pt>
                <c:pt idx="5">
                  <c:v>52</c:v>
                </c:pt>
                <c:pt idx="6">
                  <c:v>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2340992"/>
        <c:axId val="32343168"/>
      </c:barChart>
      <c:catAx>
        <c:axId val="32340992"/>
        <c:scaling>
          <c:orientation val="maxMin"/>
        </c:scaling>
        <c:delete val="0"/>
        <c:axPos val="l"/>
        <c:majorTickMark val="none"/>
        <c:minorTickMark val="none"/>
        <c:tickLblPos val="low"/>
        <c:spPr>
          <a:ln>
            <a:noFill/>
          </a:ln>
        </c:spPr>
        <c:txPr>
          <a:bodyPr rot="0"/>
          <a:lstStyle/>
          <a:p>
            <a:pPr>
              <a:defRPr sz="2400">
                <a:latin typeface="+mn-lt"/>
              </a:defRPr>
            </a:pPr>
            <a:endParaRPr lang="en-US"/>
          </a:p>
        </c:txPr>
        <c:crossAx val="32343168"/>
        <c:crosses val="autoZero"/>
        <c:auto val="1"/>
        <c:lblAlgn val="ctr"/>
        <c:lblOffset val="300"/>
        <c:noMultiLvlLbl val="0"/>
      </c:catAx>
      <c:valAx>
        <c:axId val="32343168"/>
        <c:scaling>
          <c:orientation val="minMax"/>
          <c:max val="100"/>
          <c:min val="-43"/>
        </c:scaling>
        <c:delete val="0"/>
        <c:axPos val="t"/>
        <c:majorGridlines>
          <c:spPr>
            <a:ln w="6350" cap="rnd">
              <a:solidFill>
                <a:sysClr val="windowText" lastClr="000000">
                  <a:tint val="75000"/>
                  <a:shade val="95000"/>
                  <a:satMod val="105000"/>
                  <a:alpha val="0"/>
                </a:sysClr>
              </a:solidFill>
              <a:prstDash val="sysDot"/>
            </a:ln>
          </c:spPr>
        </c:majorGridlines>
        <c:numFmt formatCode="0" sourceLinked="1"/>
        <c:majorTickMark val="out"/>
        <c:minorTickMark val="none"/>
        <c:tickLblPos val="none"/>
        <c:spPr>
          <a:ln>
            <a:noFill/>
          </a:ln>
        </c:spPr>
        <c:crossAx val="32340992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064080652709125E-2"/>
          <c:y val="4.9338730338233439E-2"/>
          <c:w val="0.72805369857082269"/>
          <c:h val="0.8432373976980676"/>
        </c:manualLayout>
      </c:layout>
      <c:lineChart>
        <c:grouping val="standard"/>
        <c:varyColors val="0"/>
        <c:ser>
          <c:idx val="0"/>
          <c:order val="0"/>
          <c:tx>
            <c:strRef>
              <c:f>'Af view of Chi line'!$C$6</c:f>
              <c:strCache>
                <c:ptCount val="1"/>
                <c:pt idx="0">
                  <c:v>Ghana</c:v>
                </c:pt>
              </c:strCache>
            </c:strRef>
          </c:tx>
          <c:spPr>
            <a:ln w="38100" cmpd="sng">
              <a:solidFill>
                <a:schemeClr val="tx2"/>
              </a:solidFill>
            </a:ln>
          </c:spPr>
          <c:marker>
            <c:symbol val="circle"/>
            <c:size val="5"/>
            <c:spPr>
              <a:solidFill>
                <a:schemeClr val="lt1"/>
              </a:solidFill>
              <a:ln w="15875">
                <a:solidFill>
                  <a:schemeClr val="tx2"/>
                </a:solidFill>
              </a:ln>
            </c:spPr>
          </c:marker>
          <c:dLbls>
            <c:dLbl>
              <c:idx val="7"/>
              <c:layout>
                <c:manualLayout>
                  <c:x val="-4.3894243822970407E-3"/>
                  <c:y val="4.755238928467274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solidFill>
                      <a:schemeClr val="tx2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'Af view of Chi line'!$B$10:$B$17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'Af view of Chi line'!$C$10:$C$17</c:f>
              <c:numCache>
                <c:formatCode>General</c:formatCode>
                <c:ptCount val="8"/>
                <c:pt idx="0">
                  <c:v>77</c:v>
                </c:pt>
                <c:pt idx="7">
                  <c:v>52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'Af view of Chi line'!$D$6</c:f>
              <c:strCache>
                <c:ptCount val="1"/>
                <c:pt idx="0">
                  <c:v>Kenya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lt1"/>
              </a:solidFill>
              <a:ln w="15875">
                <a:solidFill>
                  <a:schemeClr val="accent1"/>
                </a:solidFill>
              </a:ln>
            </c:spPr>
          </c:marker>
          <c:dLbls>
            <c:dLbl>
              <c:idx val="0"/>
              <c:layout>
                <c:manualLayout>
                  <c:x val="-6.606950331060038E-2"/>
                  <c:y val="-1.86703742373126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7"/>
              <c:layout>
                <c:manualLayout>
                  <c:x val="3.3510951217304735E-3"/>
                  <c:y val="-2.36030912802566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'Af view of Chi line'!$B$10:$B$17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'Af view of Chi line'!$D$10:$D$17</c:f>
              <c:numCache>
                <c:formatCode>General</c:formatCode>
                <c:ptCount val="8"/>
                <c:pt idx="0">
                  <c:v>91</c:v>
                </c:pt>
                <c:pt idx="3">
                  <c:v>90</c:v>
                </c:pt>
                <c:pt idx="4">
                  <c:v>85</c:v>
                </c:pt>
                <c:pt idx="7">
                  <c:v>80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'Af view of Chi line'!$E$6</c:f>
              <c:strCache>
                <c:ptCount val="1"/>
                <c:pt idx="0">
                  <c:v>Nigeria</c:v>
                </c:pt>
              </c:strCache>
            </c:strRef>
          </c:tx>
          <c:marker>
            <c:symbol val="circle"/>
            <c:size val="5"/>
            <c:spPr>
              <a:solidFill>
                <a:schemeClr val="bg1"/>
              </a:solidFill>
              <a:ln w="19050"/>
            </c:spPr>
          </c:marker>
          <c:dLbls>
            <c:dLbl>
              <c:idx val="3"/>
              <c:layout>
                <c:manualLayout>
                  <c:x val="-2.8735632183908046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8735632183908046E-3"/>
                  <c:y val="-1.5873015873015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solidFill>
                      <a:schemeClr val="accent3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'Af view of Chi line'!$B$10:$B$17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'Af view of Chi line'!$E$10:$E$17</c:f>
              <c:numCache>
                <c:formatCode>General</c:formatCode>
                <c:ptCount val="8"/>
                <c:pt idx="3">
                  <c:v>90</c:v>
                </c:pt>
                <c:pt idx="7">
                  <c:v>68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'Af view of Chi line'!$F$6</c:f>
              <c:strCache>
                <c:ptCount val="1"/>
                <c:pt idx="0">
                  <c:v>South Africa</c:v>
                </c:pt>
              </c:strCache>
            </c:strRef>
          </c:tx>
          <c:spPr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marker>
            <c:symbol val="circle"/>
            <c:size val="5"/>
            <c:spPr>
              <a:solidFill>
                <a:schemeClr val="bg1"/>
              </a:solidFill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</c:spPr>
          </c:marker>
          <c:dLbls>
            <c:dLbl>
              <c:idx val="1"/>
              <c:layout>
                <c:manualLayout>
                  <c:x val="-5.3856796995203189E-2"/>
                  <c:y val="-7.9367162438028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solidFill>
                      <a:schemeClr val="accent6">
                        <a:lumMod val="60000"/>
                        <a:lumOff val="4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'Af view of Chi line'!$B$10:$B$17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'Af view of Chi line'!$F$10:$F$17</c:f>
              <c:numCache>
                <c:formatCode>General</c:formatCode>
                <c:ptCount val="8"/>
                <c:pt idx="1">
                  <c:v>56</c:v>
                </c:pt>
                <c:pt idx="7">
                  <c:v>41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'Af view of Chi line'!$G$6</c:f>
              <c:strCache>
                <c:ptCount val="1"/>
                <c:pt idx="0">
                  <c:v>Tanzania</c:v>
                </c:pt>
              </c:strCache>
            </c:strRef>
          </c:tx>
          <c:marker>
            <c:symbol val="circle"/>
            <c:size val="5"/>
            <c:spPr>
              <a:solidFill>
                <a:schemeClr val="bg1"/>
              </a:solidFill>
              <a:ln w="19050"/>
            </c:spPr>
          </c:marker>
          <c:dLbls>
            <c:dLbl>
              <c:idx val="0"/>
              <c:layout>
                <c:manualLayout>
                  <c:x val="-5.0983233776812381E-2"/>
                  <c:y val="2.2307628213140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8735632183908046E-3"/>
                  <c:y val="1.0582010582010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solidFill>
                      <a:schemeClr val="accent4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'Af view of Chi line'!$B$10:$B$17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'Af view of Chi line'!$G$10:$G$17</c:f>
              <c:numCache>
                <c:formatCode>General</c:formatCode>
                <c:ptCount val="8"/>
                <c:pt idx="0">
                  <c:v>75</c:v>
                </c:pt>
                <c:pt idx="1">
                  <c:v>77</c:v>
                </c:pt>
                <c:pt idx="7">
                  <c:v>66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'Af view of Chi line'!$H$6</c:f>
              <c:strCache>
                <c:ptCount val="1"/>
                <c:pt idx="0">
                  <c:v>Uganda</c:v>
                </c:pt>
              </c:strCache>
            </c:strRef>
          </c:tx>
          <c:marker>
            <c:symbol val="circle"/>
            <c:size val="5"/>
            <c:spPr>
              <a:solidFill>
                <a:schemeClr val="bg1"/>
              </a:solidFill>
              <a:ln w="19050"/>
            </c:spPr>
          </c:marker>
          <c:dLbls>
            <c:dLbl>
              <c:idx val="0"/>
              <c:layout>
                <c:manualLayout>
                  <c:x val="-5.2420015386007782E-2"/>
                  <c:y val="1.4371120276632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solidFill>
                      <a:schemeClr val="accent6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'Af view of Chi line'!$B$10:$B$17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'Af view of Chi line'!$H$10:$H$17</c:f>
              <c:numCache>
                <c:formatCode>General</c:formatCode>
                <c:ptCount val="8"/>
                <c:pt idx="0">
                  <c:v>68</c:v>
                </c:pt>
                <c:pt idx="7">
                  <c:v>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268096"/>
        <c:axId val="57269632"/>
      </c:lineChart>
      <c:catAx>
        <c:axId val="57268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57269632"/>
        <c:crosses val="autoZero"/>
        <c:auto val="0"/>
        <c:lblAlgn val="ctr"/>
        <c:lblOffset val="100"/>
        <c:tickLblSkip val="1"/>
        <c:noMultiLvlLbl val="0"/>
      </c:catAx>
      <c:valAx>
        <c:axId val="57269632"/>
        <c:scaling>
          <c:orientation val="minMax"/>
          <c:min val="2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57268096"/>
        <c:crosses val="autoZero"/>
        <c:crossBetween val="midCat"/>
        <c:majorUnit val="20"/>
      </c:valAx>
    </c:plotArea>
    <c:plotVisOnly val="1"/>
    <c:dispBlanksAs val="span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6068813230807173"/>
          <c:y val="0"/>
          <c:w val="0.63865014289685074"/>
          <c:h val="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36983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latin typeface="Franklin Gothic Book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'major threat EU bars'!$B$6:$B$13</c:f>
              <c:strCache>
                <c:ptCount val="8"/>
                <c:pt idx="0">
                  <c:v>int'l financial instability</c:v>
                </c:pt>
                <c:pt idx="1">
                  <c:v>iran's nuclear program</c:v>
                </c:pt>
                <c:pt idx="2">
                  <c:v>islamic extremist groups</c:v>
                </c:pt>
                <c:pt idx="3">
                  <c:v>global climate change</c:v>
                </c:pt>
                <c:pt idx="4">
                  <c:v>n. korea's nuclear program</c:v>
                </c:pt>
                <c:pt idx="5">
                  <c:v>china's power and influence</c:v>
                </c:pt>
                <c:pt idx="6">
                  <c:v>political instability in pakistan</c:v>
                </c:pt>
                <c:pt idx="7">
                  <c:v>u.s. power and influence</c:v>
                </c:pt>
              </c:strCache>
            </c:strRef>
          </c:cat>
          <c:val>
            <c:numRef>
              <c:f>'major threat EU bars'!$C$6:$C$13</c:f>
              <c:numCache>
                <c:formatCode>General</c:formatCode>
                <c:ptCount val="8"/>
                <c:pt idx="0">
                  <c:v>63</c:v>
                </c:pt>
                <c:pt idx="1">
                  <c:v>56</c:v>
                </c:pt>
                <c:pt idx="2">
                  <c:v>55</c:v>
                </c:pt>
                <c:pt idx="3">
                  <c:v>54</c:v>
                </c:pt>
                <c:pt idx="4" formatCode="0">
                  <c:v>52</c:v>
                </c:pt>
                <c:pt idx="5">
                  <c:v>38</c:v>
                </c:pt>
                <c:pt idx="6">
                  <c:v>31</c:v>
                </c:pt>
                <c:pt idx="7">
                  <c:v>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7"/>
        <c:axId val="43651456"/>
        <c:axId val="43672704"/>
      </c:barChart>
      <c:catAx>
        <c:axId val="43651456"/>
        <c:scaling>
          <c:orientation val="maxMin"/>
        </c:scaling>
        <c:delete val="0"/>
        <c:axPos val="l"/>
        <c:majorTickMark val="none"/>
        <c:minorTickMark val="none"/>
        <c:tickLblPos val="none"/>
        <c:spPr>
          <a:ln>
            <a:noFill/>
          </a:ln>
        </c:spPr>
        <c:crossAx val="43672704"/>
        <c:crosses val="autoZero"/>
        <c:auto val="1"/>
        <c:lblAlgn val="ctr"/>
        <c:lblOffset val="0"/>
        <c:noMultiLvlLbl val="0"/>
      </c:catAx>
      <c:valAx>
        <c:axId val="43672704"/>
        <c:scaling>
          <c:orientation val="minMax"/>
          <c:max val="75"/>
        </c:scaling>
        <c:delete val="0"/>
        <c:axPos val="t"/>
        <c:numFmt formatCode="General" sourceLinked="1"/>
        <c:majorTickMark val="out"/>
        <c:minorTickMark val="none"/>
        <c:tickLblPos val="none"/>
        <c:spPr>
          <a:ln>
            <a:noFill/>
          </a:ln>
        </c:spPr>
        <c:crossAx val="43651456"/>
        <c:crosses val="autoZero"/>
        <c:crossBetween val="between"/>
        <c:majorUnit val="10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 algn="ctr">
        <a:defRPr lang="en-US" sz="800" b="0" i="0" u="none" strike="noStrike" kern="1200" baseline="0">
          <a:solidFill>
            <a:sysClr val="windowText" lastClr="000000"/>
          </a:solidFill>
          <a:latin typeface="Verdana" pitchFamily="34" charset="0"/>
          <a:ea typeface="+mn-ea"/>
          <a:cs typeface="+mn-cs"/>
        </a:defRPr>
      </a:pPr>
      <a:endParaRPr lang="en-US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6961375639323374"/>
          <c:y val="0"/>
          <c:w val="0.58342830555899505"/>
          <c:h val="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36983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2.7072760922793176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65%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latin typeface="Franklin Gothic Book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'major threat LA bars'!$B$6:$B$13</c:f>
              <c:strCache>
                <c:ptCount val="8"/>
                <c:pt idx="0">
                  <c:v>global climate change</c:v>
                </c:pt>
                <c:pt idx="1">
                  <c:v>int'l financial instability</c:v>
                </c:pt>
                <c:pt idx="2">
                  <c:v>iran's nuclear program</c:v>
                </c:pt>
                <c:pt idx="3">
                  <c:v>n. korea's nuclear program</c:v>
                </c:pt>
                <c:pt idx="4">
                  <c:v>u.s. power and influence</c:v>
                </c:pt>
                <c:pt idx="5">
                  <c:v>islamic extremist groups</c:v>
                </c:pt>
                <c:pt idx="6">
                  <c:v>china's power and influence</c:v>
                </c:pt>
                <c:pt idx="7">
                  <c:v>political instability in pakistan</c:v>
                </c:pt>
              </c:strCache>
            </c:strRef>
          </c:cat>
          <c:val>
            <c:numRef>
              <c:f>'major threat LA bars'!$C$6:$C$13</c:f>
              <c:numCache>
                <c:formatCode>General</c:formatCode>
                <c:ptCount val="8"/>
                <c:pt idx="0">
                  <c:v>65</c:v>
                </c:pt>
                <c:pt idx="1">
                  <c:v>49</c:v>
                </c:pt>
                <c:pt idx="2">
                  <c:v>39</c:v>
                </c:pt>
                <c:pt idx="3" formatCode="0">
                  <c:v>38</c:v>
                </c:pt>
                <c:pt idx="4">
                  <c:v>33</c:v>
                </c:pt>
                <c:pt idx="5">
                  <c:v>31</c:v>
                </c:pt>
                <c:pt idx="6">
                  <c:v>23</c:v>
                </c:pt>
                <c:pt idx="7">
                  <c:v>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7"/>
        <c:axId val="43782912"/>
        <c:axId val="43785600"/>
      </c:barChart>
      <c:catAx>
        <c:axId val="43782912"/>
        <c:scaling>
          <c:orientation val="maxMin"/>
        </c:scaling>
        <c:delete val="0"/>
        <c:axPos val="l"/>
        <c:majorTickMark val="none"/>
        <c:minorTickMark val="none"/>
        <c:tickLblPos val="none"/>
        <c:spPr>
          <a:ln>
            <a:noFill/>
          </a:ln>
        </c:spPr>
        <c:crossAx val="43785600"/>
        <c:crosses val="autoZero"/>
        <c:auto val="1"/>
        <c:lblAlgn val="ctr"/>
        <c:lblOffset val="0"/>
        <c:noMultiLvlLbl val="0"/>
      </c:catAx>
      <c:valAx>
        <c:axId val="43785600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one"/>
        <c:spPr>
          <a:ln>
            <a:noFill/>
          </a:ln>
        </c:spPr>
        <c:crossAx val="4378291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 algn="ctr">
        <a:defRPr lang="en-US" sz="800" b="0" i="0" u="none" strike="noStrike" kern="1200" baseline="0">
          <a:solidFill>
            <a:sysClr val="windowText" lastClr="000000"/>
          </a:solidFill>
          <a:latin typeface="Verdana" pitchFamily="34" charset="0"/>
          <a:ea typeface="+mn-ea"/>
          <a:cs typeface="+mn-cs"/>
        </a:defRPr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0.67355</cdr:x>
      <cdr:y>0</cdr:y>
    </cdr:from>
    <cdr:to>
      <cdr:x>0.89238</cdr:x>
      <cdr:y>0.13184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67308" y="0"/>
          <a:ext cx="639156" cy="2154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t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0" dirty="0">
              <a:solidFill>
                <a:schemeClr val="tx1"/>
              </a:solidFill>
              <a:latin typeface="Franklin Gothic Demi" pitchFamily="34" charset="0"/>
            </a:rPr>
            <a:t>Favorable</a:t>
          </a:r>
          <a:endParaRPr lang="en-US" sz="2000" b="0" dirty="0">
            <a:solidFill>
              <a:schemeClr val="tx1"/>
            </a:solidFill>
            <a:latin typeface="Franklin Gothic Demi" pitchFamily="34" charset="0"/>
          </a:endParaRPr>
        </a:p>
      </cdr:txBody>
    </cdr:sp>
  </cdr:relSizeAnchor>
  <cdr:relSizeAnchor xmlns:cdr="http://schemas.openxmlformats.org/drawingml/2006/chartDrawing">
    <cdr:from>
      <cdr:x>0.35185</cdr:x>
      <cdr:y>0</cdr:y>
    </cdr:from>
    <cdr:to>
      <cdr:x>0.61372</cdr:x>
      <cdr:y>0.13873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895600" y="0"/>
          <a:ext cx="2155085" cy="7082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t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800" b="0" dirty="0">
              <a:solidFill>
                <a:schemeClr val="tx1"/>
              </a:solidFill>
              <a:latin typeface="Franklin Gothic Demi" pitchFamily="34" charset="0"/>
            </a:rPr>
            <a:t>Unfavorable</a:t>
          </a:r>
          <a:endParaRPr lang="en-US" sz="2000" b="0" dirty="0">
            <a:solidFill>
              <a:schemeClr val="tx1"/>
            </a:solidFill>
            <a:latin typeface="Franklin Gothic Demi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0.00694</cdr:x>
      <cdr:y>0.25442</cdr:y>
    </cdr:from>
    <cdr:to>
      <cdr:x>0.43056</cdr:x>
      <cdr:y>0.83392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9050" y="685800"/>
          <a:ext cx="1162050" cy="1562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</cdr:x>
      <cdr:y>0.64407</cdr:y>
    </cdr:from>
    <cdr:to>
      <cdr:x>0.36449</cdr:x>
      <cdr:y>0.72535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0" y="2895600"/>
          <a:ext cx="2971832" cy="3654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ctr"/>
        <a:lstStyle xmlns:a="http://schemas.openxmlformats.org/drawingml/2006/main"/>
        <a:p xmlns:a="http://schemas.openxmlformats.org/drawingml/2006/main">
          <a:pPr algn="r"/>
          <a:r>
            <a:rPr lang="en-US" sz="1800" b="1" dirty="0">
              <a:latin typeface="Franklin Gothic Book" pitchFamily="34" charset="0"/>
            </a:rPr>
            <a:t>China's power and influence</a:t>
          </a:r>
        </a:p>
      </cdr:txBody>
    </cdr:sp>
  </cdr:relSizeAnchor>
  <cdr:relSizeAnchor xmlns:cdr="http://schemas.openxmlformats.org/drawingml/2006/chartDrawing">
    <cdr:from>
      <cdr:x>1.22648E-7</cdr:x>
      <cdr:y>0.13559</cdr:y>
    </cdr:from>
    <cdr:to>
      <cdr:x>0.36449</cdr:x>
      <cdr:y>0.23317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" y="609600"/>
          <a:ext cx="2971831" cy="4386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800" dirty="0">
              <a:latin typeface="Franklin Gothic Book" pitchFamily="34" charset="0"/>
            </a:rPr>
            <a:t>Global climate change</a:t>
          </a:r>
        </a:p>
      </cdr:txBody>
    </cdr:sp>
  </cdr:relSizeAnchor>
  <cdr:relSizeAnchor xmlns:cdr="http://schemas.openxmlformats.org/drawingml/2006/chartDrawing">
    <cdr:from>
      <cdr:x>0</cdr:x>
      <cdr:y>0.27119</cdr:y>
    </cdr:from>
    <cdr:to>
      <cdr:x>0.36449</cdr:x>
      <cdr:y>0.35254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0" y="1219200"/>
          <a:ext cx="2971832" cy="365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800" dirty="0">
              <a:latin typeface="Franklin Gothic Book" pitchFamily="34" charset="0"/>
            </a:rPr>
            <a:t>Int'l financial instability</a:t>
          </a:r>
        </a:p>
      </cdr:txBody>
    </cdr:sp>
  </cdr:relSizeAnchor>
  <cdr:relSizeAnchor xmlns:cdr="http://schemas.openxmlformats.org/drawingml/2006/chartDrawing">
    <cdr:from>
      <cdr:x>0</cdr:x>
      <cdr:y>0.01695</cdr:y>
    </cdr:from>
    <cdr:to>
      <cdr:x>0.36449</cdr:x>
      <cdr:y>0.09831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0" y="76201"/>
          <a:ext cx="2971832" cy="365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800" dirty="0">
              <a:latin typeface="Franklin Gothic Book" pitchFamily="34" charset="0"/>
            </a:rPr>
            <a:t>Islamic extremist groups</a:t>
          </a:r>
        </a:p>
      </cdr:txBody>
    </cdr:sp>
  </cdr:relSizeAnchor>
  <cdr:relSizeAnchor xmlns:cdr="http://schemas.openxmlformats.org/drawingml/2006/chartDrawing">
    <cdr:from>
      <cdr:x>0</cdr:x>
      <cdr:y>0.40678</cdr:y>
    </cdr:from>
    <cdr:to>
      <cdr:x>0.36449</cdr:x>
      <cdr:y>0.48814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0" y="1828802"/>
          <a:ext cx="2971832" cy="365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800" dirty="0">
              <a:latin typeface="Franklin Gothic Book" pitchFamily="34" charset="0"/>
            </a:rPr>
            <a:t>Iran's nuclear program</a:t>
          </a:r>
        </a:p>
      </cdr:txBody>
    </cdr:sp>
  </cdr:relSizeAnchor>
  <cdr:relSizeAnchor xmlns:cdr="http://schemas.openxmlformats.org/drawingml/2006/chartDrawing">
    <cdr:from>
      <cdr:x>1.22648E-7</cdr:x>
      <cdr:y>0.52542</cdr:y>
    </cdr:from>
    <cdr:to>
      <cdr:x>0.36449</cdr:x>
      <cdr:y>0.60678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1" y="2362183"/>
          <a:ext cx="2971831" cy="365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800" dirty="0">
              <a:latin typeface="Franklin Gothic Book" pitchFamily="34" charset="0"/>
            </a:rPr>
            <a:t>N. Korea's nuclear program</a:t>
          </a:r>
        </a:p>
      </cdr:txBody>
    </cdr:sp>
  </cdr:relSizeAnchor>
  <cdr:relSizeAnchor xmlns:cdr="http://schemas.openxmlformats.org/drawingml/2006/chartDrawing">
    <cdr:from>
      <cdr:x>1.22648E-7</cdr:x>
      <cdr:y>0.89831</cdr:y>
    </cdr:from>
    <cdr:to>
      <cdr:x>0.36449</cdr:x>
      <cdr:y>0.97967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1" y="4038622"/>
          <a:ext cx="2971831" cy="365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800" dirty="0">
              <a:latin typeface="Franklin Gothic Book" pitchFamily="34" charset="0"/>
            </a:rPr>
            <a:t>U.S. power and influence</a:t>
          </a:r>
        </a:p>
      </cdr:txBody>
    </cdr:sp>
  </cdr:relSizeAnchor>
  <cdr:relSizeAnchor xmlns:cdr="http://schemas.openxmlformats.org/drawingml/2006/chartDrawing">
    <cdr:from>
      <cdr:x>0</cdr:x>
      <cdr:y>0.77966</cdr:y>
    </cdr:from>
    <cdr:to>
      <cdr:x>0.36449</cdr:x>
      <cdr:y>0.86102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0" y="3505194"/>
          <a:ext cx="2971832" cy="365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800" dirty="0">
              <a:latin typeface="Franklin Gothic Book" pitchFamily="34" charset="0"/>
            </a:rPr>
            <a:t>Political instability in Pakistan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0.74282</cdr:x>
      <cdr:y>0</cdr:y>
    </cdr:from>
    <cdr:to>
      <cdr:x>0.96165</cdr:x>
      <cdr:y>0.06452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62675" y="-1143001"/>
          <a:ext cx="1815474" cy="3047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t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0" dirty="0">
              <a:solidFill>
                <a:schemeClr val="tx1"/>
              </a:solidFill>
              <a:latin typeface="Franklin Gothic Demi" pitchFamily="34" charset="0"/>
            </a:rPr>
            <a:t>As safe</a:t>
          </a:r>
        </a:p>
      </cdr:txBody>
    </cdr:sp>
  </cdr:relSizeAnchor>
  <cdr:relSizeAnchor xmlns:cdr="http://schemas.openxmlformats.org/drawingml/2006/chartDrawing">
    <cdr:from>
      <cdr:x>0.41217</cdr:x>
      <cdr:y>0</cdr:y>
    </cdr:from>
    <cdr:to>
      <cdr:x>0.67404</cdr:x>
      <cdr:y>0.06452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419475" y="-1143001"/>
          <a:ext cx="2172545" cy="3047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t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800" b="0" dirty="0">
              <a:solidFill>
                <a:schemeClr val="tx1"/>
              </a:solidFill>
              <a:latin typeface="Franklin Gothic Demi" pitchFamily="34" charset="0"/>
            </a:rPr>
            <a:t>Less safe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0.00694</cdr:x>
      <cdr:y>0.25442</cdr:y>
    </cdr:from>
    <cdr:to>
      <cdr:x>0.43056</cdr:x>
      <cdr:y>0.83392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9050" y="685800"/>
          <a:ext cx="1162050" cy="1562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0.81308</cdr:x>
      <cdr:y>2.15137E-7</cdr:y>
    </cdr:from>
    <cdr:to>
      <cdr:x>0.89238</cdr:x>
      <cdr:y>0.09836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29400" y="1"/>
          <a:ext cx="64653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t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0" dirty="0">
              <a:solidFill>
                <a:schemeClr val="tx1"/>
              </a:solidFill>
              <a:latin typeface="Franklin Gothic Demi" pitchFamily="34" charset="0"/>
            </a:rPr>
            <a:t>Yes</a:t>
          </a:r>
          <a:endParaRPr lang="en-US" sz="1800" b="0" dirty="0">
            <a:solidFill>
              <a:schemeClr val="tx1"/>
            </a:solidFill>
            <a:latin typeface="Franklin Gothic Demi" pitchFamily="34" charset="0"/>
          </a:endParaRPr>
        </a:p>
      </cdr:txBody>
    </cdr:sp>
  </cdr:relSizeAnchor>
  <cdr:relSizeAnchor xmlns:cdr="http://schemas.openxmlformats.org/drawingml/2006/chartDrawing">
    <cdr:from>
      <cdr:x>0.47664</cdr:x>
      <cdr:y>0</cdr:y>
    </cdr:from>
    <cdr:to>
      <cdr:x>0.73851</cdr:x>
      <cdr:y>0.09836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886200" y="-1371600"/>
          <a:ext cx="2135131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t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2000" b="0" dirty="0">
              <a:solidFill>
                <a:schemeClr val="tx1"/>
              </a:solidFill>
              <a:latin typeface="Franklin Gothic Demi" pitchFamily="34" charset="0"/>
            </a:rPr>
            <a:t>No</a:t>
          </a:r>
          <a:endParaRPr lang="en-US" sz="1800" b="0" dirty="0">
            <a:solidFill>
              <a:schemeClr val="tx1"/>
            </a:solidFill>
            <a:latin typeface="Franklin Gothic Demi" pitchFamily="34" charset="0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0.67355</cdr:x>
      <cdr:y>0</cdr:y>
    </cdr:from>
    <cdr:to>
      <cdr:x>0.89238</cdr:x>
      <cdr:y>0.13184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67308" y="0"/>
          <a:ext cx="639156" cy="2154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t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0" dirty="0" smtClean="0">
              <a:solidFill>
                <a:schemeClr val="tx1"/>
              </a:solidFill>
              <a:latin typeface="Franklin Gothic Demi" pitchFamily="34" charset="0"/>
            </a:rPr>
            <a:t>Yes</a:t>
          </a:r>
          <a:endParaRPr lang="en-US" sz="2000" b="0" dirty="0">
            <a:solidFill>
              <a:schemeClr val="tx1"/>
            </a:solidFill>
            <a:latin typeface="Franklin Gothic Demi" pitchFamily="34" charset="0"/>
          </a:endParaRPr>
        </a:p>
      </cdr:txBody>
    </cdr:sp>
  </cdr:relSizeAnchor>
  <cdr:relSizeAnchor xmlns:cdr="http://schemas.openxmlformats.org/drawingml/2006/chartDrawing">
    <cdr:from>
      <cdr:x>0.33333</cdr:x>
      <cdr:y>0</cdr:y>
    </cdr:from>
    <cdr:to>
      <cdr:x>0.5952</cdr:x>
      <cdr:y>0.1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743200" y="-1371600"/>
          <a:ext cx="215508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t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2000" b="0" dirty="0" smtClean="0">
              <a:solidFill>
                <a:schemeClr val="tx1"/>
              </a:solidFill>
              <a:latin typeface="Franklin Gothic Demi" pitchFamily="34" charset="0"/>
            </a:rPr>
            <a:t>No</a:t>
          </a:r>
          <a:endParaRPr lang="en-US" sz="2000" b="0" dirty="0">
            <a:solidFill>
              <a:schemeClr val="tx1"/>
            </a:solidFill>
            <a:latin typeface="Franklin Gothic Demi" pitchFamily="34" charset="0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0.53704</cdr:x>
      <cdr:y>0</cdr:y>
    </cdr:from>
    <cdr:to>
      <cdr:x>0.75587</cdr:x>
      <cdr:y>0.1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19600" y="-1371600"/>
          <a:ext cx="1800884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t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0" dirty="0">
              <a:solidFill>
                <a:schemeClr val="tx1"/>
              </a:solidFill>
              <a:latin typeface="Franklin Gothic Demi" pitchFamily="34" charset="0"/>
            </a:rPr>
            <a:t>Yes</a:t>
          </a:r>
          <a:endParaRPr lang="en-US" sz="1800" b="0" dirty="0">
            <a:solidFill>
              <a:schemeClr val="tx1"/>
            </a:solidFill>
            <a:latin typeface="Franklin Gothic Demi" pitchFamily="34" charset="0"/>
          </a:endParaRPr>
        </a:p>
      </cdr:txBody>
    </cdr:sp>
  </cdr:relSizeAnchor>
  <cdr:relSizeAnchor xmlns:cdr="http://schemas.openxmlformats.org/drawingml/2006/chartDrawing">
    <cdr:from>
      <cdr:x>0.2037</cdr:x>
      <cdr:y>0</cdr:y>
    </cdr:from>
    <cdr:to>
      <cdr:x>0.46557</cdr:x>
      <cdr:y>0.1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676400" y="-1371600"/>
          <a:ext cx="215508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t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2000" b="0" dirty="0">
              <a:solidFill>
                <a:schemeClr val="tx1"/>
              </a:solidFill>
              <a:latin typeface="Franklin Gothic Demi" pitchFamily="34" charset="0"/>
            </a:rPr>
            <a:t>No</a:t>
          </a:r>
          <a:endParaRPr lang="en-US" sz="1800" b="0" dirty="0">
            <a:solidFill>
              <a:schemeClr val="tx1"/>
            </a:solidFill>
            <a:latin typeface="Franklin Gothic Demi" pitchFamily="34" charset="0"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0.00694</cdr:x>
      <cdr:y>0.25442</cdr:y>
    </cdr:from>
    <cdr:to>
      <cdr:x>0.43056</cdr:x>
      <cdr:y>0.83392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9050" y="685800"/>
          <a:ext cx="1162050" cy="1562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0.4434</cdr:x>
      <cdr:y>0.03636</cdr:y>
    </cdr:from>
    <cdr:to>
      <cdr:x>0.79348</cdr:x>
      <cdr:y>0.21964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81400" y="152400"/>
          <a:ext cx="2827697" cy="7681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0" dirty="0" smtClean="0">
              <a:solidFill>
                <a:schemeClr val="accent6"/>
              </a:solidFill>
              <a:latin typeface="Franklin Gothic Demi" pitchFamily="34" charset="0"/>
              <a:ea typeface="Verdana" pitchFamily="34" charset="0"/>
              <a:cs typeface="Verdana" pitchFamily="34" charset="0"/>
            </a:rPr>
            <a:t>China will eventually replace/has replaced U.S.</a:t>
          </a:r>
          <a:endParaRPr lang="en-US" sz="1800" b="0" dirty="0">
            <a:solidFill>
              <a:schemeClr val="accent6"/>
            </a:solidFill>
            <a:latin typeface="Franklin Gothic Demi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0.48113</cdr:x>
      <cdr:y>0.50909</cdr:y>
    </cdr:from>
    <cdr:to>
      <cdr:x>0.77144</cdr:x>
      <cdr:y>0.67575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886200" y="2133600"/>
          <a:ext cx="2344892" cy="6984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0" dirty="0" smtClean="0">
              <a:solidFill>
                <a:schemeClr val="accent5"/>
              </a:solidFill>
              <a:latin typeface="Franklin Gothic Demi" pitchFamily="34" charset="0"/>
              <a:ea typeface="Verdana" pitchFamily="34" charset="0"/>
              <a:cs typeface="Verdana" pitchFamily="34" charset="0"/>
            </a:rPr>
            <a:t>China will never replace U.S.</a:t>
          </a:r>
          <a:endParaRPr lang="en-US" sz="1800" b="0" dirty="0">
            <a:solidFill>
              <a:schemeClr val="accent5"/>
            </a:solidFill>
            <a:latin typeface="Franklin Gothic Demi" pitchFamily="34" charset="0"/>
            <a:ea typeface="Verdana" pitchFamily="34" charset="0"/>
            <a:cs typeface="Verdana" pitchFamily="34" charset="0"/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0.59587</cdr:x>
      <cdr:y>0</cdr:y>
    </cdr:from>
    <cdr:to>
      <cdr:x>0.97977</cdr:x>
      <cdr:y>0.13536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43474" y="-1524000"/>
          <a:ext cx="3184940" cy="5982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t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ts val="1600"/>
            </a:lnSpc>
          </a:pPr>
          <a:r>
            <a:rPr lang="en-US" sz="1600" b="0" dirty="0">
              <a:solidFill>
                <a:schemeClr val="tx1"/>
              </a:solidFill>
              <a:latin typeface="Franklin Gothic Demi" pitchFamily="34" charset="0"/>
            </a:rPr>
            <a:t>China will replace/</a:t>
          </a:r>
        </a:p>
        <a:p xmlns:a="http://schemas.openxmlformats.org/drawingml/2006/main">
          <a:pPr>
            <a:lnSpc>
              <a:spcPts val="1600"/>
            </a:lnSpc>
          </a:pPr>
          <a:r>
            <a:rPr lang="en-US" sz="1600" b="0" dirty="0">
              <a:solidFill>
                <a:schemeClr val="tx1"/>
              </a:solidFill>
              <a:latin typeface="Franklin Gothic Demi" pitchFamily="34" charset="0"/>
            </a:rPr>
            <a:t>has replaced U.S. </a:t>
          </a:r>
          <a:endParaRPr lang="en-US" sz="1600" b="0" dirty="0" smtClean="0">
            <a:solidFill>
              <a:schemeClr val="tx1"/>
            </a:solidFill>
            <a:latin typeface="Franklin Gothic Demi" pitchFamily="34" charset="0"/>
          </a:endParaRPr>
        </a:p>
        <a:p xmlns:a="http://schemas.openxmlformats.org/drawingml/2006/main">
          <a:pPr>
            <a:lnSpc>
              <a:spcPts val="1600"/>
            </a:lnSpc>
          </a:pPr>
          <a:r>
            <a:rPr lang="en-US" sz="1600" b="0" dirty="0" smtClean="0">
              <a:solidFill>
                <a:schemeClr val="tx1"/>
              </a:solidFill>
              <a:latin typeface="Franklin Gothic Demi" pitchFamily="34" charset="0"/>
            </a:rPr>
            <a:t>as </a:t>
          </a:r>
          <a:r>
            <a:rPr lang="en-US" sz="1600" b="0" dirty="0">
              <a:solidFill>
                <a:schemeClr val="tx1"/>
              </a:solidFill>
              <a:latin typeface="Franklin Gothic Demi" pitchFamily="34" charset="0"/>
            </a:rPr>
            <a:t>superpower</a:t>
          </a:r>
        </a:p>
      </cdr:txBody>
    </cdr:sp>
  </cdr:relSizeAnchor>
  <cdr:relSizeAnchor xmlns:cdr="http://schemas.openxmlformats.org/drawingml/2006/chartDrawing">
    <cdr:from>
      <cdr:x>0.21929</cdr:x>
      <cdr:y>0</cdr:y>
    </cdr:from>
    <cdr:to>
      <cdr:x>0.51929</cdr:x>
      <cdr:y>0.13536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819274" y="-1524000"/>
          <a:ext cx="2488882" cy="5982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t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>
            <a:lnSpc>
              <a:spcPts val="1600"/>
            </a:lnSpc>
          </a:pPr>
          <a:r>
            <a:rPr lang="en-US" sz="1600" b="0" dirty="0">
              <a:solidFill>
                <a:schemeClr val="tx1"/>
              </a:solidFill>
              <a:latin typeface="Franklin Gothic Demi" pitchFamily="34" charset="0"/>
            </a:rPr>
            <a:t>China will</a:t>
          </a:r>
          <a:r>
            <a:rPr lang="en-US" sz="1600" b="0" baseline="0" dirty="0">
              <a:solidFill>
                <a:schemeClr val="tx1"/>
              </a:solidFill>
              <a:latin typeface="Franklin Gothic Demi" pitchFamily="34" charset="0"/>
            </a:rPr>
            <a:t> never </a:t>
          </a:r>
          <a:endParaRPr lang="en-US" sz="1600" b="0" baseline="0" dirty="0" smtClean="0">
            <a:solidFill>
              <a:schemeClr val="tx1"/>
            </a:solidFill>
            <a:latin typeface="Franklin Gothic Demi" pitchFamily="34" charset="0"/>
          </a:endParaRPr>
        </a:p>
        <a:p xmlns:a="http://schemas.openxmlformats.org/drawingml/2006/main">
          <a:pPr algn="r">
            <a:lnSpc>
              <a:spcPts val="1600"/>
            </a:lnSpc>
          </a:pPr>
          <a:r>
            <a:rPr lang="en-US" sz="1600" b="0" baseline="0" dirty="0" smtClean="0">
              <a:solidFill>
                <a:schemeClr val="tx1"/>
              </a:solidFill>
              <a:latin typeface="Franklin Gothic Demi" pitchFamily="34" charset="0"/>
            </a:rPr>
            <a:t>replac</a:t>
          </a:r>
          <a:r>
            <a:rPr lang="en-US" sz="1600" b="0" dirty="0" smtClean="0">
              <a:solidFill>
                <a:schemeClr val="tx1"/>
              </a:solidFill>
              <a:latin typeface="Franklin Gothic Demi" pitchFamily="34" charset="0"/>
            </a:rPr>
            <a:t>e </a:t>
          </a:r>
          <a:r>
            <a:rPr lang="en-US" sz="1600" b="0" dirty="0">
              <a:solidFill>
                <a:schemeClr val="tx1"/>
              </a:solidFill>
              <a:latin typeface="Franklin Gothic Demi" pitchFamily="34" charset="0"/>
            </a:rPr>
            <a:t>U.S. </a:t>
          </a:r>
          <a:r>
            <a:rPr lang="en-US" sz="1600" b="0" dirty="0" smtClean="0">
              <a:solidFill>
                <a:schemeClr val="tx1"/>
              </a:solidFill>
              <a:latin typeface="Franklin Gothic Demi" pitchFamily="34" charset="0"/>
            </a:rPr>
            <a:t>as </a:t>
          </a:r>
        </a:p>
        <a:p xmlns:a="http://schemas.openxmlformats.org/drawingml/2006/main">
          <a:pPr algn="r">
            <a:lnSpc>
              <a:spcPts val="1600"/>
            </a:lnSpc>
          </a:pPr>
          <a:r>
            <a:rPr lang="en-US" sz="1600" b="0" dirty="0" smtClean="0">
              <a:solidFill>
                <a:schemeClr val="tx1"/>
              </a:solidFill>
              <a:latin typeface="Franklin Gothic Demi" pitchFamily="34" charset="0"/>
            </a:rPr>
            <a:t>superpower</a:t>
          </a:r>
          <a:endParaRPr lang="en-US" sz="1600" b="0" dirty="0">
            <a:solidFill>
              <a:schemeClr val="tx1"/>
            </a:solidFill>
            <a:latin typeface="Franklin Gothic Demi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0.58333</cdr:x>
      <cdr:y>0</cdr:y>
    </cdr:from>
    <cdr:to>
      <cdr:x>0.80216</cdr:x>
      <cdr:y>0.07813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00600" y="-1371600"/>
          <a:ext cx="1800884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t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0" dirty="0">
              <a:solidFill>
                <a:schemeClr val="tx1"/>
              </a:solidFill>
              <a:latin typeface="Franklin Gothic Demi" pitchFamily="34" charset="0"/>
            </a:rPr>
            <a:t>Favorable</a:t>
          </a:r>
        </a:p>
      </cdr:txBody>
    </cdr:sp>
  </cdr:relSizeAnchor>
  <cdr:relSizeAnchor xmlns:cdr="http://schemas.openxmlformats.org/drawingml/2006/chartDrawing">
    <cdr:from>
      <cdr:x>0.26852</cdr:x>
      <cdr:y>0</cdr:y>
    </cdr:from>
    <cdr:to>
      <cdr:x>0.53039</cdr:x>
      <cdr:y>0.07812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209800" y="-1143000"/>
          <a:ext cx="2155085" cy="3988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t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800" b="0" dirty="0">
              <a:solidFill>
                <a:schemeClr val="tx1"/>
              </a:solidFill>
              <a:latin typeface="Franklin Gothic Demi" pitchFamily="34" charset="0"/>
            </a:rPr>
            <a:t>Unfavorable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0.5566</cdr:x>
      <cdr:y>0</cdr:y>
    </cdr:from>
    <cdr:to>
      <cdr:x>0.77543</cdr:x>
      <cdr:y>0.13184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95800" y="-1371600"/>
          <a:ext cx="1767534" cy="6429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t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0" dirty="0">
              <a:solidFill>
                <a:schemeClr val="tx1"/>
              </a:solidFill>
              <a:latin typeface="Franklin Gothic Demi" pitchFamily="34" charset="0"/>
            </a:rPr>
            <a:t>Favorable</a:t>
          </a:r>
        </a:p>
      </cdr:txBody>
    </cdr:sp>
  </cdr:relSizeAnchor>
  <cdr:relSizeAnchor xmlns:cdr="http://schemas.openxmlformats.org/drawingml/2006/chartDrawing">
    <cdr:from>
      <cdr:x>0.25472</cdr:x>
      <cdr:y>0</cdr:y>
    </cdr:from>
    <cdr:to>
      <cdr:x>0.51659</cdr:x>
      <cdr:y>0.13873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057400" y="-1371600"/>
          <a:ext cx="2115176" cy="6765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t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800" b="0" dirty="0">
              <a:solidFill>
                <a:schemeClr val="tx1"/>
              </a:solidFill>
              <a:latin typeface="Franklin Gothic Demi" pitchFamily="34" charset="0"/>
            </a:rPr>
            <a:t>Unfavorable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0.6729</cdr:x>
      <cdr:y>0</cdr:y>
    </cdr:from>
    <cdr:to>
      <cdr:x>0.89173</cdr:x>
      <cdr:y>0.08197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86400" y="-1371600"/>
          <a:ext cx="1784208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t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0" dirty="0">
              <a:solidFill>
                <a:schemeClr val="tx1"/>
              </a:solidFill>
              <a:latin typeface="Franklin Gothic Demi" pitchFamily="34" charset="0"/>
            </a:rPr>
            <a:t>Good</a:t>
          </a:r>
        </a:p>
      </cdr:txBody>
    </cdr:sp>
  </cdr:relSizeAnchor>
  <cdr:relSizeAnchor xmlns:cdr="http://schemas.openxmlformats.org/drawingml/2006/chartDrawing">
    <cdr:from>
      <cdr:x>0.36449</cdr:x>
      <cdr:y>0</cdr:y>
    </cdr:from>
    <cdr:to>
      <cdr:x>0.59867</cdr:x>
      <cdr:y>0.08197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971800" y="-1371600"/>
          <a:ext cx="1909418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t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2000" b="0" dirty="0">
              <a:solidFill>
                <a:schemeClr val="tx1"/>
              </a:solidFill>
              <a:latin typeface="Franklin Gothic Demi" pitchFamily="34" charset="0"/>
            </a:rPr>
            <a:t>Bad</a:t>
          </a:r>
          <a:endParaRPr lang="en-US" sz="2400" b="0" dirty="0">
            <a:solidFill>
              <a:schemeClr val="tx1"/>
            </a:solidFill>
            <a:latin typeface="Franklin Gothic Demi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0.57009</cdr:x>
      <cdr:y>0</cdr:y>
    </cdr:from>
    <cdr:to>
      <cdr:x>0.78892</cdr:x>
      <cdr:y>0.09836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48200" y="-1371600"/>
          <a:ext cx="1784208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t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0" dirty="0">
              <a:solidFill>
                <a:schemeClr val="tx1"/>
              </a:solidFill>
              <a:latin typeface="Franklin Gothic Demi" pitchFamily="34" charset="0"/>
            </a:rPr>
            <a:t>Good</a:t>
          </a:r>
        </a:p>
      </cdr:txBody>
    </cdr:sp>
  </cdr:relSizeAnchor>
  <cdr:relSizeAnchor xmlns:cdr="http://schemas.openxmlformats.org/drawingml/2006/chartDrawing">
    <cdr:from>
      <cdr:x>0.2243</cdr:x>
      <cdr:y>0</cdr:y>
    </cdr:from>
    <cdr:to>
      <cdr:x>0.48617</cdr:x>
      <cdr:y>0.09836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828800" y="-1371600"/>
          <a:ext cx="2135131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t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2000" b="0" dirty="0">
              <a:solidFill>
                <a:schemeClr val="tx1"/>
              </a:solidFill>
              <a:latin typeface="Franklin Gothic Demi" pitchFamily="34" charset="0"/>
            </a:rPr>
            <a:t>Bad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0.50926</cdr:x>
      <cdr:y>0</cdr:y>
    </cdr:from>
    <cdr:to>
      <cdr:x>0.72809</cdr:x>
      <cdr:y>0.09836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91000" y="0"/>
          <a:ext cx="1800884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t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0" dirty="0">
              <a:solidFill>
                <a:schemeClr val="tx1"/>
              </a:solidFill>
              <a:latin typeface="Franklin Gothic Demi" pitchFamily="34" charset="0"/>
            </a:rPr>
            <a:t>Good</a:t>
          </a:r>
        </a:p>
      </cdr:txBody>
    </cdr:sp>
  </cdr:relSizeAnchor>
  <cdr:relSizeAnchor xmlns:cdr="http://schemas.openxmlformats.org/drawingml/2006/chartDrawing">
    <cdr:from>
      <cdr:x>0.2963</cdr:x>
      <cdr:y>0</cdr:y>
    </cdr:from>
    <cdr:to>
      <cdr:x>0.43227</cdr:x>
      <cdr:y>0.09836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438400" y="-1371600"/>
          <a:ext cx="1118973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t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2000" b="0" dirty="0">
              <a:solidFill>
                <a:schemeClr val="tx1"/>
              </a:solidFill>
              <a:latin typeface="Franklin Gothic Demi" pitchFamily="34" charset="0"/>
            </a:rPr>
            <a:t>Bad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0.07477</cdr:x>
      <cdr:y>0.03175</cdr:y>
    </cdr:from>
    <cdr:to>
      <cdr:x>0.1788</cdr:x>
      <cdr:y>0.11307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09600" y="152400"/>
          <a:ext cx="848198" cy="390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dirty="0">
              <a:latin typeface="Verdana"/>
            </a:rPr>
            <a:t>%</a:t>
          </a:r>
          <a:endParaRPr lang="en-US" sz="800" dirty="0"/>
        </a:p>
      </cdr:txBody>
    </cdr:sp>
  </cdr:relSizeAnchor>
  <cdr:relSizeAnchor xmlns:cdr="http://schemas.openxmlformats.org/drawingml/2006/chartDrawing">
    <cdr:from>
      <cdr:x>0.87931</cdr:x>
      <cdr:y>0.33333</cdr:y>
    </cdr:from>
    <cdr:to>
      <cdr:x>0.97414</cdr:x>
      <cdr:y>0.39683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7772400" y="1600200"/>
          <a:ext cx="838199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0" dirty="0">
              <a:solidFill>
                <a:schemeClr val="accent3"/>
              </a:solidFill>
              <a:latin typeface="Franklin Gothic Demi" pitchFamily="34" charset="0"/>
              <a:ea typeface="Verdana" pitchFamily="34" charset="0"/>
              <a:cs typeface="Verdana" pitchFamily="34" charset="0"/>
            </a:rPr>
            <a:t>Nigeria</a:t>
          </a:r>
        </a:p>
      </cdr:txBody>
    </cdr:sp>
  </cdr:relSizeAnchor>
  <cdr:relSizeAnchor xmlns:cdr="http://schemas.openxmlformats.org/drawingml/2006/chartDrawing">
    <cdr:from>
      <cdr:x>0.86207</cdr:x>
      <cdr:y>0.53968</cdr:y>
    </cdr:from>
    <cdr:to>
      <cdr:x>0.99138</cdr:x>
      <cdr:y>0.59148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7620000" y="2590800"/>
          <a:ext cx="1142999" cy="248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0" dirty="0">
              <a:solidFill>
                <a:schemeClr val="tx2"/>
              </a:solidFill>
              <a:latin typeface="Franklin Gothic Demi" pitchFamily="34" charset="0"/>
              <a:ea typeface="Verdana" pitchFamily="34" charset="0"/>
              <a:cs typeface="Verdana" pitchFamily="34" charset="0"/>
            </a:rPr>
            <a:t>Ghana</a:t>
          </a:r>
        </a:p>
      </cdr:txBody>
    </cdr:sp>
  </cdr:relSizeAnchor>
  <cdr:relSizeAnchor xmlns:cdr="http://schemas.openxmlformats.org/drawingml/2006/chartDrawing">
    <cdr:from>
      <cdr:x>0.87069</cdr:x>
      <cdr:y>0.1746</cdr:y>
    </cdr:from>
    <cdr:to>
      <cdr:x>0.97719</cdr:x>
      <cdr:y>0.2734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7696200" y="838200"/>
          <a:ext cx="941374" cy="4742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0" dirty="0">
              <a:solidFill>
                <a:schemeClr val="accent1"/>
              </a:solidFill>
              <a:latin typeface="Franklin Gothic Demi" pitchFamily="34" charset="0"/>
              <a:ea typeface="Verdana" pitchFamily="34" charset="0"/>
              <a:cs typeface="Verdana" pitchFamily="34" charset="0"/>
            </a:rPr>
            <a:t>Kenya</a:t>
          </a:r>
        </a:p>
      </cdr:txBody>
    </cdr:sp>
  </cdr:relSizeAnchor>
  <cdr:relSizeAnchor xmlns:cdr="http://schemas.openxmlformats.org/drawingml/2006/chartDrawing">
    <cdr:from>
      <cdr:x>0.87931</cdr:x>
      <cdr:y>0.25397</cdr:y>
    </cdr:from>
    <cdr:to>
      <cdr:x>0.97719</cdr:x>
      <cdr:y>0.3369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7772400" y="1219200"/>
          <a:ext cx="865174" cy="398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0" dirty="0">
              <a:solidFill>
                <a:schemeClr val="accent6"/>
              </a:solidFill>
              <a:latin typeface="Franklin Gothic Demi" pitchFamily="34" charset="0"/>
              <a:ea typeface="Verdana" pitchFamily="34" charset="0"/>
              <a:cs typeface="Verdana" pitchFamily="34" charset="0"/>
            </a:rPr>
            <a:t>Uganda</a:t>
          </a:r>
        </a:p>
      </cdr:txBody>
    </cdr:sp>
  </cdr:relSizeAnchor>
  <cdr:relSizeAnchor xmlns:cdr="http://schemas.openxmlformats.org/drawingml/2006/chartDrawing">
    <cdr:from>
      <cdr:x>0.87841</cdr:x>
      <cdr:y>0.39683</cdr:y>
    </cdr:from>
    <cdr:to>
      <cdr:x>0.98491</cdr:x>
      <cdr:y>0.45429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7764475" y="1905000"/>
          <a:ext cx="941375" cy="2758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0" dirty="0">
              <a:solidFill>
                <a:schemeClr val="accent5"/>
              </a:solidFill>
              <a:latin typeface="Franklin Gothic Demi" pitchFamily="34" charset="0"/>
              <a:ea typeface="Verdana" pitchFamily="34" charset="0"/>
              <a:cs typeface="Verdana" pitchFamily="34" charset="0"/>
            </a:rPr>
            <a:t>Tanzania</a:t>
          </a:r>
        </a:p>
      </cdr:txBody>
    </cdr:sp>
  </cdr:relSizeAnchor>
  <cdr:relSizeAnchor xmlns:cdr="http://schemas.openxmlformats.org/drawingml/2006/chartDrawing">
    <cdr:from>
      <cdr:x>0.87361</cdr:x>
      <cdr:y>0.61905</cdr:y>
    </cdr:from>
    <cdr:to>
      <cdr:x>1</cdr:x>
      <cdr:y>0.71785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7722010" y="2971800"/>
          <a:ext cx="1117190" cy="474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0" dirty="0">
              <a:solidFill>
                <a:schemeClr val="accent6">
                  <a:lumMod val="60000"/>
                  <a:lumOff val="40000"/>
                </a:schemeClr>
              </a:solidFill>
              <a:latin typeface="Franklin Gothic Demi" pitchFamily="34" charset="0"/>
              <a:ea typeface="Verdana" pitchFamily="34" charset="0"/>
              <a:cs typeface="Verdana" pitchFamily="34" charset="0"/>
            </a:rPr>
            <a:t>South Africa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0.00694</cdr:x>
      <cdr:y>0.25442</cdr:y>
    </cdr:from>
    <cdr:to>
      <cdr:x>0.43056</cdr:x>
      <cdr:y>0.83392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9050" y="685800"/>
          <a:ext cx="1162050" cy="1562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</cdr:x>
      <cdr:y>0.64407</cdr:y>
    </cdr:from>
    <cdr:to>
      <cdr:x>0.38739</cdr:x>
      <cdr:y>0.72535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0" y="2895600"/>
          <a:ext cx="3276622" cy="3654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ctr"/>
        <a:lstStyle xmlns:a="http://schemas.openxmlformats.org/drawingml/2006/main"/>
        <a:p xmlns:a="http://schemas.openxmlformats.org/drawingml/2006/main">
          <a:pPr algn="r"/>
          <a:r>
            <a:rPr lang="en-US" sz="1800" b="1" dirty="0">
              <a:latin typeface="Franklin Gothic Book" pitchFamily="34" charset="0"/>
            </a:rPr>
            <a:t>China's power and influence</a:t>
          </a:r>
        </a:p>
      </cdr:txBody>
    </cdr:sp>
  </cdr:relSizeAnchor>
  <cdr:relSizeAnchor xmlns:cdr="http://schemas.openxmlformats.org/drawingml/2006/chartDrawing">
    <cdr:from>
      <cdr:x>0</cdr:x>
      <cdr:y>0.37288</cdr:y>
    </cdr:from>
    <cdr:to>
      <cdr:x>0.38739</cdr:x>
      <cdr:y>0.48084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0" y="1676400"/>
          <a:ext cx="3276622" cy="485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800" dirty="0">
              <a:latin typeface="Franklin Gothic Book" pitchFamily="34" charset="0"/>
            </a:rPr>
            <a:t>Global climate change</a:t>
          </a:r>
        </a:p>
      </cdr:txBody>
    </cdr:sp>
  </cdr:relSizeAnchor>
  <cdr:relSizeAnchor xmlns:cdr="http://schemas.openxmlformats.org/drawingml/2006/chartDrawing">
    <cdr:from>
      <cdr:x>0.00901</cdr:x>
      <cdr:y>0.01695</cdr:y>
    </cdr:from>
    <cdr:to>
      <cdr:x>0.38622</cdr:x>
      <cdr:y>0.10612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76200" y="76200"/>
          <a:ext cx="3190518" cy="4008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800" dirty="0">
              <a:latin typeface="Franklin Gothic Book" pitchFamily="34" charset="0"/>
            </a:rPr>
            <a:t>Int'l financial instability</a:t>
          </a:r>
        </a:p>
      </cdr:txBody>
    </cdr:sp>
  </cdr:relSizeAnchor>
  <cdr:relSizeAnchor xmlns:cdr="http://schemas.openxmlformats.org/drawingml/2006/chartDrawing">
    <cdr:from>
      <cdr:x>0</cdr:x>
      <cdr:y>0.25424</cdr:y>
    </cdr:from>
    <cdr:to>
      <cdr:x>0.38739</cdr:x>
      <cdr:y>0.35593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0" y="1143001"/>
          <a:ext cx="3276622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800" dirty="0">
              <a:latin typeface="Franklin Gothic Book" pitchFamily="34" charset="0"/>
            </a:rPr>
            <a:t>Islamic extremist groups</a:t>
          </a:r>
        </a:p>
      </cdr:txBody>
    </cdr:sp>
  </cdr:relSizeAnchor>
  <cdr:relSizeAnchor xmlns:cdr="http://schemas.openxmlformats.org/drawingml/2006/chartDrawing">
    <cdr:from>
      <cdr:x>0.00763</cdr:x>
      <cdr:y>0.14747</cdr:y>
    </cdr:from>
    <cdr:to>
      <cdr:x>0.38739</cdr:x>
      <cdr:y>0.22034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64536" y="662997"/>
          <a:ext cx="3212086" cy="3276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800" dirty="0">
              <a:latin typeface="Franklin Gothic Book" pitchFamily="34" charset="0"/>
            </a:rPr>
            <a:t>Iran's nuclear program</a:t>
          </a:r>
        </a:p>
      </cdr:txBody>
    </cdr:sp>
  </cdr:relSizeAnchor>
  <cdr:relSizeAnchor xmlns:cdr="http://schemas.openxmlformats.org/drawingml/2006/chartDrawing">
    <cdr:from>
      <cdr:x>0</cdr:x>
      <cdr:y>0.52542</cdr:y>
    </cdr:from>
    <cdr:to>
      <cdr:x>0.38739</cdr:x>
      <cdr:y>0.62542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0" y="2362200"/>
          <a:ext cx="3276622" cy="449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800" dirty="0">
              <a:latin typeface="Franklin Gothic Book" pitchFamily="34" charset="0"/>
            </a:rPr>
            <a:t>N. Korea's nuclear program</a:t>
          </a:r>
        </a:p>
      </cdr:txBody>
    </cdr:sp>
  </cdr:relSizeAnchor>
  <cdr:relSizeAnchor xmlns:cdr="http://schemas.openxmlformats.org/drawingml/2006/chartDrawing">
    <cdr:from>
      <cdr:x>0</cdr:x>
      <cdr:y>0.89831</cdr:y>
    </cdr:from>
    <cdr:to>
      <cdr:x>0.38739</cdr:x>
      <cdr:y>0.9661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0" y="4038601"/>
          <a:ext cx="3276622" cy="3047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800" dirty="0">
              <a:latin typeface="Franklin Gothic Book" pitchFamily="34" charset="0"/>
            </a:rPr>
            <a:t>U.S. power and influence</a:t>
          </a:r>
        </a:p>
      </cdr:txBody>
    </cdr:sp>
  </cdr:relSizeAnchor>
  <cdr:relSizeAnchor xmlns:cdr="http://schemas.openxmlformats.org/drawingml/2006/chartDrawing">
    <cdr:from>
      <cdr:x>0</cdr:x>
      <cdr:y>0.77966</cdr:y>
    </cdr:from>
    <cdr:to>
      <cdr:x>0.38739</cdr:x>
      <cdr:y>0.84399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0" y="3505200"/>
          <a:ext cx="3276621" cy="2892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800" dirty="0">
              <a:latin typeface="Franklin Gothic Book" pitchFamily="34" charset="0"/>
            </a:rPr>
            <a:t>Political instability in Pakistan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0.00694</cdr:x>
      <cdr:y>0.25442</cdr:y>
    </cdr:from>
    <cdr:to>
      <cdr:x>0.43056</cdr:x>
      <cdr:y>0.83392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9050" y="685800"/>
          <a:ext cx="1162050" cy="1562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0.00926</cdr:x>
      <cdr:y>0.75635</cdr:y>
    </cdr:from>
    <cdr:to>
      <cdr:x>0.36274</cdr:x>
      <cdr:y>0.85381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76200" y="3548062"/>
          <a:ext cx="2908999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ctr"/>
        <a:lstStyle xmlns:a="http://schemas.openxmlformats.org/drawingml/2006/main"/>
        <a:p xmlns:a="http://schemas.openxmlformats.org/drawingml/2006/main">
          <a:pPr algn="r"/>
          <a:r>
            <a:rPr lang="en-US" sz="1800" b="1" dirty="0">
              <a:latin typeface="Franklin Gothic Book" pitchFamily="34" charset="0"/>
            </a:rPr>
            <a:t>China's power and influence</a:t>
          </a:r>
        </a:p>
      </cdr:txBody>
    </cdr:sp>
  </cdr:relSizeAnchor>
  <cdr:relSizeAnchor xmlns:cdr="http://schemas.openxmlformats.org/drawingml/2006/chartDrawing">
    <cdr:from>
      <cdr:x>0</cdr:x>
      <cdr:y>0.02538</cdr:y>
    </cdr:from>
    <cdr:to>
      <cdr:x>0.36111</cdr:x>
      <cdr:y>0.10335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0" y="119061"/>
          <a:ext cx="2971790" cy="365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800" dirty="0">
              <a:latin typeface="Franklin Gothic Book" pitchFamily="34" charset="0"/>
            </a:rPr>
            <a:t>Global climate change</a:t>
          </a:r>
        </a:p>
      </cdr:txBody>
    </cdr:sp>
  </cdr:relSizeAnchor>
  <cdr:relSizeAnchor xmlns:cdr="http://schemas.openxmlformats.org/drawingml/2006/chartDrawing">
    <cdr:from>
      <cdr:x>0</cdr:x>
      <cdr:y>0.15533</cdr:y>
    </cdr:from>
    <cdr:to>
      <cdr:x>0.36111</cdr:x>
      <cdr:y>0.23725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-533400" y="728662"/>
          <a:ext cx="2971800" cy="3842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800" dirty="0">
              <a:latin typeface="Franklin Gothic Book" pitchFamily="34" charset="0"/>
            </a:rPr>
            <a:t>Int'l financial instability</a:t>
          </a:r>
        </a:p>
      </cdr:txBody>
    </cdr:sp>
  </cdr:relSizeAnchor>
  <cdr:relSizeAnchor xmlns:cdr="http://schemas.openxmlformats.org/drawingml/2006/chartDrawing">
    <cdr:from>
      <cdr:x>0</cdr:x>
      <cdr:y>0.64264</cdr:y>
    </cdr:from>
    <cdr:to>
      <cdr:x>0.36111</cdr:x>
      <cdr:y>0.72061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0" y="3014661"/>
          <a:ext cx="2971789" cy="365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800" dirty="0">
              <a:latin typeface="Franklin Gothic Book" pitchFamily="34" charset="0"/>
            </a:rPr>
            <a:t>Islamic extremist groups</a:t>
          </a:r>
        </a:p>
      </cdr:txBody>
    </cdr:sp>
  </cdr:relSizeAnchor>
  <cdr:relSizeAnchor xmlns:cdr="http://schemas.openxmlformats.org/drawingml/2006/chartDrawing">
    <cdr:from>
      <cdr:x>1.21513E-7</cdr:x>
      <cdr:y>0.27639</cdr:y>
    </cdr:from>
    <cdr:to>
      <cdr:x>0.36111</cdr:x>
      <cdr:y>0.35025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1" y="1296563"/>
          <a:ext cx="2971800" cy="3464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800" dirty="0">
              <a:latin typeface="Franklin Gothic Book" pitchFamily="34" charset="0"/>
            </a:rPr>
            <a:t>Iran's nuclear program</a:t>
          </a:r>
        </a:p>
      </cdr:txBody>
    </cdr:sp>
  </cdr:relSizeAnchor>
  <cdr:relSizeAnchor xmlns:cdr="http://schemas.openxmlformats.org/drawingml/2006/chartDrawing">
    <cdr:from>
      <cdr:x>0</cdr:x>
      <cdr:y>0.39898</cdr:y>
    </cdr:from>
    <cdr:to>
      <cdr:x>0.36111</cdr:x>
      <cdr:y>0.47695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0" y="1871640"/>
          <a:ext cx="2971790" cy="365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800" dirty="0">
              <a:latin typeface="Franklin Gothic Book" pitchFamily="34" charset="0"/>
            </a:rPr>
            <a:t>N. Korea's nuclear program</a:t>
          </a:r>
        </a:p>
      </cdr:txBody>
    </cdr:sp>
  </cdr:relSizeAnchor>
  <cdr:relSizeAnchor xmlns:cdr="http://schemas.openxmlformats.org/drawingml/2006/chartDrawing">
    <cdr:from>
      <cdr:x>0</cdr:x>
      <cdr:y>0.51269</cdr:y>
    </cdr:from>
    <cdr:to>
      <cdr:x>0.36111</cdr:x>
      <cdr:y>0.61015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0" y="2405062"/>
          <a:ext cx="297179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800" dirty="0">
              <a:latin typeface="Franklin Gothic Book" pitchFamily="34" charset="0"/>
            </a:rPr>
            <a:t>U.S. power and influence</a:t>
          </a:r>
        </a:p>
      </cdr:txBody>
    </cdr:sp>
  </cdr:relSizeAnchor>
  <cdr:relSizeAnchor xmlns:cdr="http://schemas.openxmlformats.org/drawingml/2006/chartDrawing">
    <cdr:from>
      <cdr:x>0</cdr:x>
      <cdr:y>0.90254</cdr:y>
    </cdr:from>
    <cdr:to>
      <cdr:x>0.36111</cdr:x>
      <cdr:y>0.96687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-533400" y="4233862"/>
          <a:ext cx="2971800" cy="3017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800" dirty="0">
              <a:latin typeface="Franklin Gothic Book" pitchFamily="34" charset="0"/>
            </a:rPr>
            <a:t>Political instability in Pakistan</a:t>
          </a:r>
        </a:p>
      </cdr:txBody>
    </cdr:sp>
  </cdr:relSizeAnchor>
  <cdr:relSizeAnchor xmlns:cdr="http://schemas.openxmlformats.org/drawingml/2006/chartDrawing">
    <cdr:from>
      <cdr:x>0.03704</cdr:x>
      <cdr:y>0.7401</cdr:y>
    </cdr:from>
    <cdr:to>
      <cdr:x>0.14815</cdr:x>
      <cdr:y>0.93503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4800" y="347186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>
              <a:defRPr sz="1200"/>
            </a:lvl1pPr>
          </a:lstStyle>
          <a:p>
            <a:fld id="{328AAC5F-59AF-48C9-BF20-254BB8AC10A2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>
              <a:defRPr sz="1200"/>
            </a:lvl1pPr>
          </a:lstStyle>
          <a:p>
            <a:fld id="{9C5EB30B-6C0E-4AB1-ABE3-D064C6EEE4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42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>
              <a:defRPr sz="1200"/>
            </a:lvl1pPr>
          </a:lstStyle>
          <a:p>
            <a:fld id="{F9B78F23-7B17-4360-9B56-489977FCF4C4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3" rIns="91425" bIns="457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>
              <a:defRPr sz="1200"/>
            </a:lvl1pPr>
          </a:lstStyle>
          <a:p>
            <a:fld id="{9EB41F39-CA18-4F77-A0B4-ACF02FBE9C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9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1F39-CA18-4F77-A0B4-ACF02FBE9C7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54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1F39-CA18-4F77-A0B4-ACF02FBE9C7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08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1F39-CA18-4F77-A0B4-ACF02FBE9C7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957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fld id="{7EEAA1DB-2BFC-482C-8DC4-542B24F50A4C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7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fld id="{7EEAA1DB-2BFC-482C-8DC4-542B24F50A4C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8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fld id="{7EEAA1DB-2BFC-482C-8DC4-542B24F50A4C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9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1F39-CA18-4F77-A0B4-ACF02FBE9C77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70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1F39-CA18-4F77-A0B4-ACF02FBE9C77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32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1F39-CA18-4F77-A0B4-ACF02FBE9C77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14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100A-1439-47B5-93D9-212615D5B14A}" type="datetime4">
              <a:rPr lang="en-US" smtClean="0"/>
              <a:pPr/>
              <a:t>May 18,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www.pewproject.org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152400" y="5867400"/>
            <a:ext cx="8839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152400" y="1600200"/>
            <a:ext cx="8839200" cy="2971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981200"/>
            <a:ext cx="7086600" cy="1752600"/>
          </a:xfrm>
        </p:spPr>
        <p:txBody>
          <a:bodyPr>
            <a:noAutofit/>
          </a:bodyPr>
          <a:lstStyle>
            <a:lvl1pPr algn="l">
              <a:lnSpc>
                <a:spcPts val="3800"/>
              </a:lnSpc>
              <a:defRPr sz="3600" baseline="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Presentation Name</a:t>
            </a:r>
            <a:br>
              <a:rPr lang="en-US" dirty="0" smtClean="0"/>
            </a:br>
            <a:r>
              <a:rPr lang="en-US" dirty="0" smtClean="0"/>
              <a:t>Optional Third 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3810000"/>
            <a:ext cx="3733800" cy="381000"/>
          </a:xfrm>
        </p:spPr>
        <p:txBody>
          <a:bodyPr/>
          <a:lstStyle>
            <a:lvl1pPr marL="0" indent="0" algn="l">
              <a:buNone/>
              <a:defRPr b="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name of presenter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600200"/>
            <a:ext cx="3810000" cy="381000"/>
          </a:xfr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Click to edit Kicker</a:t>
            </a:r>
            <a:endParaRPr lang="en-US" dirty="0"/>
          </a:p>
        </p:txBody>
      </p:sp>
      <p:pic>
        <p:nvPicPr>
          <p:cNvPr id="1027" name="Picture 3" descr="\\vmware-host\Shared Folders\My Desktop\Design Files\Logos\PRC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78904"/>
            <a:ext cx="2895600" cy="392696"/>
          </a:xfrm>
          <a:prstGeom prst="rect">
            <a:avLst/>
          </a:prstGeom>
          <a:noFill/>
        </p:spPr>
      </p:pic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4191000"/>
            <a:ext cx="3733800" cy="304800"/>
          </a:xfrm>
        </p:spPr>
        <p:txBody>
          <a:bodyPr/>
          <a:lstStyle>
            <a:lvl1pPr>
              <a:defRPr sz="1600" b="0" i="1">
                <a:solidFill>
                  <a:schemeClr val="bg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Click to edit presenter’s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100A-1439-47B5-93D9-212615D5B14A}" type="datetime4">
              <a:rPr lang="en-US" smtClean="0"/>
              <a:pPr/>
              <a:t>May 18,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www.pewproject.org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152400" y="5867400"/>
            <a:ext cx="8839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152400" y="1600200"/>
            <a:ext cx="8839200" cy="2971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981200"/>
            <a:ext cx="7086600" cy="762000"/>
          </a:xfrm>
        </p:spPr>
        <p:txBody>
          <a:bodyPr>
            <a:noAutofit/>
          </a:bodyPr>
          <a:lstStyle>
            <a:lvl1pPr algn="l">
              <a:defRPr sz="3600" baseline="0"/>
            </a:lvl1pPr>
          </a:lstStyle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2895600"/>
            <a:ext cx="3733800" cy="381000"/>
          </a:xfrm>
        </p:spPr>
        <p:txBody>
          <a:bodyPr/>
          <a:lstStyle>
            <a:lvl1pPr marL="0" indent="0" algn="l">
              <a:buNone/>
              <a:defRPr b="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name of presenter</a:t>
            </a:r>
            <a:endParaRPr lang="en-US" dirty="0"/>
          </a:p>
        </p:txBody>
      </p:sp>
      <p:pic>
        <p:nvPicPr>
          <p:cNvPr id="1027" name="Picture 3" descr="\\vmware-host\Shared Folders\My Desktop\Design Files\Logos\PRC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78904"/>
            <a:ext cx="2895600" cy="392696"/>
          </a:xfrm>
          <a:prstGeom prst="rect">
            <a:avLst/>
          </a:prstGeom>
          <a:noFill/>
        </p:spPr>
      </p:pic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3200400"/>
            <a:ext cx="3048000" cy="304800"/>
          </a:xfrm>
        </p:spPr>
        <p:txBody>
          <a:bodyPr/>
          <a:lstStyle>
            <a:lvl1pPr>
              <a:defRPr sz="1600" b="0" i="1">
                <a:solidFill>
                  <a:schemeClr val="bg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Click to edit presenter’s title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3505200"/>
            <a:ext cx="3048000" cy="304800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presenter’s email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4724400" y="2895600"/>
            <a:ext cx="3505200" cy="381000"/>
          </a:xfrm>
        </p:spPr>
        <p:txBody>
          <a:bodyPr/>
          <a:lstStyle>
            <a:lvl1pPr>
              <a:defRPr lang="en-US" sz="1800" b="0" kern="1200" baseline="0" dirty="0" smtClean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another person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724400" y="3200400"/>
            <a:ext cx="3048000" cy="304800"/>
          </a:xfrm>
        </p:spPr>
        <p:txBody>
          <a:bodyPr>
            <a:noAutofit/>
          </a:bodyPr>
          <a:lstStyle>
            <a:lvl1pPr>
              <a:defRPr lang="en-US" sz="1600" b="0" i="1" kern="1200" dirty="0" smtClean="0">
                <a:solidFill>
                  <a:schemeClr val="bg1">
                    <a:lumMod val="50000"/>
                  </a:schemeClr>
                </a:solidFill>
                <a:latin typeface="Georgia" pitchFamily="18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person’s title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3505200"/>
            <a:ext cx="3048000" cy="304800"/>
          </a:xfrm>
        </p:spPr>
        <p:txBody>
          <a:bodyPr>
            <a:noAutofit/>
          </a:bodyPr>
          <a:lstStyle>
            <a:lvl1pPr>
              <a:defRPr lang="en-US" sz="1400" b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person’s email</a:t>
            </a:r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>
          <a:xfrm rot="5400000">
            <a:off x="3848100" y="3390900"/>
            <a:ext cx="9906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52400" y="5867400"/>
            <a:ext cx="8839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600200"/>
            <a:ext cx="8839200" cy="2971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3" descr="\\vmware-host\Shared Folders\My Desktop\Design Files\Logos\PRC 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79488"/>
            <a:ext cx="289560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981200"/>
            <a:ext cx="7086600" cy="1752600"/>
          </a:xfrm>
        </p:spPr>
        <p:txBody>
          <a:bodyPr>
            <a:noAutofit/>
          </a:bodyPr>
          <a:lstStyle>
            <a:lvl1pPr algn="l">
              <a:lnSpc>
                <a:spcPts val="3800"/>
              </a:lnSpc>
              <a:defRPr sz="36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10000"/>
            <a:ext cx="3733800" cy="381000"/>
          </a:xfrm>
        </p:spPr>
        <p:txBody>
          <a:bodyPr/>
          <a:lstStyle>
            <a:lvl1pPr marL="0" indent="0" algn="l">
              <a:buNone/>
              <a:defRPr b="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609600" y="1600200"/>
            <a:ext cx="3810000" cy="381000"/>
          </a:xfr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609600" y="4191000"/>
            <a:ext cx="3733800" cy="304800"/>
          </a:xfrm>
        </p:spPr>
        <p:txBody>
          <a:bodyPr/>
          <a:lstStyle>
            <a:lvl1pPr>
              <a:defRPr sz="1600" b="0" i="1">
                <a:solidFill>
                  <a:schemeClr val="bg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AAEC9-7605-462A-90C1-A19FA50EB801}" type="datetime4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May 18,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www.pewproject.org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8EE29-A112-41FA-B5AA-04C95C9F38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64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219200"/>
            <a:ext cx="8229600" cy="4876800"/>
          </a:xfrm>
        </p:spPr>
        <p:txBody>
          <a:bodyPr/>
          <a:lstStyle>
            <a:lvl2pPr marL="742950" indent="-627063">
              <a:defRPr/>
            </a:lvl2pPr>
            <a:lvl3pPr marL="1143000" indent="-800100">
              <a:defRPr sz="1200"/>
            </a:lvl3pPr>
            <a:lvl4pPr marL="1600200" indent="-1028700">
              <a:defRPr sz="1200"/>
            </a:lvl4pPr>
            <a:lvl5pPr marL="2057400" indent="-1258888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12"/>
          <p:cNvSpPr>
            <a:spLocks noGrp="1"/>
          </p:cNvSpPr>
          <p:nvPr>
            <p:ph type="dt" sz="half" idx="14"/>
          </p:nvPr>
        </p:nvSpPr>
        <p:spPr>
          <a:xfrm>
            <a:off x="457200" y="6324600"/>
            <a:ext cx="12192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7C889-0D6F-4536-94D0-544701AAFD9F}" type="datetime4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May 18,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7620000" y="6324600"/>
            <a:ext cx="10668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2E216-E039-40F6-9FD1-D3747A8830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752600" y="6324600"/>
            <a:ext cx="5715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www.pewresearch.org</a:t>
            </a:r>
            <a:endParaRPr lang="en-US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212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72001"/>
          </a:xfrm>
        </p:spPr>
        <p:txBody>
          <a:bodyPr/>
          <a:lstStyle>
            <a:lvl1pPr>
              <a:buNone/>
              <a:defRPr sz="1800" b="1">
                <a:latin typeface="+mn-lt"/>
                <a:ea typeface="Verdana" pitchFamily="34" charset="0"/>
                <a:cs typeface="Arial" pitchFamily="34" charset="0"/>
              </a:defRPr>
            </a:lvl1pPr>
            <a:lvl2pPr marL="742950" indent="-573088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685800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911225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1143000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5867400"/>
            <a:ext cx="7620000" cy="228600"/>
          </a:xfrm>
        </p:spPr>
        <p:txBody>
          <a:bodyPr/>
          <a:lstStyle>
            <a:lvl1pPr>
              <a:defRPr sz="1000" b="0" baseline="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2"/>
          <p:cNvSpPr>
            <a:spLocks noGrp="1"/>
          </p:cNvSpPr>
          <p:nvPr>
            <p:ph type="dt" sz="half" idx="14"/>
          </p:nvPr>
        </p:nvSpPr>
        <p:spPr>
          <a:xfrm>
            <a:off x="457200" y="6324600"/>
            <a:ext cx="12192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D6BFD-0EA9-48D1-8045-F1646D37A94D}" type="datetime4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May 18, 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7620000" y="6324600"/>
            <a:ext cx="10668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02C29-C8BA-45DC-BF83-1EA1990A67D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752600" y="6324600"/>
            <a:ext cx="5715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www.pewresearch.org</a:t>
            </a:r>
            <a:endParaRPr lang="en-US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076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43401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>
                <a:latin typeface="+mn-lt"/>
                <a:ea typeface="Verdana" pitchFamily="34" charset="0"/>
                <a:cs typeface="Arial" pitchFamily="34" charset="0"/>
              </a:defRPr>
            </a:lvl1pPr>
            <a:lvl2pPr marL="742950" indent="-573088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685800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911225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1143000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457200" y="914400"/>
            <a:ext cx="8229600" cy="533400"/>
          </a:xfrm>
        </p:spPr>
        <p:txBody>
          <a:bodyPr anchor="b"/>
          <a:lstStyle>
            <a:lvl1pPr algn="ctr">
              <a:defRPr b="0" i="1">
                <a:solidFill>
                  <a:schemeClr val="bg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57200" y="5867400"/>
            <a:ext cx="7620000" cy="228600"/>
          </a:xfrm>
        </p:spPr>
        <p:txBody>
          <a:bodyPr/>
          <a:lstStyle>
            <a:lvl1pPr>
              <a:defRPr sz="1000" b="0" baseline="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>
          <a:xfrm>
            <a:off x="457200" y="6324600"/>
            <a:ext cx="12192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4B09F-50F5-492B-8F67-331E56C6D6DB}" type="datetime4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May 18,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7620000" y="6324600"/>
            <a:ext cx="10668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41225-793F-437A-AFFE-D1F11D598A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14"/>
          <p:cNvSpPr>
            <a:spLocks noGrp="1"/>
          </p:cNvSpPr>
          <p:nvPr>
            <p:ph type="ftr" sz="quarter" idx="17"/>
          </p:nvPr>
        </p:nvSpPr>
        <p:spPr>
          <a:xfrm>
            <a:off x="1752600" y="6324600"/>
            <a:ext cx="5715000" cy="304800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dirty="0" smtClean="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www.pewresearch.org</a:t>
            </a:r>
          </a:p>
        </p:txBody>
      </p:sp>
    </p:spTree>
    <p:extLst>
      <p:ext uri="{BB962C8B-B14F-4D97-AF65-F5344CB8AC3E}">
        <p14:creationId xmlns:p14="http://schemas.microsoft.com/office/powerpoint/2010/main" val="2306118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52400" y="3429000"/>
            <a:ext cx="88392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152400" y="1981200"/>
            <a:ext cx="88392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 rot="5400000">
            <a:off x="4305300" y="2019300"/>
            <a:ext cx="533400" cy="883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438401"/>
            <a:ext cx="7772400" cy="990599"/>
          </a:xfrm>
        </p:spPr>
        <p:txBody>
          <a:bodyPr anchor="t">
            <a:normAutofit/>
          </a:bodyPr>
          <a:lstStyle>
            <a:lvl1pPr algn="ctr">
              <a:defRPr sz="24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081213"/>
            <a:ext cx="7772400" cy="357187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219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D7B9B-3BE3-476D-A82E-F4FA1A591AD4}" type="datetime4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May 18, 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www.pewproject.org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AC8B8-1BD7-45EC-9E1A-51B48A99DB4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379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latin typeface="+mj-lt"/>
                <a:ea typeface="Verdana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3962401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 baseline="0">
                <a:latin typeface="+mj-lt"/>
                <a:ea typeface="Verdana" pitchFamily="34" charset="0"/>
                <a:cs typeface="Verdana" pitchFamily="34" charset="0"/>
              </a:defRPr>
            </a:lvl1pPr>
            <a:lvl2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latin typeface="+mj-lt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28801"/>
            <a:ext cx="4041775" cy="39624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>
                <a:latin typeface="+mj-lt"/>
                <a:ea typeface="Verdana" pitchFamily="34" charset="0"/>
                <a:cs typeface="Verdana" pitchFamily="34" charset="0"/>
              </a:defRPr>
            </a:lvl1pPr>
            <a:lvl2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5867400"/>
            <a:ext cx="7620000" cy="228600"/>
          </a:xfrm>
        </p:spPr>
        <p:txBody>
          <a:bodyPr/>
          <a:lstStyle>
            <a:lvl1pPr>
              <a:defRPr sz="1000" b="0" baseline="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4"/>
          </p:nvPr>
        </p:nvSpPr>
        <p:spPr>
          <a:xfrm>
            <a:off x="457200" y="6248400"/>
            <a:ext cx="1219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BF9B5-574A-4D99-951D-628DB1664F1A}" type="datetime4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May 18,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dirty="0" smtClean="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www.pewresearch.org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A9F74-BCD2-4E3A-8CB7-B51F160F50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25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990600"/>
            <a:ext cx="8229600" cy="457200"/>
          </a:xfrm>
        </p:spPr>
        <p:txBody>
          <a:bodyPr anchor="b"/>
          <a:lstStyle>
            <a:lvl1pPr algn="ctr">
              <a:defRPr b="0" i="1">
                <a:solidFill>
                  <a:schemeClr val="bg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baseline="0">
                <a:latin typeface="+mj-lt"/>
                <a:ea typeface="Verdana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5001"/>
            <a:ext cx="4040188" cy="38862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>
                <a:latin typeface="+mj-lt"/>
                <a:ea typeface="Verdana" pitchFamily="34" charset="0"/>
                <a:cs typeface="Verdana" pitchFamily="34" charset="0"/>
              </a:defRPr>
            </a:lvl1pPr>
            <a:lvl2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latin typeface="+mj-lt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5001"/>
            <a:ext cx="4041775" cy="38862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>
                <a:latin typeface="+mj-lt"/>
                <a:ea typeface="Verdana" pitchFamily="34" charset="0"/>
                <a:cs typeface="Verdana" pitchFamily="34" charset="0"/>
              </a:defRPr>
            </a:lvl1pPr>
            <a:lvl2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57200" y="5867400"/>
            <a:ext cx="7620000" cy="228600"/>
          </a:xfrm>
        </p:spPr>
        <p:txBody>
          <a:bodyPr/>
          <a:lstStyle>
            <a:lvl1pPr>
              <a:defRPr sz="1000" b="0" baseline="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5"/>
          </p:nvPr>
        </p:nvSpPr>
        <p:spPr>
          <a:xfrm>
            <a:off x="457200" y="6248400"/>
            <a:ext cx="1219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C1AC7-2EE6-48A1-8DBB-FB60A090FF4D}" type="datetime4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May 18,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www.pewresearch.org</a:t>
            </a: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9E7FF-36BE-40BB-8D7C-F89D8A2B47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046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5867400"/>
            <a:ext cx="7620000" cy="228600"/>
          </a:xfrm>
        </p:spPr>
        <p:txBody>
          <a:bodyPr/>
          <a:lstStyle>
            <a:lvl1pPr>
              <a:defRPr sz="1000" b="0" baseline="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5C038-06C2-4937-BA78-DF41268A81E2}" type="datetime4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May 18,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www.pewresearch.org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BCB91-D04D-43AA-8F6D-77B1D07DE0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6533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5867400"/>
            <a:ext cx="7620000" cy="228600"/>
          </a:xfrm>
        </p:spPr>
        <p:txBody>
          <a:bodyPr/>
          <a:lstStyle>
            <a:lvl1pPr>
              <a:defRPr sz="1000" b="0" baseline="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F2872-6EA1-4998-BC6F-1C469DE3A391}" type="datetime4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May 18,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www.pewresearch.org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CA902-A4F4-460E-AF59-2C92D6774D2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1219200" cy="304800"/>
          </a:xfrm>
        </p:spPr>
        <p:txBody>
          <a:bodyPr/>
          <a:lstStyle/>
          <a:p>
            <a:fld id="{2F5814D8-D17E-403D-BB23-DF0CDA7DEB2B}" type="datetime4">
              <a:rPr lang="en-US" smtClean="0"/>
              <a:pPr/>
              <a:t>May 18, 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7620000" y="6324600"/>
            <a:ext cx="1066800" cy="304800"/>
          </a:xfrm>
        </p:spPr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1752600" y="6324600"/>
            <a:ext cx="5715000" cy="3048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dirty="0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219200"/>
            <a:ext cx="8229600" cy="4876800"/>
          </a:xfrm>
        </p:spPr>
        <p:txBody>
          <a:bodyPr/>
          <a:lstStyle>
            <a:lvl2pPr marL="742950" indent="-627063">
              <a:defRPr/>
            </a:lvl2pPr>
            <a:lvl3pPr marL="1143000" indent="-800100">
              <a:defRPr sz="1200"/>
            </a:lvl3pPr>
            <a:lvl4pPr marL="1600200" indent="-1028700">
              <a:defRPr sz="1200"/>
            </a:lvl4pPr>
            <a:lvl5pPr marL="2057400" indent="-1258888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52400" y="5867400"/>
            <a:ext cx="8839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52400" y="1600200"/>
            <a:ext cx="8839200" cy="2971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3" descr="\\vmware-host\Shared Folders\My Desktop\Design Files\Logos\PRC 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79488"/>
            <a:ext cx="289560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 rot="5400000">
            <a:off x="3848100" y="3390900"/>
            <a:ext cx="9906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981200"/>
            <a:ext cx="7086600" cy="762000"/>
          </a:xfrm>
        </p:spPr>
        <p:txBody>
          <a:bodyPr>
            <a:noAutofit/>
          </a:bodyPr>
          <a:lstStyle>
            <a:lvl1pPr algn="l">
              <a:defRPr sz="36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895600"/>
            <a:ext cx="3733800" cy="381000"/>
          </a:xfrm>
        </p:spPr>
        <p:txBody>
          <a:bodyPr/>
          <a:lstStyle>
            <a:lvl1pPr marL="0" indent="0" algn="l">
              <a:buNone/>
              <a:defRPr b="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609600" y="3200400"/>
            <a:ext cx="3048000" cy="304800"/>
          </a:xfrm>
        </p:spPr>
        <p:txBody>
          <a:bodyPr/>
          <a:lstStyle>
            <a:lvl1pPr>
              <a:defRPr sz="1600" b="0" i="1">
                <a:solidFill>
                  <a:schemeClr val="bg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09600" y="3505200"/>
            <a:ext cx="3048000" cy="304800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4724400" y="2895600"/>
            <a:ext cx="3505200" cy="381000"/>
          </a:xfrm>
        </p:spPr>
        <p:txBody>
          <a:bodyPr/>
          <a:lstStyle>
            <a:lvl1pPr>
              <a:defRPr lang="en-US" sz="1800" b="0" kern="1200" baseline="0" dirty="0" smtClean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4724400" y="3200400"/>
            <a:ext cx="3048000" cy="304800"/>
          </a:xfrm>
        </p:spPr>
        <p:txBody>
          <a:bodyPr>
            <a:noAutofit/>
          </a:bodyPr>
          <a:lstStyle>
            <a:lvl1pPr>
              <a:defRPr lang="en-US" sz="1600" b="0" i="1" kern="1200" dirty="0" smtClean="0">
                <a:solidFill>
                  <a:schemeClr val="bg1">
                    <a:lumMod val="50000"/>
                  </a:schemeClr>
                </a:solidFill>
                <a:latin typeface="Georgia" pitchFamily="18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4724400" y="3505200"/>
            <a:ext cx="3048000" cy="304800"/>
          </a:xfrm>
        </p:spPr>
        <p:txBody>
          <a:bodyPr>
            <a:noAutofit/>
          </a:bodyPr>
          <a:lstStyle>
            <a:lvl1pPr>
              <a:defRPr lang="en-US" sz="1400" b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53512-D68F-4DCD-AEF3-BFD336AD8259}" type="datetime4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May 18,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www.pewproject.org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5AEE7-FB8E-42EE-A75A-1D5BE08422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91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19200"/>
            <a:ext cx="8229600" cy="4572001"/>
          </a:xfrm>
        </p:spPr>
        <p:txBody>
          <a:bodyPr/>
          <a:lstStyle>
            <a:lvl1pPr>
              <a:buNone/>
              <a:defRPr sz="1800" b="1">
                <a:latin typeface="+mn-lt"/>
                <a:ea typeface="Verdana" pitchFamily="34" charset="0"/>
                <a:cs typeface="Arial" pitchFamily="34" charset="0"/>
              </a:defRPr>
            </a:lvl1pPr>
            <a:lvl2pPr marL="742950" indent="-573088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685800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911225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1143000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Paste chart here  (adjust width of this container as necessary)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1219200" cy="304800"/>
          </a:xfrm>
        </p:spPr>
        <p:txBody>
          <a:bodyPr/>
          <a:lstStyle/>
          <a:p>
            <a:fld id="{2F5814D8-D17E-403D-BB23-DF0CDA7DEB2B}" type="datetime4">
              <a:rPr lang="en-US" smtClean="0"/>
              <a:pPr/>
              <a:t>May 18, 2015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7620000" y="6324600"/>
            <a:ext cx="1066800" cy="304800"/>
          </a:xfrm>
        </p:spPr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1752600" y="6324600"/>
            <a:ext cx="5715000" cy="3048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dirty="0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chart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67400"/>
            <a:ext cx="7620000" cy="228600"/>
          </a:xfrm>
        </p:spPr>
        <p:txBody>
          <a:bodyPr/>
          <a:lstStyle>
            <a:lvl1pPr>
              <a:defRPr sz="1000" b="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Source Note, etc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47800"/>
            <a:ext cx="8229600" cy="4343401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>
                <a:latin typeface="+mn-lt"/>
                <a:ea typeface="Verdana" pitchFamily="34" charset="0"/>
                <a:cs typeface="Arial" pitchFamily="34" charset="0"/>
              </a:defRPr>
            </a:lvl1pPr>
            <a:lvl2pPr marL="742950" indent="-573088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685800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911225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1143000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Paste chart here (adjust width of this container as necessary)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1219200" cy="304800"/>
          </a:xfrm>
        </p:spPr>
        <p:txBody>
          <a:bodyPr/>
          <a:lstStyle/>
          <a:p>
            <a:fld id="{2F5814D8-D17E-403D-BB23-DF0CDA7DEB2B}" type="datetime4">
              <a:rPr lang="en-US" smtClean="0"/>
              <a:pPr/>
              <a:t>May 18, 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7620000" y="6324600"/>
            <a:ext cx="1066800" cy="304800"/>
          </a:xfrm>
        </p:spPr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1752600" y="6324600"/>
            <a:ext cx="5715000" cy="304800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www.pewresearch.org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chart title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14400"/>
            <a:ext cx="8229600" cy="533400"/>
          </a:xfrm>
        </p:spPr>
        <p:txBody>
          <a:bodyPr anchor="b"/>
          <a:lstStyle>
            <a:lvl1pPr algn="ctr">
              <a:defRPr b="0" i="1">
                <a:solidFill>
                  <a:schemeClr val="bg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867400"/>
            <a:ext cx="7620000" cy="228600"/>
          </a:xfrm>
        </p:spPr>
        <p:txBody>
          <a:bodyPr/>
          <a:lstStyle>
            <a:lvl1pPr>
              <a:defRPr sz="1000" b="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Source Note, etc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438401"/>
            <a:ext cx="7772400" cy="990599"/>
          </a:xfrm>
        </p:spPr>
        <p:txBody>
          <a:bodyPr anchor="t">
            <a:normAutofit/>
          </a:bodyPr>
          <a:lstStyle>
            <a:lvl1pPr algn="ctr">
              <a:defRPr sz="2400" b="1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SECTION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081213"/>
            <a:ext cx="7772400" cy="357187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subsection kicker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219200" cy="365125"/>
          </a:xfrm>
        </p:spPr>
        <p:txBody>
          <a:bodyPr/>
          <a:lstStyle/>
          <a:p>
            <a:fld id="{72DEDA58-0F44-4E6F-A662-CD004C5E500D}" type="datetime4">
              <a:rPr lang="en-US" smtClean="0"/>
              <a:pPr/>
              <a:t>May 18,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www.pewproject.org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3429000"/>
            <a:ext cx="88392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1981200"/>
            <a:ext cx="88392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 rot="5400000">
            <a:off x="4305300" y="2019300"/>
            <a:ext cx="533400" cy="883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2192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latin typeface="+mj-lt"/>
                <a:ea typeface="Verdana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chart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828800"/>
            <a:ext cx="4040188" cy="3962401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 baseline="0">
                <a:latin typeface="+mj-lt"/>
                <a:ea typeface="Verdana" pitchFamily="34" charset="0"/>
                <a:cs typeface="Verdana" pitchFamily="34" charset="0"/>
              </a:defRPr>
            </a:lvl1pPr>
            <a:lvl2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Paste chart here OR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9200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latin typeface="+mj-lt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chart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1828801"/>
            <a:ext cx="4041775" cy="39624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>
                <a:latin typeface="+mj-lt"/>
                <a:ea typeface="Verdana" pitchFamily="34" charset="0"/>
                <a:cs typeface="Verdana" pitchFamily="34" charset="0"/>
              </a:defRPr>
            </a:lvl1pPr>
            <a:lvl2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Paste chart here OR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219200" cy="365125"/>
          </a:xfrm>
        </p:spPr>
        <p:txBody>
          <a:bodyPr/>
          <a:lstStyle/>
          <a:p>
            <a:fld id="{9B855AF8-0094-43D5-8F89-5AB58B08CE88}" type="datetime4">
              <a:rPr lang="en-US" smtClean="0"/>
              <a:pPr/>
              <a:t>May 18,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www.pewresearch.org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67400"/>
            <a:ext cx="7620000" cy="228600"/>
          </a:xfrm>
        </p:spPr>
        <p:txBody>
          <a:bodyPr/>
          <a:lstStyle>
            <a:lvl1pPr>
              <a:defRPr sz="1000" b="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Source Note, etc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219200" cy="365125"/>
          </a:xfrm>
        </p:spPr>
        <p:txBody>
          <a:bodyPr/>
          <a:lstStyle/>
          <a:p>
            <a:fld id="{8B82A246-B949-4BE4-BEA5-462CF74F3E30}" type="datetime4">
              <a:rPr lang="en-US" smtClean="0"/>
              <a:pPr/>
              <a:t>May 18,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www.pewresearch.org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0600"/>
            <a:ext cx="8229600" cy="457200"/>
          </a:xfrm>
        </p:spPr>
        <p:txBody>
          <a:bodyPr anchor="b"/>
          <a:lstStyle>
            <a:lvl1pPr algn="ctr">
              <a:defRPr b="0" i="1">
                <a:solidFill>
                  <a:schemeClr val="bg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2954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baseline="0">
                <a:latin typeface="+mj-lt"/>
                <a:ea typeface="Verdana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chart title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905001"/>
            <a:ext cx="4040188" cy="38862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>
                <a:latin typeface="+mj-lt"/>
                <a:ea typeface="Verdana" pitchFamily="34" charset="0"/>
                <a:cs typeface="Verdana" pitchFamily="34" charset="0"/>
              </a:defRPr>
            </a:lvl1pPr>
            <a:lvl2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Paste chart here OR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95400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latin typeface="+mj-lt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chart title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1905001"/>
            <a:ext cx="4041775" cy="38862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>
                <a:latin typeface="+mj-lt"/>
                <a:ea typeface="Verdana" pitchFamily="34" charset="0"/>
                <a:cs typeface="Verdana" pitchFamily="34" charset="0"/>
              </a:defRPr>
            </a:lvl1pPr>
            <a:lvl2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Paste chart here OR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867400"/>
            <a:ext cx="7620000" cy="228600"/>
          </a:xfrm>
        </p:spPr>
        <p:txBody>
          <a:bodyPr/>
          <a:lstStyle>
            <a:lvl1pPr>
              <a:defRPr sz="1000" b="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Source Note, etc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86A1-AE8F-46E8-BA76-B9B2DF704D0B}" type="datetime4">
              <a:rPr lang="en-US" smtClean="0"/>
              <a:pPr/>
              <a:t>May 18,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www.pewresearch.org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67400"/>
            <a:ext cx="7620000" cy="228600"/>
          </a:xfrm>
        </p:spPr>
        <p:txBody>
          <a:bodyPr/>
          <a:lstStyle>
            <a:lvl1pPr>
              <a:defRPr sz="1000" b="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Source Note, etc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483D-303C-48F5-80BA-8D1BDECCD943}" type="datetime4">
              <a:rPr lang="en-US" smtClean="0"/>
              <a:pPr/>
              <a:t>May 18,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www.pewresearch.org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67400"/>
            <a:ext cx="7620000" cy="228600"/>
          </a:xfrm>
        </p:spPr>
        <p:txBody>
          <a:bodyPr/>
          <a:lstStyle>
            <a:lvl1pPr>
              <a:defRPr sz="1000" b="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Source Note, etc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64275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43470-16DF-460A-BC96-502A97480E6E}" type="datetime4">
              <a:rPr lang="en-US" smtClean="0"/>
              <a:pPr/>
              <a:t>May 18,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6248400"/>
            <a:ext cx="5715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dirty="0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24840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37319-2E82-4D56-ADBC-557F98406E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4495800" y="-4343400"/>
            <a:ext cx="152400" cy="883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4572000" y="2286000"/>
            <a:ext cx="152400" cy="899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52400" y="6248400"/>
            <a:ext cx="88392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8" r:id="rId3"/>
    <p:sldLayoutId id="2147483650" r:id="rId4"/>
    <p:sldLayoutId id="2147483651" r:id="rId5"/>
    <p:sldLayoutId id="2147483653" r:id="rId6"/>
    <p:sldLayoutId id="2147483652" r:id="rId7"/>
    <p:sldLayoutId id="2147483654" r:id="rId8"/>
    <p:sldLayoutId id="2147483655" r:id="rId9"/>
    <p:sldLayoutId id="2147483660" r:id="rId10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2400" b="0" kern="1200">
          <a:solidFill>
            <a:schemeClr val="tx1"/>
          </a:solidFill>
          <a:latin typeface="+mj-lt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64275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FB4C66-1E1F-4DA0-B642-0DB7E33EB3BA}" type="datetime4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May 18, 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6248400"/>
            <a:ext cx="5715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spcAft>
                <a:spcPts val="1200"/>
              </a:spcAft>
              <a:defRPr sz="1000" dirty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www.pewresearch.org</a:t>
            </a:r>
            <a:endParaRPr lang="en-US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24840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FABB70-7E97-463B-AB51-2B56DFE08D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4495800" y="-4343400"/>
            <a:ext cx="152400" cy="883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4572000" y="2286000"/>
            <a:ext cx="152400" cy="899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52400" y="6248400"/>
            <a:ext cx="88392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71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Verdana" pitchFamily="34" charset="0"/>
          <a:cs typeface="Verdana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Franklin Gothic Demi" pitchFamily="34" charset="0"/>
          <a:ea typeface="Verdana" pitchFamily="34" charset="0"/>
          <a:cs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Franklin Gothic Demi" pitchFamily="34" charset="0"/>
          <a:ea typeface="Verdana" pitchFamily="34" charset="0"/>
          <a:cs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Franklin Gothic Demi" pitchFamily="34" charset="0"/>
          <a:ea typeface="Verdana" pitchFamily="34" charset="0"/>
          <a:cs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Franklin Gothic Demi" pitchFamily="34" charset="0"/>
          <a:ea typeface="Verdana" pitchFamily="34" charset="0"/>
          <a:cs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Franklin Gothic Demi" pitchFamily="34" charset="0"/>
          <a:ea typeface="Verdana" pitchFamily="34" charset="0"/>
          <a:cs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Franklin Gothic Demi" pitchFamily="34" charset="0"/>
          <a:ea typeface="Verdana" pitchFamily="34" charset="0"/>
          <a:cs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Franklin Gothic Demi" pitchFamily="34" charset="0"/>
          <a:ea typeface="Verdana" pitchFamily="34" charset="0"/>
          <a:cs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Franklin Gothic Demi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tx1"/>
          </a:solidFill>
          <a:latin typeface="+mn-lt"/>
          <a:ea typeface="Verdana" pitchFamily="34" charset="0"/>
          <a:cs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tx1"/>
          </a:solidFill>
          <a:latin typeface="+mn-lt"/>
          <a:ea typeface="Verdana" pitchFamily="34" charset="0"/>
          <a:cs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tx1"/>
          </a:solidFill>
          <a:latin typeface="+mn-lt"/>
          <a:ea typeface="Verdana" pitchFamily="34" charset="0"/>
          <a:cs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tx1"/>
          </a:solidFill>
          <a:latin typeface="+mn-lt"/>
          <a:ea typeface="Verdana" pitchFamily="34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China’s Image in Africa, </a:t>
            </a:r>
            <a:r>
              <a:rPr lang="en-US" dirty="0" smtClean="0"/>
              <a:t>Europe </a:t>
            </a:r>
            <a:r>
              <a:rPr lang="en-US" dirty="0" smtClean="0"/>
              <a:t>and Latin America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Richard Wike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1400" dirty="0"/>
              <a:t>Director of </a:t>
            </a:r>
            <a:r>
              <a:rPr lang="en-US" sz="1400" dirty="0" smtClean="0"/>
              <a:t>Global Attitudes </a:t>
            </a:r>
            <a:r>
              <a:rPr lang="en-US" sz="1400" dirty="0"/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308233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China’s economic impact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DA58-0F44-4E6F-A662-CD004C5E500D}" type="datetime4">
              <a:rPr lang="en-US" smtClean="0"/>
              <a:pPr/>
              <a:t>May 18, 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752600" y="6324600"/>
            <a:ext cx="5715000" cy="304800"/>
          </a:xfr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23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May 18, 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 of China’s </a:t>
            </a:r>
            <a:r>
              <a:rPr lang="en-US" dirty="0"/>
              <a:t>Growing </a:t>
            </a:r>
            <a:r>
              <a:rPr lang="en-US" dirty="0" smtClean="0"/>
              <a:t>Economy in Europe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066800"/>
            <a:ext cx="883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" i="1" kern="0" dirty="0">
                <a:solidFill>
                  <a:srgbClr val="FFFFFF">
                    <a:lumMod val="50000"/>
                  </a:srgbClr>
                </a:solidFill>
              </a:rPr>
              <a:t>Overall, do you think China’s growing economy is a good thing or a bad thing for our </a:t>
            </a:r>
            <a:r>
              <a:rPr lang="en-US" sz="1600" i="1" kern="0" dirty="0" smtClean="0">
                <a:solidFill>
                  <a:srgbClr val="FFFFFF">
                    <a:lumMod val="50000"/>
                  </a:srgbClr>
                </a:solidFill>
              </a:rPr>
              <a:t>country?</a:t>
            </a:r>
            <a:endParaRPr kumimoji="0" lang="en-US" sz="1600" b="0" i="1" u="none" strike="noStrike" kern="0" cap="none" spc="0" normalizeH="0" baseline="0" noProof="0" dirty="0" smtClean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3858146"/>
              </p:ext>
            </p:extLst>
          </p:nvPr>
        </p:nvGraphicFramePr>
        <p:xfrm>
          <a:off x="495300" y="1524000"/>
          <a:ext cx="8153399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073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May 18, 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 of China’s </a:t>
            </a:r>
            <a:r>
              <a:rPr lang="en-US" dirty="0"/>
              <a:t>Growing </a:t>
            </a:r>
            <a:r>
              <a:rPr lang="en-US" dirty="0" smtClean="0"/>
              <a:t>Economy in Latin America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083677"/>
            <a:ext cx="883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" i="1" kern="0" dirty="0">
                <a:solidFill>
                  <a:srgbClr val="FFFFFF">
                    <a:lumMod val="50000"/>
                  </a:srgbClr>
                </a:solidFill>
              </a:rPr>
              <a:t>Overall, do you think China’s growing economy is a good thing or a bad thing for our </a:t>
            </a:r>
            <a:r>
              <a:rPr lang="en-US" sz="1600" i="1" kern="0" dirty="0" smtClean="0">
                <a:solidFill>
                  <a:srgbClr val="FFFFFF">
                    <a:lumMod val="50000"/>
                  </a:srgbClr>
                </a:solidFill>
              </a:rPr>
              <a:t>country?</a:t>
            </a:r>
            <a:endParaRPr kumimoji="0" lang="en-US" sz="1600" b="0" i="1" u="none" strike="noStrike" kern="0" cap="none" spc="0" normalizeH="0" baseline="0" noProof="0" dirty="0" smtClean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8085127"/>
              </p:ext>
            </p:extLst>
          </p:nvPr>
        </p:nvGraphicFramePr>
        <p:xfrm>
          <a:off x="495300" y="1524000"/>
          <a:ext cx="8153399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565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May 18, 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 of China’s </a:t>
            </a:r>
            <a:r>
              <a:rPr lang="en-US" dirty="0"/>
              <a:t>Growing </a:t>
            </a:r>
            <a:r>
              <a:rPr lang="en-US" dirty="0" smtClean="0"/>
              <a:t>Economy in Africa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066800"/>
            <a:ext cx="883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" i="1" kern="0" dirty="0">
                <a:solidFill>
                  <a:srgbClr val="FFFFFF">
                    <a:lumMod val="50000"/>
                  </a:srgbClr>
                </a:solidFill>
              </a:rPr>
              <a:t>Overall, do you think China’s growing economy is a good thing or a bad thing for our </a:t>
            </a:r>
            <a:r>
              <a:rPr lang="en-US" sz="1600" i="1" kern="0" dirty="0" smtClean="0">
                <a:solidFill>
                  <a:srgbClr val="FFFFFF">
                    <a:lumMod val="50000"/>
                  </a:srgbClr>
                </a:solidFill>
              </a:rPr>
              <a:t>country?</a:t>
            </a:r>
            <a:endParaRPr kumimoji="0" lang="en-US" sz="1600" b="0" i="1" u="none" strike="noStrike" kern="0" cap="none" spc="0" normalizeH="0" baseline="0" noProof="0" dirty="0" smtClean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7828995"/>
              </p:ext>
            </p:extLst>
          </p:nvPr>
        </p:nvGraphicFramePr>
        <p:xfrm>
          <a:off x="533400" y="1524000"/>
          <a:ext cx="8229599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248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May 18, 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Feelings in Africa on China’s Growing Economy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458617"/>
              </p:ext>
            </p:extLst>
          </p:nvPr>
        </p:nvGraphicFramePr>
        <p:xfrm>
          <a:off x="76200" y="1447800"/>
          <a:ext cx="8839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381000" y="1066800"/>
            <a:ext cx="838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i="1" dirty="0" smtClean="0">
                <a:solidFill>
                  <a:srgbClr val="7F7F7F"/>
                </a:solidFill>
                <a:cs typeface="Arial" charset="0"/>
              </a:rPr>
              <a:t>China’s growing economy is a good thing for our country</a:t>
            </a:r>
          </a:p>
        </p:txBody>
      </p:sp>
    </p:spTree>
    <p:extLst>
      <p:ext uri="{BB962C8B-B14F-4D97-AF65-F5344CB8AC3E}">
        <p14:creationId xmlns:p14="http://schemas.microsoft.com/office/powerpoint/2010/main" val="64662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China a threat?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DA58-0F44-4E6F-A662-CD004C5E500D}" type="datetime4">
              <a:rPr lang="en-US" smtClean="0"/>
              <a:pPr/>
              <a:t>May 18, 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752600" y="6324600"/>
            <a:ext cx="5715000" cy="304800"/>
          </a:xfr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10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May 18, 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Threats – </a:t>
            </a:r>
            <a:r>
              <a:rPr lang="en-US" dirty="0" smtClean="0"/>
              <a:t>Europe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3994528"/>
              </p:ext>
            </p:extLst>
          </p:nvPr>
        </p:nvGraphicFramePr>
        <p:xfrm>
          <a:off x="228600" y="1524000"/>
          <a:ext cx="8458199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1000" y="1066800"/>
            <a:ext cx="838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i="1" dirty="0" smtClean="0">
                <a:solidFill>
                  <a:srgbClr val="7F7F7F"/>
                </a:solidFill>
                <a:cs typeface="Arial" charset="0"/>
              </a:rPr>
              <a:t>Median saying each is a major threat to their </a:t>
            </a:r>
            <a:r>
              <a:rPr lang="en-US" altLang="en-US" sz="1600" i="1" dirty="0" smtClean="0">
                <a:solidFill>
                  <a:srgbClr val="7F7F7F"/>
                </a:solidFill>
                <a:cs typeface="Arial" charset="0"/>
              </a:rPr>
              <a:t>countries</a:t>
            </a:r>
            <a:endParaRPr lang="en-US" altLang="en-US" sz="1600" i="1" dirty="0" smtClean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725" y="6061250"/>
            <a:ext cx="7772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Note: Median of 9 European countries: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UK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France, Germany, Italy, Spain, Greece, Poland, Czech Rep. &amp; Russia. 2013 data.</a:t>
            </a:r>
            <a:r>
              <a:rPr lang="en-US" sz="1000" dirty="0"/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val="93777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May 18, 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Threats – </a:t>
            </a:r>
            <a:r>
              <a:rPr lang="en-US" dirty="0" smtClean="0"/>
              <a:t>Latin America</a:t>
            </a:r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1000" y="1066800"/>
            <a:ext cx="838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i="1" dirty="0" smtClean="0">
                <a:solidFill>
                  <a:srgbClr val="7F7F7F"/>
                </a:solidFill>
                <a:cs typeface="Arial" charset="0"/>
              </a:rPr>
              <a:t>Median saying each is a major threat to their </a:t>
            </a:r>
            <a:r>
              <a:rPr lang="en-US" altLang="en-US" sz="1600" i="1" dirty="0" smtClean="0">
                <a:solidFill>
                  <a:srgbClr val="7F7F7F"/>
                </a:solidFill>
                <a:cs typeface="Arial" charset="0"/>
              </a:rPr>
              <a:t>countries</a:t>
            </a:r>
            <a:endParaRPr lang="en-US" altLang="en-US" sz="1600" i="1" dirty="0" smtClean="0">
              <a:solidFill>
                <a:srgbClr val="7F7F7F"/>
              </a:solidFill>
              <a:cs typeface="Arial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9208017"/>
              </p:ext>
            </p:extLst>
          </p:nvPr>
        </p:nvGraphicFramePr>
        <p:xfrm>
          <a:off x="533400" y="1404938"/>
          <a:ext cx="8229599" cy="4691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6725" y="6061250"/>
            <a:ext cx="7772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Note: Median of 7 Latin American countries: Argentina, Bolivia, Brazil, Chile, El Salvador, Mexico &amp; Venezuela. 2013 data.</a:t>
            </a:r>
            <a:r>
              <a:rPr lang="en-US" sz="1000" dirty="0"/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val="132837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May 18, 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Threats – </a:t>
            </a:r>
            <a:r>
              <a:rPr lang="en-US" dirty="0" smtClean="0"/>
              <a:t>Africa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5378617"/>
              </p:ext>
            </p:extLst>
          </p:nvPr>
        </p:nvGraphicFramePr>
        <p:xfrm>
          <a:off x="533400" y="1447800"/>
          <a:ext cx="8153399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1000" y="1066800"/>
            <a:ext cx="838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i="1" dirty="0" smtClean="0">
                <a:solidFill>
                  <a:srgbClr val="7F7F7F"/>
                </a:solidFill>
                <a:cs typeface="Arial" charset="0"/>
              </a:rPr>
              <a:t>Median saying each is a major threat to their </a:t>
            </a:r>
            <a:r>
              <a:rPr lang="en-US" altLang="en-US" sz="1600" i="1" dirty="0" smtClean="0">
                <a:solidFill>
                  <a:srgbClr val="7F7F7F"/>
                </a:solidFill>
                <a:cs typeface="Arial" charset="0"/>
              </a:rPr>
              <a:t>countries</a:t>
            </a:r>
            <a:endParaRPr lang="en-US" altLang="en-US" sz="1600" i="1" dirty="0" smtClean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6725" y="6061250"/>
            <a:ext cx="7772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Note: Median of 6 African countries: Ghana, Kenya, Nigeria, Senegal, South Africa &amp; Uganda. 2013 data.</a:t>
            </a:r>
            <a:r>
              <a:rPr lang="en-US" sz="1000" dirty="0"/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val="408832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May 18, 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China a Partner, Enemy, or Neither?</a:t>
            </a:r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1000" y="1066800"/>
            <a:ext cx="838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i="1" dirty="0" smtClean="0">
                <a:solidFill>
                  <a:srgbClr val="7F7F7F"/>
                </a:solidFill>
                <a:cs typeface="Arial" charset="0"/>
              </a:rPr>
              <a:t>Median saying China is more of a …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784859"/>
              </p:ext>
            </p:extLst>
          </p:nvPr>
        </p:nvGraphicFramePr>
        <p:xfrm>
          <a:off x="466724" y="1600200"/>
          <a:ext cx="8296275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6724" y="5791200"/>
            <a:ext cx="8296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Note: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Europe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median includes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UK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France, Germany, Italy, Spain, Greece, Poland, Czech Rep. &amp;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Russia.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Latin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America median includes Argentina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, Bolivia, Brazil, Chile, El Salvador, Mexico &amp;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Venezuela. Africa median includes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Ghana, Kenya, Nigeria, Senegal, South Africa &amp;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Uganda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2013 data.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4621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Favorability ratings for china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DA58-0F44-4E6F-A662-CD004C5E500D}" type="datetime4">
              <a:rPr lang="en-US" smtClean="0"/>
              <a:pPr/>
              <a:t>May 18, 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752600" y="6324600"/>
            <a:ext cx="5715000" cy="304800"/>
          </a:xfr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59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May 18, 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Considering Other Countries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6986808"/>
              </p:ext>
            </p:extLst>
          </p:nvPr>
        </p:nvGraphicFramePr>
        <p:xfrm>
          <a:off x="466724" y="1524000"/>
          <a:ext cx="8296276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6724" y="5791200"/>
            <a:ext cx="8296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Note: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Europe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median includes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UK, France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, Germany, Italy, Spain, Greece, Poland, Czech Rep. &amp;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Russia.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Latin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America median includes Argentina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, Bolivia, Brazil, Chile, El Salvador, Mexico &amp;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Venezuela. Africa median includes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Ghana, Kenya, Nigeria, Senegal, South Africa &amp;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Uganda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. 2013 data. </a:t>
            </a:r>
            <a:endParaRPr lang="en-US" sz="1000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8600" y="1066800"/>
            <a:ext cx="8763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 i="1" dirty="0" smtClean="0">
                <a:solidFill>
                  <a:srgbClr val="7F7F7F"/>
                </a:solidFill>
                <a:cs typeface="Arial" charset="0"/>
              </a:rPr>
              <a:t>In making int’l policy decisions, __ takes into account your country’s </a:t>
            </a:r>
            <a:r>
              <a:rPr lang="en-US" altLang="en-US" sz="1500" i="1" dirty="0" smtClean="0">
                <a:solidFill>
                  <a:srgbClr val="7F7F7F"/>
                </a:solidFill>
                <a:cs typeface="Arial" charset="0"/>
              </a:rPr>
              <a:t>interests </a:t>
            </a:r>
            <a:r>
              <a:rPr lang="en-US" altLang="en-US" sz="1500" i="1" dirty="0" smtClean="0">
                <a:solidFill>
                  <a:srgbClr val="7F7F7F"/>
                </a:solidFill>
                <a:cs typeface="Arial" charset="0"/>
              </a:rPr>
              <a:t>a great deal/fair amount </a:t>
            </a:r>
          </a:p>
        </p:txBody>
      </p:sp>
    </p:spTree>
    <p:extLst>
      <p:ext uri="{BB962C8B-B14F-4D97-AF65-F5344CB8AC3E}">
        <p14:creationId xmlns:p14="http://schemas.microsoft.com/office/powerpoint/2010/main" val="372551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soft power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DA58-0F44-4E6F-A662-CD004C5E500D}" type="datetime4">
              <a:rPr lang="en-US" smtClean="0"/>
              <a:pPr/>
              <a:t>May 18, 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752600" y="6324600"/>
            <a:ext cx="5715000" cy="304800"/>
          </a:xfr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12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May 18, 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</a:t>
            </a:r>
            <a:r>
              <a:rPr lang="en-US" dirty="0" smtClean="0"/>
              <a:t>vs. </a:t>
            </a:r>
            <a:r>
              <a:rPr lang="en-US" dirty="0" smtClean="0"/>
              <a:t>Chinese Soft Power – Latin America</a:t>
            </a:r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1000" y="1066800"/>
            <a:ext cx="838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i="1" dirty="0" smtClean="0">
                <a:solidFill>
                  <a:srgbClr val="7F7F7F"/>
                </a:solidFill>
                <a:cs typeface="Arial" charset="0"/>
              </a:rPr>
              <a:t>Median positive view in Latin America of 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6725" y="6061250"/>
            <a:ext cx="7772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Note: Median includes Argentina, Bolivia, Brazil, Chile, El Salvador, Mexico &amp; Venezuela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. 2013 data.</a:t>
            </a:r>
            <a:endParaRPr lang="en-US" sz="1000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0444786"/>
              </p:ext>
            </p:extLst>
          </p:nvPr>
        </p:nvGraphicFramePr>
        <p:xfrm>
          <a:off x="466724" y="1404938"/>
          <a:ext cx="8220075" cy="4538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185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Chart bld="series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May 18, 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 </a:t>
            </a:r>
            <a:r>
              <a:rPr lang="en-US" dirty="0" smtClean="0"/>
              <a:t>vs. </a:t>
            </a:r>
            <a:r>
              <a:rPr lang="en-US" dirty="0"/>
              <a:t>Chinese Soft Power – </a:t>
            </a:r>
            <a:r>
              <a:rPr lang="en-US" dirty="0" smtClean="0"/>
              <a:t>Africa</a:t>
            </a:r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1000" y="1066800"/>
            <a:ext cx="838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i="1" dirty="0" smtClean="0">
                <a:solidFill>
                  <a:srgbClr val="7F7F7F"/>
                </a:solidFill>
                <a:cs typeface="Arial" charset="0"/>
              </a:rPr>
              <a:t>Median positive view in Africa of …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2988924"/>
              </p:ext>
            </p:extLst>
          </p:nvPr>
        </p:nvGraphicFramePr>
        <p:xfrm>
          <a:off x="466724" y="1404938"/>
          <a:ext cx="8296275" cy="4538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6725" y="6061250"/>
            <a:ext cx="777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Note: Median includes Ghana, Kenya, Nigeria, Senegal, South Africa &amp; Uganda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2013 data.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1503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series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May 18, 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Products Made in China as Safe as Elsewhere?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6725" y="6041309"/>
            <a:ext cx="7772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Note: 2008 data.</a:t>
            </a:r>
            <a:r>
              <a:rPr lang="en-US" sz="1000" dirty="0"/>
              <a:t>  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168916"/>
              </p:ext>
            </p:extLst>
          </p:nvPr>
        </p:nvGraphicFramePr>
        <p:xfrm>
          <a:off x="466725" y="1143001"/>
          <a:ext cx="8296275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537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May 18, 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Globally U.S., France Seen as Respecting Personal Freedom, </a:t>
            </a:r>
            <a:br>
              <a:rPr lang="en-US" dirty="0" smtClean="0"/>
            </a:br>
            <a:r>
              <a:rPr lang="en-US" dirty="0" smtClean="0"/>
              <a:t>Low Marks for China, Russia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1066800"/>
            <a:ext cx="815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kern="0" dirty="0" smtClean="0">
                <a:solidFill>
                  <a:srgbClr val="FFFFFF">
                    <a:lumMod val="50000"/>
                  </a:srgbClr>
                </a:solidFill>
              </a:rPr>
              <a:t>Does the government of ___ respect the personal freedoms of its people?</a:t>
            </a:r>
            <a:endParaRPr kumimoji="0" lang="en-US" sz="1600" b="0" i="1" u="none" strike="noStrike" kern="0" cap="none" spc="0" normalizeH="0" baseline="0" noProof="0" dirty="0" smtClean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462008335"/>
              </p:ext>
            </p:extLst>
          </p:nvPr>
        </p:nvGraphicFramePr>
        <p:xfrm>
          <a:off x="838200" y="1600200"/>
          <a:ext cx="73914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5994358"/>
            <a:ext cx="7772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*Not asked in China.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5740442"/>
            <a:ext cx="7772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Note: Percentages are global medians saying “yes.”</a:t>
            </a:r>
            <a:r>
              <a:rPr lang="en-US" sz="1050" dirty="0"/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val="74142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May 18, 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 Respect for Personal </a:t>
            </a:r>
            <a:r>
              <a:rPr lang="en-US" dirty="0"/>
              <a:t>Freedoms – EU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1079331"/>
            <a:ext cx="883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" i="1" kern="0" dirty="0" smtClean="0">
                <a:solidFill>
                  <a:srgbClr val="FFFFFF">
                    <a:lumMod val="50000"/>
                  </a:srgbClr>
                </a:solidFill>
              </a:rPr>
              <a:t>Do </a:t>
            </a:r>
            <a:r>
              <a:rPr lang="en-US" sz="1600" i="1" kern="0" dirty="0">
                <a:solidFill>
                  <a:srgbClr val="FFFFFF">
                    <a:lumMod val="50000"/>
                  </a:srgbClr>
                </a:solidFill>
              </a:rPr>
              <a:t>you think </a:t>
            </a:r>
            <a:r>
              <a:rPr lang="en-US" sz="1600" i="1" kern="0" dirty="0" smtClean="0">
                <a:solidFill>
                  <a:srgbClr val="FFFFFF">
                    <a:lumMod val="50000"/>
                  </a:srgbClr>
                </a:solidFill>
              </a:rPr>
              <a:t>the government of China respects the personal freedoms of its people?</a:t>
            </a:r>
            <a:endParaRPr kumimoji="0" lang="en-US" sz="1600" b="0" i="1" u="none" strike="noStrike" kern="0" cap="none" spc="0" normalizeH="0" baseline="0" noProof="0" dirty="0" smtClean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5004191"/>
              </p:ext>
            </p:extLst>
          </p:nvPr>
        </p:nvGraphicFramePr>
        <p:xfrm>
          <a:off x="495300" y="1524000"/>
          <a:ext cx="8153399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819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May 18, 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 Respect for Personal Freedoms </a:t>
            </a:r>
            <a:r>
              <a:rPr lang="en-US" dirty="0" smtClean="0"/>
              <a:t>– Latin America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069806"/>
            <a:ext cx="883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" i="1" kern="0" dirty="0" smtClean="0">
                <a:solidFill>
                  <a:srgbClr val="FFFFFF">
                    <a:lumMod val="50000"/>
                  </a:srgbClr>
                </a:solidFill>
              </a:rPr>
              <a:t>Do </a:t>
            </a:r>
            <a:r>
              <a:rPr lang="en-US" sz="1600" i="1" kern="0" dirty="0">
                <a:solidFill>
                  <a:srgbClr val="FFFFFF">
                    <a:lumMod val="50000"/>
                  </a:srgbClr>
                </a:solidFill>
              </a:rPr>
              <a:t>you think </a:t>
            </a:r>
            <a:r>
              <a:rPr lang="en-US" sz="1600" i="1" kern="0" dirty="0" smtClean="0">
                <a:solidFill>
                  <a:srgbClr val="FFFFFF">
                    <a:lumMod val="50000"/>
                  </a:srgbClr>
                </a:solidFill>
              </a:rPr>
              <a:t>the government of China respects the personal freedoms of its people?</a:t>
            </a:r>
            <a:endParaRPr kumimoji="0" lang="en-US" sz="1600" b="0" i="1" u="none" strike="noStrike" kern="0" cap="none" spc="0" normalizeH="0" baseline="0" noProof="0" dirty="0" smtClean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8005753"/>
              </p:ext>
            </p:extLst>
          </p:nvPr>
        </p:nvGraphicFramePr>
        <p:xfrm>
          <a:off x="457200" y="1524000"/>
          <a:ext cx="8229599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861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May 18, 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 Respect for Personal Freedoms – Africa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3825" y="1083677"/>
            <a:ext cx="883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" i="1" kern="0" dirty="0" smtClean="0">
                <a:solidFill>
                  <a:srgbClr val="FFFFFF">
                    <a:lumMod val="50000"/>
                  </a:srgbClr>
                </a:solidFill>
              </a:rPr>
              <a:t>Do </a:t>
            </a:r>
            <a:r>
              <a:rPr lang="en-US" sz="1600" i="1" kern="0" dirty="0">
                <a:solidFill>
                  <a:srgbClr val="FFFFFF">
                    <a:lumMod val="50000"/>
                  </a:srgbClr>
                </a:solidFill>
              </a:rPr>
              <a:t>you think </a:t>
            </a:r>
            <a:r>
              <a:rPr lang="en-US" sz="1600" i="1" kern="0" dirty="0" smtClean="0">
                <a:solidFill>
                  <a:srgbClr val="FFFFFF">
                    <a:lumMod val="50000"/>
                  </a:srgbClr>
                </a:solidFill>
              </a:rPr>
              <a:t>the government of China respects the personal freedoms of its people?</a:t>
            </a:r>
            <a:endParaRPr kumimoji="0" lang="en-US" sz="1600" b="0" i="1" u="none" strike="noStrike" kern="0" cap="none" spc="0" normalizeH="0" baseline="0" noProof="0" dirty="0" smtClean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9487514"/>
              </p:ext>
            </p:extLst>
          </p:nvPr>
        </p:nvGraphicFramePr>
        <p:xfrm>
          <a:off x="533400" y="1600200"/>
          <a:ext cx="8229599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368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May 18, 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Rating China and Its People in the West</a:t>
            </a:r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1000" y="1066800"/>
            <a:ext cx="838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i="1" dirty="0" smtClean="0">
                <a:solidFill>
                  <a:srgbClr val="7F7F7F"/>
                </a:solidFill>
                <a:cs typeface="Arial" charset="0"/>
              </a:rPr>
              <a:t>Favorable views of …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1963436"/>
              </p:ext>
            </p:extLst>
          </p:nvPr>
        </p:nvGraphicFramePr>
        <p:xfrm>
          <a:off x="609600" y="1524000"/>
          <a:ext cx="8077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6725" y="6041309"/>
            <a:ext cx="7772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Note: 2008 data.</a:t>
            </a:r>
            <a:r>
              <a:rPr lang="en-US" sz="1000" dirty="0"/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val="215371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May 18, 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S:\Global\2014 GAP Surveys\2014 Annual GAP Survey\Reports\Balance of Power\MK Graphics\PG_14.07.08_LedeU.S.ChinaMedianMap_6.6i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3"/>
          <a:stretch/>
        </p:blipFill>
        <p:spPr bwMode="auto">
          <a:xfrm>
            <a:off x="752355" y="304800"/>
            <a:ext cx="7705845" cy="571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65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global balance of power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DA58-0F44-4E6F-A662-CD004C5E500D}" type="datetime4">
              <a:rPr lang="en-US" smtClean="0"/>
              <a:pPr/>
              <a:t>May 18, 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752600" y="6324600"/>
            <a:ext cx="5715000" cy="304800"/>
          </a:xfr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72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May 18, 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Greater Influence than China in Latin America</a:t>
            </a:r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1000" y="1066800"/>
            <a:ext cx="838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i="1" dirty="0" smtClean="0">
                <a:solidFill>
                  <a:srgbClr val="7F7F7F"/>
                </a:solidFill>
                <a:cs typeface="Arial" charset="0"/>
              </a:rPr>
              <a:t>__ has a great deal/fair amount of influence on country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6259900"/>
              </p:ext>
            </p:extLst>
          </p:nvPr>
        </p:nvGraphicFramePr>
        <p:xfrm>
          <a:off x="466725" y="1404938"/>
          <a:ext cx="8220075" cy="4538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6725" y="6041309"/>
            <a:ext cx="7772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Note: 2013 data.</a:t>
            </a:r>
            <a:r>
              <a:rPr lang="en-US" sz="1000" dirty="0"/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val="39617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May 18, 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Is More Important to Have Strong Ties with …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6410479"/>
              </p:ext>
            </p:extLst>
          </p:nvPr>
        </p:nvGraphicFramePr>
        <p:xfrm>
          <a:off x="381000" y="1143000"/>
          <a:ext cx="8305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6725" y="6041309"/>
            <a:ext cx="7772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Note: 2013 data.</a:t>
            </a:r>
            <a:r>
              <a:rPr lang="en-US" sz="1000" dirty="0"/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val="314907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May 18, 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and China Influential in Africa</a:t>
            </a:r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1000" y="1066800"/>
            <a:ext cx="838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i="1" dirty="0" smtClean="0">
                <a:solidFill>
                  <a:srgbClr val="7F7F7F"/>
                </a:solidFill>
                <a:cs typeface="Arial" charset="0"/>
              </a:rPr>
              <a:t>__ has a great deal/fair amount of influence on country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6725" y="6041309"/>
            <a:ext cx="7772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Note: 2013 data.</a:t>
            </a:r>
            <a:r>
              <a:rPr lang="en-US" sz="1000" dirty="0"/>
              <a:t>  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9952869"/>
              </p:ext>
            </p:extLst>
          </p:nvPr>
        </p:nvGraphicFramePr>
        <p:xfrm>
          <a:off x="381001" y="1404938"/>
          <a:ext cx="8305800" cy="4538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058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May 18, 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Is More Important to Have Strong Ties with …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5677401"/>
              </p:ext>
            </p:extLst>
          </p:nvPr>
        </p:nvGraphicFramePr>
        <p:xfrm>
          <a:off x="466724" y="1066800"/>
          <a:ext cx="8296275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6725" y="6041309"/>
            <a:ext cx="7772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Note: 2013 data.</a:t>
            </a:r>
            <a:r>
              <a:rPr lang="en-US" sz="1000" dirty="0"/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val="50137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May 18, 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U.S. (Mostly) Still Considered </a:t>
            </a:r>
            <a:r>
              <a:rPr lang="en-US" dirty="0"/>
              <a:t>Top </a:t>
            </a:r>
            <a:r>
              <a:rPr lang="en-US" dirty="0" smtClean="0"/>
              <a:t>Economy</a:t>
            </a:r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1000" y="1066800"/>
            <a:ext cx="838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i="1" dirty="0" smtClean="0">
                <a:solidFill>
                  <a:srgbClr val="7F7F7F"/>
                </a:solidFill>
                <a:cs typeface="Arial" charset="0"/>
              </a:rPr>
              <a:t>Today, which one of the following do you think is the world’s leading economic power?</a:t>
            </a:r>
            <a:endParaRPr lang="en-US" altLang="en-US" sz="1600" i="1" dirty="0" smtClean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725" y="6061250"/>
            <a:ext cx="7772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Note: Median percentages by region.</a:t>
            </a:r>
            <a:r>
              <a:rPr lang="en-US" sz="1000" dirty="0"/>
              <a:t>  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518966533"/>
              </p:ext>
            </p:extLst>
          </p:nvPr>
        </p:nvGraphicFramePr>
        <p:xfrm>
          <a:off x="466725" y="1404938"/>
          <a:ext cx="8220075" cy="4462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283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May 18, 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Europeans Say It Is China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251098"/>
              </p:ext>
            </p:extLst>
          </p:nvPr>
        </p:nvGraphicFramePr>
        <p:xfrm>
          <a:off x="152402" y="1405353"/>
          <a:ext cx="4419597" cy="4070085"/>
        </p:xfrm>
        <a:graphic>
          <a:graphicData uri="http://schemas.openxmlformats.org/drawingml/2006/table">
            <a:tbl>
              <a:tblPr firstRow="1" firstCol="1" bandRow="1"/>
              <a:tblGrid>
                <a:gridCol w="1146222"/>
                <a:gridCol w="1091125"/>
                <a:gridCol w="1091125"/>
                <a:gridCol w="1091125"/>
              </a:tblGrid>
              <a:tr h="34724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Franklin Gothic Demi"/>
                          <a:ea typeface="Cambria"/>
                          <a:cs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Georgia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ea typeface="Cambria"/>
                          <a:cs typeface="Times New Roman"/>
                        </a:rPr>
                        <a:t>U.S.</a:t>
                      </a:r>
                      <a:r>
                        <a:rPr lang="en-US" sz="2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ea typeface="Cambria"/>
                          <a:cs typeface="Times New Roman"/>
                        </a:rPr>
                        <a:t> </a:t>
                      </a:r>
                      <a:endParaRPr lang="en-US" sz="3200" b="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i="1" dirty="0">
                        <a:effectLst/>
                        <a:latin typeface="Franklin Gothic Book" panose="020B0503020102020204" pitchFamily="34" charset="0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Franklin Gothic Demi"/>
                          <a:ea typeface="Cambria"/>
                          <a:cs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Georgia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Franklin Gothic Demi"/>
                          <a:ea typeface="Cambria"/>
                          <a:cs typeface="Times New Roman"/>
                        </a:rPr>
                        <a:t>2008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Franklin Gothic Demi"/>
                        <a:ea typeface="Cambria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Franklin Gothic Demi"/>
                          <a:ea typeface="Cambria"/>
                          <a:cs typeface="Times New Roman"/>
                        </a:rPr>
                        <a:t>2014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Franklin Gothic Demi"/>
                        <a:ea typeface="Cambria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1200" dirty="0" smtClean="0">
                          <a:solidFill>
                            <a:schemeClr val="tx1"/>
                          </a:solidFill>
                          <a:effectLst/>
                          <a:latin typeface="Franklin Gothic Demi"/>
                          <a:ea typeface="Cambria"/>
                          <a:cs typeface="Times New Roman"/>
                        </a:rPr>
                        <a:t>Change</a:t>
                      </a:r>
                      <a:endParaRPr lang="en-US" sz="2000" i="1" kern="1200" dirty="0">
                        <a:solidFill>
                          <a:schemeClr val="tx1"/>
                        </a:solidFill>
                        <a:effectLst/>
                        <a:latin typeface="Franklin Gothic Demi"/>
                        <a:ea typeface="Cambria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861">
                <a:tc>
                  <a:txBody>
                    <a:bodyPr/>
                    <a:lstStyle/>
                    <a:p>
                      <a:pPr marL="0" marR="0" algn="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Georgia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%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Franklin Gothic Book"/>
                        <a:ea typeface="Cambria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4643">
                <a:tc>
                  <a:txBody>
                    <a:bodyPr/>
                    <a:lstStyle/>
                    <a:p>
                      <a:pPr marL="0" marR="0" algn="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Spain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Franklin Gothic Book"/>
                        <a:ea typeface="Cambria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42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Franklin Gothic Book"/>
                        <a:ea typeface="Cambria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31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Franklin Gothic Book"/>
                        <a:ea typeface="Cambria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i="1" kern="1200" dirty="0" smtClean="0">
                          <a:solidFill>
                            <a:schemeClr val="tx1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-11</a:t>
                      </a:r>
                      <a:endParaRPr lang="en-US" sz="2400" i="1" kern="1200" dirty="0">
                        <a:solidFill>
                          <a:schemeClr val="tx1"/>
                        </a:solidFill>
                        <a:effectLst/>
                        <a:latin typeface="Franklin Gothic Book"/>
                        <a:ea typeface="Cambria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9378">
                <a:tc>
                  <a:txBody>
                    <a:bodyPr/>
                    <a:lstStyle/>
                    <a:p>
                      <a:pPr marL="0" marR="0" algn="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UK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Franklin Gothic Book"/>
                        <a:ea typeface="Cambria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44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Franklin Gothic Book"/>
                        <a:ea typeface="Cambria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34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Franklin Gothic Book"/>
                        <a:ea typeface="Cambria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i="1" kern="1200" dirty="0" smtClean="0">
                          <a:solidFill>
                            <a:schemeClr val="tx1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-10</a:t>
                      </a:r>
                      <a:endParaRPr lang="en-US" sz="2400" i="1" kern="1200" dirty="0">
                        <a:solidFill>
                          <a:schemeClr val="tx1"/>
                        </a:solidFill>
                        <a:effectLst/>
                        <a:latin typeface="Franklin Gothic Book"/>
                        <a:ea typeface="Cambria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9378">
                <a:tc>
                  <a:txBody>
                    <a:bodyPr/>
                    <a:lstStyle/>
                    <a:p>
                      <a:pPr marL="0" marR="0" algn="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France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Franklin Gothic Book"/>
                        <a:ea typeface="Cambria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44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Franklin Gothic Book"/>
                        <a:ea typeface="Cambria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37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Franklin Gothic Book"/>
                        <a:ea typeface="Cambria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i="1" kern="1200" dirty="0" smtClean="0">
                          <a:solidFill>
                            <a:schemeClr val="tx1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-7</a:t>
                      </a:r>
                      <a:endParaRPr lang="en-US" sz="2400" i="1" kern="1200" dirty="0">
                        <a:solidFill>
                          <a:schemeClr val="tx1"/>
                        </a:solidFill>
                        <a:effectLst/>
                        <a:latin typeface="Franklin Gothic Book"/>
                        <a:ea typeface="Cambria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9378">
                <a:tc>
                  <a:txBody>
                    <a:bodyPr/>
                    <a:lstStyle/>
                    <a:p>
                      <a:pPr marL="0" marR="0" algn="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 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Germany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Franklin Gothic Book"/>
                        <a:ea typeface="Cambria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25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Franklin Gothic Book"/>
                        <a:ea typeface="Cambria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20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Franklin Gothic Book"/>
                        <a:ea typeface="Cambria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i="1" kern="1200" dirty="0" smtClean="0">
                          <a:solidFill>
                            <a:schemeClr val="tx1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-5</a:t>
                      </a:r>
                      <a:endParaRPr lang="en-US" sz="2400" i="1" kern="1200" dirty="0">
                        <a:solidFill>
                          <a:schemeClr val="tx1"/>
                        </a:solidFill>
                        <a:effectLst/>
                        <a:latin typeface="Franklin Gothic Book"/>
                        <a:ea typeface="Cambria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365574"/>
              </p:ext>
            </p:extLst>
          </p:nvPr>
        </p:nvGraphicFramePr>
        <p:xfrm>
          <a:off x="4648200" y="1405355"/>
          <a:ext cx="4038600" cy="4109367"/>
        </p:xfrm>
        <a:graphic>
          <a:graphicData uri="http://schemas.openxmlformats.org/drawingml/2006/table">
            <a:tbl>
              <a:tblPr firstRow="1" firstCol="1" bandRow="1"/>
              <a:tblGrid>
                <a:gridCol w="152400"/>
                <a:gridCol w="1295400"/>
                <a:gridCol w="1295400"/>
                <a:gridCol w="1295400"/>
              </a:tblGrid>
              <a:tr h="42887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Franklin Gothic Book" panose="020B0503020102020204" pitchFamily="34" charset="0"/>
                          <a:ea typeface="Cambria"/>
                          <a:cs typeface="Times New Roman"/>
                        </a:rPr>
                        <a:t> </a:t>
                      </a:r>
                      <a:endParaRPr lang="en-US" sz="3200" b="0" dirty="0">
                        <a:effectLst/>
                        <a:latin typeface="Franklin Gothic Book" panose="020B0503020102020204" pitchFamily="34" charset="0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ea typeface="Cambria"/>
                          <a:cs typeface="Times New Roman"/>
                        </a:rPr>
                        <a:t>China</a:t>
                      </a:r>
                      <a:endParaRPr lang="en-US" sz="3200" b="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588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Franklin Gothic Demi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8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Franklin Gothic Demi"/>
                          <a:ea typeface="Cambria"/>
                          <a:cs typeface="Times New Roman"/>
                        </a:rPr>
                        <a:t>2008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Franklin Gothic Demi"/>
                        <a:ea typeface="Cambria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Franklin Gothic Demi"/>
                          <a:ea typeface="Cambria"/>
                          <a:cs typeface="Times New Roman"/>
                        </a:rPr>
                        <a:t>2014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Franklin Gothic Demi"/>
                        <a:ea typeface="Cambria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1200" dirty="0" smtClean="0">
                          <a:solidFill>
                            <a:schemeClr val="tx1"/>
                          </a:solidFill>
                          <a:effectLst/>
                          <a:latin typeface="Franklin Gothic Demi"/>
                          <a:ea typeface="Cambria"/>
                          <a:cs typeface="Times New Roman"/>
                        </a:rPr>
                        <a:t>Change</a:t>
                      </a:r>
                      <a:endParaRPr lang="en-US" sz="2000" i="1" kern="1200" dirty="0">
                        <a:solidFill>
                          <a:schemeClr val="tx1"/>
                        </a:solidFill>
                        <a:effectLst/>
                        <a:latin typeface="Franklin Gothic Demi"/>
                        <a:ea typeface="Cambria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9705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8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%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Franklin Gothic Book"/>
                        <a:ea typeface="Cambria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929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8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24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Franklin Gothic Book"/>
                        <a:ea typeface="Cambria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49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Franklin Gothic Book"/>
                        <a:ea typeface="Cambria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i="1" kern="1200" dirty="0" smtClean="0">
                          <a:solidFill>
                            <a:schemeClr val="tx1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+25</a:t>
                      </a:r>
                      <a:endParaRPr lang="en-US" sz="2400" i="1" kern="1200" dirty="0">
                        <a:solidFill>
                          <a:schemeClr val="tx1"/>
                        </a:solidFill>
                        <a:effectLst/>
                        <a:latin typeface="Franklin Gothic Book"/>
                        <a:ea typeface="Cambria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986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8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 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29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Franklin Gothic Book"/>
                        <a:ea typeface="Cambria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49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Franklin Gothic Book"/>
                        <a:ea typeface="Cambria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i="1" kern="1200" dirty="0" smtClean="0">
                          <a:solidFill>
                            <a:schemeClr val="tx1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+20</a:t>
                      </a:r>
                      <a:endParaRPr lang="en-US" sz="2400" i="1" kern="1200" dirty="0">
                        <a:solidFill>
                          <a:schemeClr val="tx1"/>
                        </a:solidFill>
                        <a:effectLst/>
                        <a:latin typeface="Franklin Gothic Book"/>
                        <a:ea typeface="Cambria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385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8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31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Franklin Gothic Book"/>
                        <a:ea typeface="Cambria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51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Franklin Gothic Book"/>
                        <a:ea typeface="Cambria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i="1" kern="1200" dirty="0" smtClean="0">
                          <a:solidFill>
                            <a:schemeClr val="tx1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+20</a:t>
                      </a:r>
                      <a:endParaRPr lang="en-US" sz="2400" i="1" kern="1200" dirty="0">
                        <a:solidFill>
                          <a:schemeClr val="tx1"/>
                        </a:solidFill>
                        <a:effectLst/>
                        <a:latin typeface="Franklin Gothic Book"/>
                        <a:ea typeface="Cambria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356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8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30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Franklin Gothic Book"/>
                        <a:ea typeface="Cambria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49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Franklin Gothic Book"/>
                        <a:ea typeface="Cambria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i="1" kern="1200" dirty="0" smtClean="0">
                          <a:solidFill>
                            <a:schemeClr val="tx1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+19</a:t>
                      </a:r>
                      <a:endParaRPr lang="en-US" sz="2400" i="1" kern="1200" dirty="0">
                        <a:solidFill>
                          <a:schemeClr val="tx1"/>
                        </a:solidFill>
                        <a:effectLst/>
                        <a:latin typeface="Franklin Gothic Book"/>
                        <a:ea typeface="Cambria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752600" y="6324600"/>
            <a:ext cx="5715000" cy="3048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dirty="0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066800"/>
            <a:ext cx="815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</a:rPr>
              <a:t>Today,</a:t>
            </a:r>
            <a:r>
              <a:rPr kumimoji="0" lang="en-US" sz="1600" b="0" i="1" u="none" strike="noStrike" kern="0" cap="none" spc="0" normalizeH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</a:rPr>
              <a:t> which one of the following do you think is the world’s leading economic power?</a:t>
            </a:r>
            <a:endParaRPr kumimoji="0" lang="en-US" sz="1600" b="0" i="1" u="none" strike="noStrike" kern="0" cap="none" spc="0" normalizeH="0" baseline="0" noProof="0" dirty="0" smtClean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6644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May 18, 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Globally, </a:t>
            </a:r>
            <a:r>
              <a:rPr lang="en-US" dirty="0"/>
              <a:t>China Seen Replacing U.S. as World Superpower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1066800"/>
            <a:ext cx="815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</a:rPr>
              <a:t>Which comes closer to your view?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6725" y="6061250"/>
            <a:ext cx="7772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Note: Median percentages based on the 20 countries surveyed in both 2008 and 2014.</a:t>
            </a:r>
            <a:r>
              <a:rPr lang="en-US" sz="1000" dirty="0"/>
              <a:t>  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0206746"/>
              </p:ext>
            </p:extLst>
          </p:nvPr>
        </p:nvGraphicFramePr>
        <p:xfrm>
          <a:off x="533400" y="1524000"/>
          <a:ext cx="8077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5569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May 18, 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Europeans, Latin Americans, Africans See China Replacing U.S. as Top Superpower</a:t>
            </a:r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1000" y="1066800"/>
            <a:ext cx="838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i="1" dirty="0">
                <a:solidFill>
                  <a:srgbClr val="7F7F7F"/>
                </a:solidFill>
                <a:cs typeface="Arial" charset="0"/>
              </a:rPr>
              <a:t>Which comes closer to your own view?</a:t>
            </a:r>
            <a:endParaRPr lang="en-US" altLang="en-US" sz="1600" i="1" dirty="0" smtClean="0">
              <a:solidFill>
                <a:srgbClr val="7F7F7F"/>
              </a:solidFill>
              <a:cs typeface="Arial" charset="0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93949043"/>
              </p:ext>
            </p:extLst>
          </p:nvPr>
        </p:nvGraphicFramePr>
        <p:xfrm>
          <a:off x="466726" y="1524000"/>
          <a:ext cx="8296274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6725" y="6061250"/>
            <a:ext cx="7772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Note: Median percentages by region.</a:t>
            </a:r>
            <a:r>
              <a:rPr lang="en-US" sz="1000" dirty="0"/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val="171114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May 18, 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www.pewresearch.org</a:t>
            </a:r>
            <a:endParaRPr lang="en-US" dirty="0">
              <a:solidFill>
                <a:srgbClr val="80808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14400" y="3124200"/>
            <a:ext cx="7239000" cy="2971800"/>
          </a:xfrm>
        </p:spPr>
        <p:txBody>
          <a:bodyPr>
            <a:normAutofit/>
          </a:bodyPr>
          <a:lstStyle/>
          <a:p>
            <a:pPr algn="ctr"/>
            <a:r>
              <a:rPr lang="en-US" sz="2800" b="0" dirty="0" smtClean="0"/>
              <a:t>All Pew Research Center reports and data are available online at </a:t>
            </a:r>
            <a:r>
              <a:rPr lang="en-US" sz="2800" u="sng" dirty="0" smtClean="0">
                <a:solidFill>
                  <a:schemeClr val="accent6"/>
                </a:solidFill>
              </a:rPr>
              <a:t>www.pewresearch.org</a:t>
            </a:r>
            <a:endParaRPr lang="en-US" sz="2800" u="sng" dirty="0">
              <a:solidFill>
                <a:schemeClr val="accent6"/>
              </a:solidFill>
            </a:endParaRPr>
          </a:p>
        </p:txBody>
      </p:sp>
      <p:pic>
        <p:nvPicPr>
          <p:cNvPr id="7" name="Picture 6" descr="PRC 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5105400" cy="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136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May 18, 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 of China in Europe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3328889"/>
              </p:ext>
            </p:extLst>
          </p:nvPr>
        </p:nvGraphicFramePr>
        <p:xfrm>
          <a:off x="457200" y="1143000"/>
          <a:ext cx="8229599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6437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May 18, 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of China in </a:t>
            </a:r>
            <a:r>
              <a:rPr lang="en-US" dirty="0" smtClean="0"/>
              <a:t>Latin America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3884860"/>
              </p:ext>
            </p:extLst>
          </p:nvPr>
        </p:nvGraphicFramePr>
        <p:xfrm>
          <a:off x="457200" y="1143000"/>
          <a:ext cx="8229599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599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May 18, 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of China in </a:t>
            </a:r>
            <a:r>
              <a:rPr lang="en-US" dirty="0" smtClean="0"/>
              <a:t>Africa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0220386"/>
              </p:ext>
            </p:extLst>
          </p:nvPr>
        </p:nvGraphicFramePr>
        <p:xfrm>
          <a:off x="457200" y="1143000"/>
          <a:ext cx="83058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686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1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93CD29-9FF1-4341-A45E-E250D05E4F55}" type="datetime4">
              <a:rPr lang="en-US" altLang="en-US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May 18, 2015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52227" name="Slide Number Placeholder 2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59BB4A-A961-45C7-8E79-ADD78A7B693C}" type="slidenum">
              <a:rPr lang="en-US" altLang="en-US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52228" name="Footer Placeholder 3"/>
          <p:cNvSpPr>
            <a:spLocks noGrp="1"/>
          </p:cNvSpPr>
          <p:nvPr>
            <p:ph type="ftr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en-US" altLang="en-US">
                <a:solidFill>
                  <a:srgbClr val="898989"/>
                </a:solidFill>
              </a:rPr>
              <a:t>www.pewresearch.org</a:t>
            </a:r>
            <a:endParaRPr lang="en-US" altLang="en-US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2229" name="Title 4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944562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  <a:ea typeface="Cambria" pitchFamily="18" charset="0"/>
                <a:cs typeface="Times New Roman" pitchFamily="18" charset="0"/>
              </a:rPr>
              <a:t>European Views on China by Age </a:t>
            </a:r>
          </a:p>
        </p:txBody>
      </p:sp>
      <p:sp>
        <p:nvSpPr>
          <p:cNvPr id="52230" name="TextBox 6"/>
          <p:cNvSpPr txBox="1">
            <a:spLocks noChangeArrowheads="1"/>
          </p:cNvSpPr>
          <p:nvPr/>
        </p:nvSpPr>
        <p:spPr bwMode="auto">
          <a:xfrm>
            <a:off x="381000" y="1066800"/>
            <a:ext cx="838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i="1" dirty="0" smtClean="0">
                <a:solidFill>
                  <a:srgbClr val="7F7F7F"/>
                </a:solidFill>
                <a:cs typeface="Arial" charset="0"/>
              </a:rPr>
              <a:t>Favorable views of China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928703"/>
              </p:ext>
            </p:extLst>
          </p:nvPr>
        </p:nvGraphicFramePr>
        <p:xfrm>
          <a:off x="457200" y="1404939"/>
          <a:ext cx="8077202" cy="4538661"/>
        </p:xfrm>
        <a:graphic>
          <a:graphicData uri="http://schemas.openxmlformats.org/drawingml/2006/table">
            <a:tbl>
              <a:tblPr firstRow="1" firstCol="1" bandRow="1"/>
              <a:tblGrid>
                <a:gridCol w="1462252"/>
                <a:gridCol w="1322990"/>
                <a:gridCol w="1322990"/>
                <a:gridCol w="1322990"/>
                <a:gridCol w="1322990"/>
                <a:gridCol w="1322990"/>
              </a:tblGrid>
              <a:tr h="656711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Demi" panose="020B07030201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Demi" panose="020B0703020102020204" pitchFamily="34" charset="0"/>
                        </a:rPr>
                        <a:t>18-29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Demi" panose="020B0703020102020204" pitchFamily="34" charset="0"/>
                        </a:rPr>
                        <a:t>30-49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Demi" panose="020B0703020102020204" pitchFamily="34" charset="0"/>
                        </a:rPr>
                        <a:t>50+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u="none" strike="noStrike" dirty="0" smtClean="0">
                          <a:effectLst/>
                          <a:latin typeface="Franklin Gothic Demi" panose="020B0703020102020204" pitchFamily="34" charset="0"/>
                        </a:rPr>
                        <a:t>Youngest-oldest</a:t>
                      </a:r>
                      <a:r>
                        <a:rPr lang="en-US" sz="2000" i="1" u="none" strike="noStrike" baseline="0" dirty="0" smtClean="0">
                          <a:effectLst/>
                          <a:latin typeface="Franklin Gothic Demi" panose="020B0703020102020204" pitchFamily="34" charset="0"/>
                        </a:rPr>
                        <a:t> g</a:t>
                      </a:r>
                      <a:r>
                        <a:rPr lang="en-US" sz="2000" i="1" u="none" strike="noStrike" dirty="0" smtClean="0">
                          <a:effectLst/>
                          <a:latin typeface="Franklin Gothic Demi" panose="020B0703020102020204" pitchFamily="34" charset="0"/>
                        </a:rPr>
                        <a:t>ap</a:t>
                      </a:r>
                      <a:endParaRPr lang="en-US" sz="2000" b="0" i="1" u="none" strike="noStrike" dirty="0" smtClean="0">
                        <a:solidFill>
                          <a:srgbClr val="000000"/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56729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0360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France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+20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0360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+20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0360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Spain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+16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0360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Greece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+8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0360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Poland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+6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0360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Germany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+3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0360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Italy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+3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016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1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93CD29-9FF1-4341-A45E-E250D05E4F55}" type="datetime4">
              <a:rPr lang="en-US" altLang="en-US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May 18, 2015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52227" name="Slide Number Placeholder 2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59BB4A-A961-45C7-8E79-ADD78A7B693C}" type="slidenum">
              <a:rPr lang="en-US" altLang="en-US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52228" name="Footer Placeholder 3"/>
          <p:cNvSpPr>
            <a:spLocks noGrp="1"/>
          </p:cNvSpPr>
          <p:nvPr>
            <p:ph type="ftr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en-US" altLang="en-US">
                <a:solidFill>
                  <a:srgbClr val="898989"/>
                </a:solidFill>
              </a:rPr>
              <a:t>www.pewresearch.org</a:t>
            </a:r>
            <a:endParaRPr lang="en-US" altLang="en-US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2229" name="Title 4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944562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  <a:ea typeface="Cambria" pitchFamily="18" charset="0"/>
                <a:cs typeface="Times New Roman" pitchFamily="18" charset="0"/>
              </a:rPr>
              <a:t>Latin American Views on China by Age </a:t>
            </a:r>
          </a:p>
        </p:txBody>
      </p:sp>
      <p:sp>
        <p:nvSpPr>
          <p:cNvPr id="52230" name="TextBox 6"/>
          <p:cNvSpPr txBox="1">
            <a:spLocks noChangeArrowheads="1"/>
          </p:cNvSpPr>
          <p:nvPr/>
        </p:nvSpPr>
        <p:spPr bwMode="auto">
          <a:xfrm>
            <a:off x="381000" y="1066800"/>
            <a:ext cx="838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i="1" dirty="0" smtClean="0">
                <a:solidFill>
                  <a:srgbClr val="7F7F7F"/>
                </a:solidFill>
                <a:cs typeface="Arial" charset="0"/>
              </a:rPr>
              <a:t>Favorable views of China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094553"/>
              </p:ext>
            </p:extLst>
          </p:nvPr>
        </p:nvGraphicFramePr>
        <p:xfrm>
          <a:off x="457200" y="1404939"/>
          <a:ext cx="8077202" cy="4849239"/>
        </p:xfrm>
        <a:graphic>
          <a:graphicData uri="http://schemas.openxmlformats.org/drawingml/2006/table">
            <a:tbl>
              <a:tblPr firstRow="1" firstCol="1" bandRow="1"/>
              <a:tblGrid>
                <a:gridCol w="1462252"/>
                <a:gridCol w="1322990"/>
                <a:gridCol w="1322990"/>
                <a:gridCol w="1322990"/>
                <a:gridCol w="1322990"/>
                <a:gridCol w="1322990"/>
              </a:tblGrid>
              <a:tr h="613351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Demi" panose="020B07030201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Demi" panose="020B0703020102020204" pitchFamily="34" charset="0"/>
                        </a:rPr>
                        <a:t>18-29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Demi" panose="020B0703020102020204" pitchFamily="34" charset="0"/>
                        </a:rPr>
                        <a:t>30-49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Demi" panose="020B0703020102020204" pitchFamily="34" charset="0"/>
                        </a:rPr>
                        <a:t>50+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u="none" strike="noStrike" dirty="0" smtClean="0">
                          <a:effectLst/>
                          <a:latin typeface="Franklin Gothic Demi" panose="020B0703020102020204" pitchFamily="34" charset="0"/>
                        </a:rPr>
                        <a:t>Youngest-oldest</a:t>
                      </a:r>
                      <a:r>
                        <a:rPr lang="en-US" sz="2000" i="1" u="none" strike="noStrike" baseline="0" dirty="0" smtClean="0">
                          <a:effectLst/>
                          <a:latin typeface="Franklin Gothic Demi" panose="020B0703020102020204" pitchFamily="34" charset="0"/>
                        </a:rPr>
                        <a:t> g</a:t>
                      </a:r>
                      <a:r>
                        <a:rPr lang="en-US" sz="2000" i="1" u="none" strike="noStrike" dirty="0" smtClean="0">
                          <a:effectLst/>
                          <a:latin typeface="Franklin Gothic Demi" panose="020B0703020102020204" pitchFamily="34" charset="0"/>
                        </a:rPr>
                        <a:t>ap</a:t>
                      </a:r>
                      <a:endParaRPr lang="en-US" sz="2000" b="0" i="1" u="none" strike="noStrike" dirty="0" smtClean="0">
                        <a:solidFill>
                          <a:srgbClr val="000000"/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864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3571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Mexico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+20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3571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Brazil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+17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3571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Venezuela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+15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3571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Peru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+14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3571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Nicaragua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+12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3571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Colombia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+12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3571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Chile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+11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3571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El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Salvador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+10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3571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Argentina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+5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38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1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93CD29-9FF1-4341-A45E-E250D05E4F55}" type="datetime4">
              <a:rPr lang="en-US" altLang="en-US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May 18, 2015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52227" name="Slide Number Placeholder 2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59BB4A-A961-45C7-8E79-ADD78A7B693C}" type="slidenum">
              <a:rPr lang="en-US" altLang="en-US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52228" name="Footer Placeholder 3"/>
          <p:cNvSpPr>
            <a:spLocks noGrp="1"/>
          </p:cNvSpPr>
          <p:nvPr>
            <p:ph type="ftr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en-US" altLang="en-US">
                <a:solidFill>
                  <a:srgbClr val="898989"/>
                </a:solidFill>
              </a:rPr>
              <a:t>www.pewresearch.org</a:t>
            </a:r>
            <a:endParaRPr lang="en-US" altLang="en-US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2229" name="Title 4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944562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  <a:ea typeface="Cambria" pitchFamily="18" charset="0"/>
                <a:cs typeface="Times New Roman" pitchFamily="18" charset="0"/>
              </a:rPr>
              <a:t>African Views on China by Age </a:t>
            </a:r>
          </a:p>
        </p:txBody>
      </p:sp>
      <p:sp>
        <p:nvSpPr>
          <p:cNvPr id="52230" name="TextBox 6"/>
          <p:cNvSpPr txBox="1">
            <a:spLocks noChangeArrowheads="1"/>
          </p:cNvSpPr>
          <p:nvPr/>
        </p:nvSpPr>
        <p:spPr bwMode="auto">
          <a:xfrm>
            <a:off x="381000" y="1066800"/>
            <a:ext cx="838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i="1" dirty="0" smtClean="0">
                <a:solidFill>
                  <a:srgbClr val="7F7F7F"/>
                </a:solidFill>
                <a:cs typeface="Arial" charset="0"/>
              </a:rPr>
              <a:t>Favorable views of China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986259"/>
              </p:ext>
            </p:extLst>
          </p:nvPr>
        </p:nvGraphicFramePr>
        <p:xfrm>
          <a:off x="457200" y="1404939"/>
          <a:ext cx="8077202" cy="4486714"/>
        </p:xfrm>
        <a:graphic>
          <a:graphicData uri="http://schemas.openxmlformats.org/drawingml/2006/table">
            <a:tbl>
              <a:tblPr firstRow="1" firstCol="1" bandRow="1"/>
              <a:tblGrid>
                <a:gridCol w="1600200"/>
                <a:gridCol w="1185042"/>
                <a:gridCol w="1322990"/>
                <a:gridCol w="1322990"/>
                <a:gridCol w="1322990"/>
                <a:gridCol w="1322990"/>
              </a:tblGrid>
              <a:tr h="594873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Demi" panose="020B07030201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Demi" panose="020B0703020102020204" pitchFamily="34" charset="0"/>
                        </a:rPr>
                        <a:t>18-29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Demi" panose="020B0703020102020204" pitchFamily="34" charset="0"/>
                        </a:rPr>
                        <a:t>30-49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Demi" panose="020B0703020102020204" pitchFamily="34" charset="0"/>
                        </a:rPr>
                        <a:t>50+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u="none" strike="noStrike" dirty="0" smtClean="0">
                          <a:effectLst/>
                          <a:latin typeface="Franklin Gothic Demi" panose="020B0703020102020204" pitchFamily="34" charset="0"/>
                        </a:rPr>
                        <a:t>Youngest-oldest</a:t>
                      </a:r>
                      <a:r>
                        <a:rPr lang="en-US" sz="2000" i="1" u="none" strike="noStrike" baseline="0" dirty="0" smtClean="0">
                          <a:effectLst/>
                          <a:latin typeface="Franklin Gothic Demi" panose="020B0703020102020204" pitchFamily="34" charset="0"/>
                        </a:rPr>
                        <a:t> g</a:t>
                      </a:r>
                      <a:r>
                        <a:rPr lang="en-US" sz="2000" i="1" u="none" strike="noStrike" dirty="0" smtClean="0">
                          <a:effectLst/>
                          <a:latin typeface="Franklin Gothic Demi" panose="020B0703020102020204" pitchFamily="34" charset="0"/>
                        </a:rPr>
                        <a:t>ap</a:t>
                      </a:r>
                      <a:endParaRPr lang="en-US" sz="2000" b="0" i="1" u="none" strike="noStrike" dirty="0" smtClean="0">
                        <a:solidFill>
                          <a:srgbClr val="000000"/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55409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017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Nigeria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+14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017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Senegal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+14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017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Uganda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+14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017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South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Africa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+14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017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Tanzania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80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+13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017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Ghana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+10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017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Kenya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+3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6725" y="6019800"/>
            <a:ext cx="7772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Note: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Sample size for Nigerians 50 and older is less than 100.</a:t>
            </a:r>
            <a:r>
              <a:rPr lang="en-US" sz="1000" dirty="0"/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val="233031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PPT Template">
  <a:themeElements>
    <a:clrScheme name="PRC Custom Colors">
      <a:dk1>
        <a:srgbClr val="000000"/>
      </a:dk1>
      <a:lt1>
        <a:srgbClr val="FFFFFF"/>
      </a:lt1>
      <a:dk2>
        <a:srgbClr val="436983"/>
      </a:dk2>
      <a:lt2>
        <a:srgbClr val="EFEDE4"/>
      </a:lt2>
      <a:accent1>
        <a:srgbClr val="949D49"/>
      </a:accent1>
      <a:accent2>
        <a:srgbClr val="74697D"/>
      </a:accent2>
      <a:accent3>
        <a:srgbClr val="A55A26"/>
      </a:accent3>
      <a:accent4>
        <a:srgbClr val="D1A732"/>
      </a:accent4>
      <a:accent5>
        <a:srgbClr val="E99D2D"/>
      </a:accent5>
      <a:accent6>
        <a:srgbClr val="BF3927"/>
      </a:accent6>
      <a:hlink>
        <a:srgbClr val="A55A26"/>
      </a:hlink>
      <a:folHlink>
        <a:srgbClr val="D1A732"/>
      </a:folHlink>
    </a:clrScheme>
    <a:fontScheme name="PRC Font Theme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aster PPT Template">
  <a:themeElements>
    <a:clrScheme name="PG PPT Colors">
      <a:dk1>
        <a:sysClr val="windowText" lastClr="000000"/>
      </a:dk1>
      <a:lt1>
        <a:srgbClr val="FFFFFF"/>
      </a:lt1>
      <a:dk2>
        <a:srgbClr val="949D48"/>
      </a:dk2>
      <a:lt2>
        <a:srgbClr val="EEECE4"/>
      </a:lt2>
      <a:accent1>
        <a:srgbClr val="EA9E2C"/>
      </a:accent1>
      <a:accent2>
        <a:srgbClr val="A55A26"/>
      </a:accent2>
      <a:accent3>
        <a:srgbClr val="746A7E"/>
      </a:accent3>
      <a:accent4>
        <a:srgbClr val="EA9E2C"/>
      </a:accent4>
      <a:accent5>
        <a:srgbClr val="436983"/>
      </a:accent5>
      <a:accent6>
        <a:srgbClr val="BF3927"/>
      </a:accent6>
      <a:hlink>
        <a:srgbClr val="BB792A"/>
      </a:hlink>
      <a:folHlink>
        <a:srgbClr val="BB792A"/>
      </a:folHlink>
    </a:clrScheme>
    <a:fontScheme name="PRC Font Theme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">
    <a:dk1>
      <a:sysClr val="windowText" lastClr="000000"/>
    </a:dk1>
    <a:lt1>
      <a:srgbClr val="FFFFFF"/>
    </a:lt1>
    <a:dk2>
      <a:srgbClr val="949D48"/>
    </a:dk2>
    <a:lt2>
      <a:srgbClr val="EEECE4"/>
    </a:lt2>
    <a:accent1>
      <a:srgbClr val="EA9E2C"/>
    </a:accent1>
    <a:accent2>
      <a:srgbClr val="A55A26"/>
    </a:accent2>
    <a:accent3>
      <a:srgbClr val="746A7E"/>
    </a:accent3>
    <a:accent4>
      <a:srgbClr val="EA9E2C"/>
    </a:accent4>
    <a:accent5>
      <a:srgbClr val="436983"/>
    </a:accent5>
    <a:accent6>
      <a:srgbClr val="BF3927"/>
    </a:accent6>
    <a:hlink>
      <a:srgbClr val="BB792A"/>
    </a:hlink>
    <a:folHlink>
      <a:srgbClr val="BB792A"/>
    </a:folHlink>
  </a:clrScheme>
  <a:fontScheme name="PRC Font Theme">
    <a:majorFont>
      <a:latin typeface="Franklin Gothic Demi"/>
      <a:ea typeface=""/>
      <a:cs typeface=""/>
    </a:majorFont>
    <a:minorFont>
      <a:latin typeface="Franklin Gothic Book"/>
      <a:ea typeface=""/>
      <a:cs typeface=""/>
    </a:minorFont>
  </a:fontScheme>
  <a:fmtScheme name="Autumn">
    <a:fillStyleLst>
      <a:solidFill>
        <a:schemeClr val="phClr"/>
      </a:solidFill>
      <a:gradFill rotWithShape="1">
        <a:gsLst>
          <a:gs pos="0">
            <a:schemeClr val="phClr">
              <a:tint val="70000"/>
              <a:lumMod val="110000"/>
            </a:schemeClr>
          </a:gs>
          <a:gs pos="100000">
            <a:schemeClr val="phClr">
              <a:tint val="90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atMod val="120000"/>
              <a:lumMod val="110000"/>
            </a:schemeClr>
          </a:gs>
          <a:gs pos="100000">
            <a:schemeClr val="phClr">
              <a:shade val="90000"/>
              <a:lumMod val="90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100000"/>
              <a:hueMod val="108000"/>
              <a:satMod val="130000"/>
              <a:lumMod val="108000"/>
            </a:schemeClr>
          </a:gs>
          <a:gs pos="92000">
            <a:schemeClr val="phClr">
              <a:shade val="88000"/>
              <a:hueMod val="96000"/>
              <a:satMod val="120000"/>
              <a:lumMod val="74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hade val="100000"/>
              <a:hueMod val="100000"/>
              <a:satMod val="130000"/>
              <a:lumMod val="112000"/>
            </a:schemeClr>
          </a:gs>
          <a:gs pos="100000">
            <a:schemeClr val="phClr">
              <a:shade val="84000"/>
              <a:hueMod val="96000"/>
              <a:satMod val="120000"/>
              <a:lumMod val="80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Custom 3">
    <a:dk1>
      <a:sysClr val="windowText" lastClr="000000"/>
    </a:dk1>
    <a:lt1>
      <a:srgbClr val="FFFFFF"/>
    </a:lt1>
    <a:dk2>
      <a:srgbClr val="949D48"/>
    </a:dk2>
    <a:lt2>
      <a:srgbClr val="EEECE4"/>
    </a:lt2>
    <a:accent1>
      <a:srgbClr val="EA9E2C"/>
    </a:accent1>
    <a:accent2>
      <a:srgbClr val="A55A26"/>
    </a:accent2>
    <a:accent3>
      <a:srgbClr val="746A7E"/>
    </a:accent3>
    <a:accent4>
      <a:srgbClr val="EA9E2C"/>
    </a:accent4>
    <a:accent5>
      <a:srgbClr val="436983"/>
    </a:accent5>
    <a:accent6>
      <a:srgbClr val="BF3927"/>
    </a:accent6>
    <a:hlink>
      <a:srgbClr val="BB792A"/>
    </a:hlink>
    <a:folHlink>
      <a:srgbClr val="BB792A"/>
    </a:folHlink>
  </a:clrScheme>
  <a:fontScheme name="PRC Font Theme">
    <a:majorFont>
      <a:latin typeface="Franklin Gothic Demi"/>
      <a:ea typeface=""/>
      <a:cs typeface=""/>
    </a:majorFont>
    <a:minorFont>
      <a:latin typeface="Franklin Gothic Book"/>
      <a:ea typeface=""/>
      <a:cs typeface=""/>
    </a:minorFont>
  </a:fontScheme>
  <a:fmtScheme name="Autumn">
    <a:fillStyleLst>
      <a:solidFill>
        <a:schemeClr val="phClr"/>
      </a:solidFill>
      <a:gradFill rotWithShape="1">
        <a:gsLst>
          <a:gs pos="0">
            <a:schemeClr val="phClr">
              <a:tint val="70000"/>
              <a:lumMod val="110000"/>
            </a:schemeClr>
          </a:gs>
          <a:gs pos="100000">
            <a:schemeClr val="phClr">
              <a:tint val="90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atMod val="120000"/>
              <a:lumMod val="110000"/>
            </a:schemeClr>
          </a:gs>
          <a:gs pos="100000">
            <a:schemeClr val="phClr">
              <a:shade val="90000"/>
              <a:lumMod val="90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100000"/>
              <a:hueMod val="108000"/>
              <a:satMod val="130000"/>
              <a:lumMod val="108000"/>
            </a:schemeClr>
          </a:gs>
          <a:gs pos="92000">
            <a:schemeClr val="phClr">
              <a:shade val="88000"/>
              <a:hueMod val="96000"/>
              <a:satMod val="120000"/>
              <a:lumMod val="74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hade val="100000"/>
              <a:hueMod val="100000"/>
              <a:satMod val="130000"/>
              <a:lumMod val="112000"/>
            </a:schemeClr>
          </a:gs>
          <a:gs pos="100000">
            <a:schemeClr val="phClr">
              <a:shade val="84000"/>
              <a:hueMod val="96000"/>
              <a:satMod val="120000"/>
              <a:lumMod val="80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Custom 3">
    <a:dk1>
      <a:sysClr val="windowText" lastClr="000000"/>
    </a:dk1>
    <a:lt1>
      <a:srgbClr val="FFFFFF"/>
    </a:lt1>
    <a:dk2>
      <a:srgbClr val="949D48"/>
    </a:dk2>
    <a:lt2>
      <a:srgbClr val="EEECE4"/>
    </a:lt2>
    <a:accent1>
      <a:srgbClr val="EA9E2C"/>
    </a:accent1>
    <a:accent2>
      <a:srgbClr val="A55A26"/>
    </a:accent2>
    <a:accent3>
      <a:srgbClr val="746A7E"/>
    </a:accent3>
    <a:accent4>
      <a:srgbClr val="EA9E2C"/>
    </a:accent4>
    <a:accent5>
      <a:srgbClr val="436983"/>
    </a:accent5>
    <a:accent6>
      <a:srgbClr val="BF3927"/>
    </a:accent6>
    <a:hlink>
      <a:srgbClr val="BB792A"/>
    </a:hlink>
    <a:folHlink>
      <a:srgbClr val="BB792A"/>
    </a:folHlink>
  </a:clrScheme>
  <a:fontScheme name="PRC Font Theme">
    <a:majorFont>
      <a:latin typeface="Franklin Gothic Demi"/>
      <a:ea typeface=""/>
      <a:cs typeface=""/>
    </a:majorFont>
    <a:minorFont>
      <a:latin typeface="Franklin Gothic Book"/>
      <a:ea typeface=""/>
      <a:cs typeface=""/>
    </a:minorFont>
  </a:fontScheme>
  <a:fmtScheme name="Autumn">
    <a:fillStyleLst>
      <a:solidFill>
        <a:schemeClr val="phClr"/>
      </a:solidFill>
      <a:gradFill rotWithShape="1">
        <a:gsLst>
          <a:gs pos="0">
            <a:schemeClr val="phClr">
              <a:tint val="70000"/>
              <a:lumMod val="110000"/>
            </a:schemeClr>
          </a:gs>
          <a:gs pos="100000">
            <a:schemeClr val="phClr">
              <a:tint val="90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atMod val="120000"/>
              <a:lumMod val="110000"/>
            </a:schemeClr>
          </a:gs>
          <a:gs pos="100000">
            <a:schemeClr val="phClr">
              <a:shade val="90000"/>
              <a:lumMod val="90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100000"/>
              <a:hueMod val="108000"/>
              <a:satMod val="130000"/>
              <a:lumMod val="108000"/>
            </a:schemeClr>
          </a:gs>
          <a:gs pos="92000">
            <a:schemeClr val="phClr">
              <a:shade val="88000"/>
              <a:hueMod val="96000"/>
              <a:satMod val="120000"/>
              <a:lumMod val="74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hade val="100000"/>
              <a:hueMod val="100000"/>
              <a:satMod val="130000"/>
              <a:lumMod val="112000"/>
            </a:schemeClr>
          </a:gs>
          <a:gs pos="100000">
            <a:schemeClr val="phClr">
              <a:shade val="84000"/>
              <a:hueMod val="96000"/>
              <a:satMod val="120000"/>
              <a:lumMod val="80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Custom 3">
    <a:dk1>
      <a:sysClr val="windowText" lastClr="000000"/>
    </a:dk1>
    <a:lt1>
      <a:srgbClr val="FFFFFF"/>
    </a:lt1>
    <a:dk2>
      <a:srgbClr val="949D48"/>
    </a:dk2>
    <a:lt2>
      <a:srgbClr val="EEECE4"/>
    </a:lt2>
    <a:accent1>
      <a:srgbClr val="EA9E2C"/>
    </a:accent1>
    <a:accent2>
      <a:srgbClr val="A55A26"/>
    </a:accent2>
    <a:accent3>
      <a:srgbClr val="746A7E"/>
    </a:accent3>
    <a:accent4>
      <a:srgbClr val="EA9E2C"/>
    </a:accent4>
    <a:accent5>
      <a:srgbClr val="436983"/>
    </a:accent5>
    <a:accent6>
      <a:srgbClr val="BF3927"/>
    </a:accent6>
    <a:hlink>
      <a:srgbClr val="BB792A"/>
    </a:hlink>
    <a:folHlink>
      <a:srgbClr val="BB792A"/>
    </a:folHlink>
  </a:clrScheme>
  <a:fontScheme name="PRC Font Theme">
    <a:majorFont>
      <a:latin typeface="Franklin Gothic Demi"/>
      <a:ea typeface=""/>
      <a:cs typeface=""/>
    </a:majorFont>
    <a:minorFont>
      <a:latin typeface="Franklin Gothic Book"/>
      <a:ea typeface=""/>
      <a:cs typeface=""/>
    </a:minorFont>
  </a:fontScheme>
  <a:fmtScheme name="Autumn">
    <a:fillStyleLst>
      <a:solidFill>
        <a:schemeClr val="phClr"/>
      </a:solidFill>
      <a:gradFill rotWithShape="1">
        <a:gsLst>
          <a:gs pos="0">
            <a:schemeClr val="phClr">
              <a:tint val="70000"/>
              <a:lumMod val="110000"/>
            </a:schemeClr>
          </a:gs>
          <a:gs pos="100000">
            <a:schemeClr val="phClr">
              <a:tint val="90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atMod val="120000"/>
              <a:lumMod val="110000"/>
            </a:schemeClr>
          </a:gs>
          <a:gs pos="100000">
            <a:schemeClr val="phClr">
              <a:shade val="90000"/>
              <a:lumMod val="90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100000"/>
              <a:hueMod val="108000"/>
              <a:satMod val="130000"/>
              <a:lumMod val="108000"/>
            </a:schemeClr>
          </a:gs>
          <a:gs pos="92000">
            <a:schemeClr val="phClr">
              <a:shade val="88000"/>
              <a:hueMod val="96000"/>
              <a:satMod val="120000"/>
              <a:lumMod val="74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hade val="100000"/>
              <a:hueMod val="100000"/>
              <a:satMod val="130000"/>
              <a:lumMod val="112000"/>
            </a:schemeClr>
          </a:gs>
          <a:gs pos="100000">
            <a:schemeClr val="phClr">
              <a:shade val="84000"/>
              <a:hueMod val="96000"/>
              <a:satMod val="120000"/>
              <a:lumMod val="80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Custom 3">
    <a:dk1>
      <a:sysClr val="windowText" lastClr="000000"/>
    </a:dk1>
    <a:lt1>
      <a:srgbClr val="FFFFFF"/>
    </a:lt1>
    <a:dk2>
      <a:srgbClr val="949D48"/>
    </a:dk2>
    <a:lt2>
      <a:srgbClr val="EEECE4"/>
    </a:lt2>
    <a:accent1>
      <a:srgbClr val="EA9E2C"/>
    </a:accent1>
    <a:accent2>
      <a:srgbClr val="A55A26"/>
    </a:accent2>
    <a:accent3>
      <a:srgbClr val="746A7E"/>
    </a:accent3>
    <a:accent4>
      <a:srgbClr val="EA9E2C"/>
    </a:accent4>
    <a:accent5>
      <a:srgbClr val="436983"/>
    </a:accent5>
    <a:accent6>
      <a:srgbClr val="BF3927"/>
    </a:accent6>
    <a:hlink>
      <a:srgbClr val="BB792A"/>
    </a:hlink>
    <a:folHlink>
      <a:srgbClr val="BB792A"/>
    </a:folHlink>
  </a:clrScheme>
  <a:fontScheme name="PRC Font Theme">
    <a:majorFont>
      <a:latin typeface="Franklin Gothic Demi"/>
      <a:ea typeface=""/>
      <a:cs typeface=""/>
    </a:majorFont>
    <a:minorFont>
      <a:latin typeface="Franklin Gothic Book"/>
      <a:ea typeface=""/>
      <a:cs typeface=""/>
    </a:minorFont>
  </a:fontScheme>
  <a:fmtScheme name="Autumn">
    <a:fillStyleLst>
      <a:solidFill>
        <a:schemeClr val="phClr"/>
      </a:solidFill>
      <a:gradFill rotWithShape="1">
        <a:gsLst>
          <a:gs pos="0">
            <a:schemeClr val="phClr">
              <a:tint val="70000"/>
              <a:lumMod val="110000"/>
            </a:schemeClr>
          </a:gs>
          <a:gs pos="100000">
            <a:schemeClr val="phClr">
              <a:tint val="90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atMod val="120000"/>
              <a:lumMod val="110000"/>
            </a:schemeClr>
          </a:gs>
          <a:gs pos="100000">
            <a:schemeClr val="phClr">
              <a:shade val="90000"/>
              <a:lumMod val="90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100000"/>
              <a:hueMod val="108000"/>
              <a:satMod val="130000"/>
              <a:lumMod val="108000"/>
            </a:schemeClr>
          </a:gs>
          <a:gs pos="92000">
            <a:schemeClr val="phClr">
              <a:shade val="88000"/>
              <a:hueMod val="96000"/>
              <a:satMod val="120000"/>
              <a:lumMod val="74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hade val="100000"/>
              <a:hueMod val="100000"/>
              <a:satMod val="130000"/>
              <a:lumMod val="112000"/>
            </a:schemeClr>
          </a:gs>
          <a:gs pos="100000">
            <a:schemeClr val="phClr">
              <a:shade val="84000"/>
              <a:hueMod val="96000"/>
              <a:satMod val="120000"/>
              <a:lumMod val="80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Custom 3">
    <a:dk1>
      <a:sysClr val="windowText" lastClr="000000"/>
    </a:dk1>
    <a:lt1>
      <a:srgbClr val="FFFFFF"/>
    </a:lt1>
    <a:dk2>
      <a:srgbClr val="949D48"/>
    </a:dk2>
    <a:lt2>
      <a:srgbClr val="EEECE4"/>
    </a:lt2>
    <a:accent1>
      <a:srgbClr val="EA9E2C"/>
    </a:accent1>
    <a:accent2>
      <a:srgbClr val="A55A26"/>
    </a:accent2>
    <a:accent3>
      <a:srgbClr val="746A7E"/>
    </a:accent3>
    <a:accent4>
      <a:srgbClr val="EA9E2C"/>
    </a:accent4>
    <a:accent5>
      <a:srgbClr val="436983"/>
    </a:accent5>
    <a:accent6>
      <a:srgbClr val="BF3927"/>
    </a:accent6>
    <a:hlink>
      <a:srgbClr val="BB792A"/>
    </a:hlink>
    <a:folHlink>
      <a:srgbClr val="BB792A"/>
    </a:folHlink>
  </a:clrScheme>
  <a:fontScheme name="PRC Font Theme">
    <a:majorFont>
      <a:latin typeface="Franklin Gothic Demi"/>
      <a:ea typeface=""/>
      <a:cs typeface=""/>
    </a:majorFont>
    <a:minorFont>
      <a:latin typeface="Franklin Gothic Book"/>
      <a:ea typeface=""/>
      <a:cs typeface=""/>
    </a:minorFont>
  </a:fontScheme>
  <a:fmtScheme name="Autumn">
    <a:fillStyleLst>
      <a:solidFill>
        <a:schemeClr val="phClr"/>
      </a:solidFill>
      <a:gradFill rotWithShape="1">
        <a:gsLst>
          <a:gs pos="0">
            <a:schemeClr val="phClr">
              <a:tint val="70000"/>
              <a:lumMod val="110000"/>
            </a:schemeClr>
          </a:gs>
          <a:gs pos="100000">
            <a:schemeClr val="phClr">
              <a:tint val="90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atMod val="120000"/>
              <a:lumMod val="110000"/>
            </a:schemeClr>
          </a:gs>
          <a:gs pos="100000">
            <a:schemeClr val="phClr">
              <a:shade val="90000"/>
              <a:lumMod val="90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100000"/>
              <a:hueMod val="108000"/>
              <a:satMod val="130000"/>
              <a:lumMod val="108000"/>
            </a:schemeClr>
          </a:gs>
          <a:gs pos="92000">
            <a:schemeClr val="phClr">
              <a:shade val="88000"/>
              <a:hueMod val="96000"/>
              <a:satMod val="120000"/>
              <a:lumMod val="74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hade val="100000"/>
              <a:hueMod val="100000"/>
              <a:satMod val="130000"/>
              <a:lumMod val="112000"/>
            </a:schemeClr>
          </a:gs>
          <a:gs pos="100000">
            <a:schemeClr val="phClr">
              <a:shade val="84000"/>
              <a:hueMod val="96000"/>
              <a:satMod val="120000"/>
              <a:lumMod val="80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Custom 3">
    <a:dk1>
      <a:sysClr val="windowText" lastClr="000000"/>
    </a:dk1>
    <a:lt1>
      <a:srgbClr val="FFFFFF"/>
    </a:lt1>
    <a:dk2>
      <a:srgbClr val="949D48"/>
    </a:dk2>
    <a:lt2>
      <a:srgbClr val="EEECE4"/>
    </a:lt2>
    <a:accent1>
      <a:srgbClr val="EA9E2C"/>
    </a:accent1>
    <a:accent2>
      <a:srgbClr val="A55A26"/>
    </a:accent2>
    <a:accent3>
      <a:srgbClr val="746A7E"/>
    </a:accent3>
    <a:accent4>
      <a:srgbClr val="EA9E2C"/>
    </a:accent4>
    <a:accent5>
      <a:srgbClr val="436983"/>
    </a:accent5>
    <a:accent6>
      <a:srgbClr val="BF3927"/>
    </a:accent6>
    <a:hlink>
      <a:srgbClr val="BB792A"/>
    </a:hlink>
    <a:folHlink>
      <a:srgbClr val="BB792A"/>
    </a:folHlink>
  </a:clrScheme>
  <a:fontScheme name="PRC Font Theme">
    <a:majorFont>
      <a:latin typeface="Franklin Gothic Demi"/>
      <a:ea typeface=""/>
      <a:cs typeface=""/>
    </a:majorFont>
    <a:minorFont>
      <a:latin typeface="Franklin Gothic Book"/>
      <a:ea typeface=""/>
      <a:cs typeface=""/>
    </a:minorFont>
  </a:fontScheme>
  <a:fmtScheme name="Autumn">
    <a:fillStyleLst>
      <a:solidFill>
        <a:schemeClr val="phClr"/>
      </a:solidFill>
      <a:gradFill rotWithShape="1">
        <a:gsLst>
          <a:gs pos="0">
            <a:schemeClr val="phClr">
              <a:tint val="70000"/>
              <a:lumMod val="110000"/>
            </a:schemeClr>
          </a:gs>
          <a:gs pos="100000">
            <a:schemeClr val="phClr">
              <a:tint val="90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atMod val="120000"/>
              <a:lumMod val="110000"/>
            </a:schemeClr>
          </a:gs>
          <a:gs pos="100000">
            <a:schemeClr val="phClr">
              <a:shade val="90000"/>
              <a:lumMod val="90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100000"/>
              <a:hueMod val="108000"/>
              <a:satMod val="130000"/>
              <a:lumMod val="108000"/>
            </a:schemeClr>
          </a:gs>
          <a:gs pos="92000">
            <a:schemeClr val="phClr">
              <a:shade val="88000"/>
              <a:hueMod val="96000"/>
              <a:satMod val="120000"/>
              <a:lumMod val="74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hade val="100000"/>
              <a:hueMod val="100000"/>
              <a:satMod val="130000"/>
              <a:lumMod val="112000"/>
            </a:schemeClr>
          </a:gs>
          <a:gs pos="100000">
            <a:schemeClr val="phClr">
              <a:shade val="84000"/>
              <a:hueMod val="96000"/>
              <a:satMod val="120000"/>
              <a:lumMod val="80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Custom 3">
    <a:dk1>
      <a:sysClr val="windowText" lastClr="000000"/>
    </a:dk1>
    <a:lt1>
      <a:srgbClr val="FFFFFF"/>
    </a:lt1>
    <a:dk2>
      <a:srgbClr val="949D48"/>
    </a:dk2>
    <a:lt2>
      <a:srgbClr val="EEECE4"/>
    </a:lt2>
    <a:accent1>
      <a:srgbClr val="EA9E2C"/>
    </a:accent1>
    <a:accent2>
      <a:srgbClr val="A55A26"/>
    </a:accent2>
    <a:accent3>
      <a:srgbClr val="746A7E"/>
    </a:accent3>
    <a:accent4>
      <a:srgbClr val="EA9E2C"/>
    </a:accent4>
    <a:accent5>
      <a:srgbClr val="436983"/>
    </a:accent5>
    <a:accent6>
      <a:srgbClr val="BF3927"/>
    </a:accent6>
    <a:hlink>
      <a:srgbClr val="BB792A"/>
    </a:hlink>
    <a:folHlink>
      <a:srgbClr val="BB792A"/>
    </a:folHlink>
  </a:clrScheme>
  <a:fontScheme name="PRC Font Theme">
    <a:majorFont>
      <a:latin typeface="Franklin Gothic Demi"/>
      <a:ea typeface=""/>
      <a:cs typeface=""/>
    </a:majorFont>
    <a:minorFont>
      <a:latin typeface="Franklin Gothic Book"/>
      <a:ea typeface=""/>
      <a:cs typeface=""/>
    </a:minorFont>
  </a:fontScheme>
  <a:fmtScheme name="Autumn">
    <a:fillStyleLst>
      <a:solidFill>
        <a:schemeClr val="phClr"/>
      </a:solidFill>
      <a:gradFill rotWithShape="1">
        <a:gsLst>
          <a:gs pos="0">
            <a:schemeClr val="phClr">
              <a:tint val="70000"/>
              <a:lumMod val="110000"/>
            </a:schemeClr>
          </a:gs>
          <a:gs pos="100000">
            <a:schemeClr val="phClr">
              <a:tint val="90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atMod val="120000"/>
              <a:lumMod val="110000"/>
            </a:schemeClr>
          </a:gs>
          <a:gs pos="100000">
            <a:schemeClr val="phClr">
              <a:shade val="90000"/>
              <a:lumMod val="90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100000"/>
              <a:hueMod val="108000"/>
              <a:satMod val="130000"/>
              <a:lumMod val="108000"/>
            </a:schemeClr>
          </a:gs>
          <a:gs pos="92000">
            <a:schemeClr val="phClr">
              <a:shade val="88000"/>
              <a:hueMod val="96000"/>
              <a:satMod val="120000"/>
              <a:lumMod val="74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hade val="100000"/>
              <a:hueMod val="100000"/>
              <a:satMod val="130000"/>
              <a:lumMod val="112000"/>
            </a:schemeClr>
          </a:gs>
          <a:gs pos="100000">
            <a:schemeClr val="phClr">
              <a:shade val="84000"/>
              <a:hueMod val="96000"/>
              <a:satMod val="120000"/>
              <a:lumMod val="80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Custom 3">
    <a:dk1>
      <a:sysClr val="windowText" lastClr="000000"/>
    </a:dk1>
    <a:lt1>
      <a:srgbClr val="FFFFFF"/>
    </a:lt1>
    <a:dk2>
      <a:srgbClr val="949D48"/>
    </a:dk2>
    <a:lt2>
      <a:srgbClr val="EEECE4"/>
    </a:lt2>
    <a:accent1>
      <a:srgbClr val="EA9E2C"/>
    </a:accent1>
    <a:accent2>
      <a:srgbClr val="A55A26"/>
    </a:accent2>
    <a:accent3>
      <a:srgbClr val="746A7E"/>
    </a:accent3>
    <a:accent4>
      <a:srgbClr val="EA9E2C"/>
    </a:accent4>
    <a:accent5>
      <a:srgbClr val="436983"/>
    </a:accent5>
    <a:accent6>
      <a:srgbClr val="BF3927"/>
    </a:accent6>
    <a:hlink>
      <a:srgbClr val="BB792A"/>
    </a:hlink>
    <a:folHlink>
      <a:srgbClr val="BB792A"/>
    </a:folHlink>
  </a:clrScheme>
  <a:fontScheme name="PRC Font Theme">
    <a:majorFont>
      <a:latin typeface="Franklin Gothic Demi"/>
      <a:ea typeface=""/>
      <a:cs typeface=""/>
    </a:majorFont>
    <a:minorFont>
      <a:latin typeface="Franklin Gothic Book"/>
      <a:ea typeface=""/>
      <a:cs typeface=""/>
    </a:minorFont>
  </a:fontScheme>
  <a:fmtScheme name="Autumn">
    <a:fillStyleLst>
      <a:solidFill>
        <a:schemeClr val="phClr"/>
      </a:solidFill>
      <a:gradFill rotWithShape="1">
        <a:gsLst>
          <a:gs pos="0">
            <a:schemeClr val="phClr">
              <a:tint val="70000"/>
              <a:lumMod val="110000"/>
            </a:schemeClr>
          </a:gs>
          <a:gs pos="100000">
            <a:schemeClr val="phClr">
              <a:tint val="90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atMod val="120000"/>
              <a:lumMod val="110000"/>
            </a:schemeClr>
          </a:gs>
          <a:gs pos="100000">
            <a:schemeClr val="phClr">
              <a:shade val="90000"/>
              <a:lumMod val="90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100000"/>
              <a:hueMod val="108000"/>
              <a:satMod val="130000"/>
              <a:lumMod val="108000"/>
            </a:schemeClr>
          </a:gs>
          <a:gs pos="92000">
            <a:schemeClr val="phClr">
              <a:shade val="88000"/>
              <a:hueMod val="96000"/>
              <a:satMod val="120000"/>
              <a:lumMod val="74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hade val="100000"/>
              <a:hueMod val="100000"/>
              <a:satMod val="130000"/>
              <a:lumMod val="112000"/>
            </a:schemeClr>
          </a:gs>
          <a:gs pos="100000">
            <a:schemeClr val="phClr">
              <a:shade val="84000"/>
              <a:hueMod val="96000"/>
              <a:satMod val="120000"/>
              <a:lumMod val="80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Custom 3">
    <a:dk1>
      <a:sysClr val="windowText" lastClr="000000"/>
    </a:dk1>
    <a:lt1>
      <a:srgbClr val="FFFFFF"/>
    </a:lt1>
    <a:dk2>
      <a:srgbClr val="949D48"/>
    </a:dk2>
    <a:lt2>
      <a:srgbClr val="EEECE4"/>
    </a:lt2>
    <a:accent1>
      <a:srgbClr val="EA9E2C"/>
    </a:accent1>
    <a:accent2>
      <a:srgbClr val="A55A26"/>
    </a:accent2>
    <a:accent3>
      <a:srgbClr val="746A7E"/>
    </a:accent3>
    <a:accent4>
      <a:srgbClr val="EA9E2C"/>
    </a:accent4>
    <a:accent5>
      <a:srgbClr val="436983"/>
    </a:accent5>
    <a:accent6>
      <a:srgbClr val="BF3927"/>
    </a:accent6>
    <a:hlink>
      <a:srgbClr val="BB792A"/>
    </a:hlink>
    <a:folHlink>
      <a:srgbClr val="BB792A"/>
    </a:folHlink>
  </a:clrScheme>
  <a:fontScheme name="PRC Font Theme">
    <a:majorFont>
      <a:latin typeface="Franklin Gothic Demi"/>
      <a:ea typeface=""/>
      <a:cs typeface=""/>
    </a:majorFont>
    <a:minorFont>
      <a:latin typeface="Franklin Gothic Book"/>
      <a:ea typeface=""/>
      <a:cs typeface=""/>
    </a:minorFont>
  </a:fontScheme>
  <a:fmtScheme name="Autumn">
    <a:fillStyleLst>
      <a:solidFill>
        <a:schemeClr val="phClr"/>
      </a:solidFill>
      <a:gradFill rotWithShape="1">
        <a:gsLst>
          <a:gs pos="0">
            <a:schemeClr val="phClr">
              <a:tint val="70000"/>
              <a:lumMod val="110000"/>
            </a:schemeClr>
          </a:gs>
          <a:gs pos="100000">
            <a:schemeClr val="phClr">
              <a:tint val="90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atMod val="120000"/>
              <a:lumMod val="110000"/>
            </a:schemeClr>
          </a:gs>
          <a:gs pos="100000">
            <a:schemeClr val="phClr">
              <a:shade val="90000"/>
              <a:lumMod val="90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100000"/>
              <a:hueMod val="108000"/>
              <a:satMod val="130000"/>
              <a:lumMod val="108000"/>
            </a:schemeClr>
          </a:gs>
          <a:gs pos="92000">
            <a:schemeClr val="phClr">
              <a:shade val="88000"/>
              <a:hueMod val="96000"/>
              <a:satMod val="120000"/>
              <a:lumMod val="74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hade val="100000"/>
              <a:hueMod val="100000"/>
              <a:satMod val="130000"/>
              <a:lumMod val="112000"/>
            </a:schemeClr>
          </a:gs>
          <a:gs pos="100000">
            <a:schemeClr val="phClr">
              <a:shade val="84000"/>
              <a:hueMod val="96000"/>
              <a:satMod val="120000"/>
              <a:lumMod val="80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Custom 3">
    <a:dk1>
      <a:sysClr val="windowText" lastClr="000000"/>
    </a:dk1>
    <a:lt1>
      <a:srgbClr val="FFFFFF"/>
    </a:lt1>
    <a:dk2>
      <a:srgbClr val="949D48"/>
    </a:dk2>
    <a:lt2>
      <a:srgbClr val="EEECE4"/>
    </a:lt2>
    <a:accent1>
      <a:srgbClr val="EA9E2C"/>
    </a:accent1>
    <a:accent2>
      <a:srgbClr val="A55A26"/>
    </a:accent2>
    <a:accent3>
      <a:srgbClr val="746A7E"/>
    </a:accent3>
    <a:accent4>
      <a:srgbClr val="EA9E2C"/>
    </a:accent4>
    <a:accent5>
      <a:srgbClr val="436983"/>
    </a:accent5>
    <a:accent6>
      <a:srgbClr val="BF3927"/>
    </a:accent6>
    <a:hlink>
      <a:srgbClr val="BB792A"/>
    </a:hlink>
    <a:folHlink>
      <a:srgbClr val="BB792A"/>
    </a:folHlink>
  </a:clrScheme>
  <a:fontScheme name="PRC Font Theme">
    <a:majorFont>
      <a:latin typeface="Franklin Gothic Demi"/>
      <a:ea typeface=""/>
      <a:cs typeface=""/>
    </a:majorFont>
    <a:minorFont>
      <a:latin typeface="Franklin Gothic Book"/>
      <a:ea typeface=""/>
      <a:cs typeface=""/>
    </a:minorFont>
  </a:fontScheme>
  <a:fmtScheme name="Autumn">
    <a:fillStyleLst>
      <a:solidFill>
        <a:schemeClr val="phClr"/>
      </a:solidFill>
      <a:gradFill rotWithShape="1">
        <a:gsLst>
          <a:gs pos="0">
            <a:schemeClr val="phClr">
              <a:tint val="70000"/>
              <a:lumMod val="110000"/>
            </a:schemeClr>
          </a:gs>
          <a:gs pos="100000">
            <a:schemeClr val="phClr">
              <a:tint val="90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atMod val="120000"/>
              <a:lumMod val="110000"/>
            </a:schemeClr>
          </a:gs>
          <a:gs pos="100000">
            <a:schemeClr val="phClr">
              <a:shade val="90000"/>
              <a:lumMod val="90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100000"/>
              <a:hueMod val="108000"/>
              <a:satMod val="130000"/>
              <a:lumMod val="108000"/>
            </a:schemeClr>
          </a:gs>
          <a:gs pos="92000">
            <a:schemeClr val="phClr">
              <a:shade val="88000"/>
              <a:hueMod val="96000"/>
              <a:satMod val="120000"/>
              <a:lumMod val="74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hade val="100000"/>
              <a:hueMod val="100000"/>
              <a:satMod val="130000"/>
              <a:lumMod val="112000"/>
            </a:schemeClr>
          </a:gs>
          <a:gs pos="100000">
            <a:schemeClr val="phClr">
              <a:shade val="84000"/>
              <a:hueMod val="96000"/>
              <a:satMod val="120000"/>
              <a:lumMod val="80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3">
    <a:dk1>
      <a:sysClr val="windowText" lastClr="000000"/>
    </a:dk1>
    <a:lt1>
      <a:srgbClr val="FFFFFF"/>
    </a:lt1>
    <a:dk2>
      <a:srgbClr val="949D48"/>
    </a:dk2>
    <a:lt2>
      <a:srgbClr val="EEECE4"/>
    </a:lt2>
    <a:accent1>
      <a:srgbClr val="EA9E2C"/>
    </a:accent1>
    <a:accent2>
      <a:srgbClr val="A55A26"/>
    </a:accent2>
    <a:accent3>
      <a:srgbClr val="746A7E"/>
    </a:accent3>
    <a:accent4>
      <a:srgbClr val="EA9E2C"/>
    </a:accent4>
    <a:accent5>
      <a:srgbClr val="436983"/>
    </a:accent5>
    <a:accent6>
      <a:srgbClr val="BF3927"/>
    </a:accent6>
    <a:hlink>
      <a:srgbClr val="BB792A"/>
    </a:hlink>
    <a:folHlink>
      <a:srgbClr val="BB792A"/>
    </a:folHlink>
  </a:clrScheme>
  <a:fontScheme name="PRC Font Theme">
    <a:majorFont>
      <a:latin typeface="Franklin Gothic Demi"/>
      <a:ea typeface=""/>
      <a:cs typeface=""/>
    </a:majorFont>
    <a:minorFont>
      <a:latin typeface="Franklin Gothic Book"/>
      <a:ea typeface=""/>
      <a:cs typeface=""/>
    </a:minorFont>
  </a:fontScheme>
  <a:fmtScheme name="Autumn">
    <a:fillStyleLst>
      <a:solidFill>
        <a:schemeClr val="phClr"/>
      </a:solidFill>
      <a:gradFill rotWithShape="1">
        <a:gsLst>
          <a:gs pos="0">
            <a:schemeClr val="phClr">
              <a:tint val="70000"/>
              <a:lumMod val="110000"/>
            </a:schemeClr>
          </a:gs>
          <a:gs pos="100000">
            <a:schemeClr val="phClr">
              <a:tint val="90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atMod val="120000"/>
              <a:lumMod val="110000"/>
            </a:schemeClr>
          </a:gs>
          <a:gs pos="100000">
            <a:schemeClr val="phClr">
              <a:shade val="90000"/>
              <a:lumMod val="90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100000"/>
              <a:hueMod val="108000"/>
              <a:satMod val="130000"/>
              <a:lumMod val="108000"/>
            </a:schemeClr>
          </a:gs>
          <a:gs pos="92000">
            <a:schemeClr val="phClr">
              <a:shade val="88000"/>
              <a:hueMod val="96000"/>
              <a:satMod val="120000"/>
              <a:lumMod val="74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hade val="100000"/>
              <a:hueMod val="100000"/>
              <a:satMod val="130000"/>
              <a:lumMod val="112000"/>
            </a:schemeClr>
          </a:gs>
          <a:gs pos="100000">
            <a:schemeClr val="phClr">
              <a:shade val="84000"/>
              <a:hueMod val="96000"/>
              <a:satMod val="120000"/>
              <a:lumMod val="80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Custom 3">
    <a:dk1>
      <a:sysClr val="windowText" lastClr="000000"/>
    </a:dk1>
    <a:lt1>
      <a:srgbClr val="FFFFFF"/>
    </a:lt1>
    <a:dk2>
      <a:srgbClr val="949D48"/>
    </a:dk2>
    <a:lt2>
      <a:srgbClr val="EEECE4"/>
    </a:lt2>
    <a:accent1>
      <a:srgbClr val="EA9E2C"/>
    </a:accent1>
    <a:accent2>
      <a:srgbClr val="A55A26"/>
    </a:accent2>
    <a:accent3>
      <a:srgbClr val="746A7E"/>
    </a:accent3>
    <a:accent4>
      <a:srgbClr val="EA9E2C"/>
    </a:accent4>
    <a:accent5>
      <a:srgbClr val="436983"/>
    </a:accent5>
    <a:accent6>
      <a:srgbClr val="BF3927"/>
    </a:accent6>
    <a:hlink>
      <a:srgbClr val="BB792A"/>
    </a:hlink>
    <a:folHlink>
      <a:srgbClr val="BB792A"/>
    </a:folHlink>
  </a:clrScheme>
  <a:fontScheme name="PRC Font Theme">
    <a:majorFont>
      <a:latin typeface="Franklin Gothic Demi"/>
      <a:ea typeface=""/>
      <a:cs typeface=""/>
    </a:majorFont>
    <a:minorFont>
      <a:latin typeface="Franklin Gothic Book"/>
      <a:ea typeface=""/>
      <a:cs typeface=""/>
    </a:minorFont>
  </a:fontScheme>
  <a:fmtScheme name="Autumn">
    <a:fillStyleLst>
      <a:solidFill>
        <a:schemeClr val="phClr"/>
      </a:solidFill>
      <a:gradFill rotWithShape="1">
        <a:gsLst>
          <a:gs pos="0">
            <a:schemeClr val="phClr">
              <a:tint val="70000"/>
              <a:lumMod val="110000"/>
            </a:schemeClr>
          </a:gs>
          <a:gs pos="100000">
            <a:schemeClr val="phClr">
              <a:tint val="90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atMod val="120000"/>
              <a:lumMod val="110000"/>
            </a:schemeClr>
          </a:gs>
          <a:gs pos="100000">
            <a:schemeClr val="phClr">
              <a:shade val="90000"/>
              <a:lumMod val="90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100000"/>
              <a:hueMod val="108000"/>
              <a:satMod val="130000"/>
              <a:lumMod val="108000"/>
            </a:schemeClr>
          </a:gs>
          <a:gs pos="92000">
            <a:schemeClr val="phClr">
              <a:shade val="88000"/>
              <a:hueMod val="96000"/>
              <a:satMod val="120000"/>
              <a:lumMod val="74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hade val="100000"/>
              <a:hueMod val="100000"/>
              <a:satMod val="130000"/>
              <a:lumMod val="112000"/>
            </a:schemeClr>
          </a:gs>
          <a:gs pos="100000">
            <a:schemeClr val="phClr">
              <a:shade val="84000"/>
              <a:hueMod val="96000"/>
              <a:satMod val="120000"/>
              <a:lumMod val="80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Custom 3">
    <a:dk1>
      <a:sysClr val="windowText" lastClr="000000"/>
    </a:dk1>
    <a:lt1>
      <a:srgbClr val="FFFFFF"/>
    </a:lt1>
    <a:dk2>
      <a:srgbClr val="949D48"/>
    </a:dk2>
    <a:lt2>
      <a:srgbClr val="EEECE4"/>
    </a:lt2>
    <a:accent1>
      <a:srgbClr val="EA9E2C"/>
    </a:accent1>
    <a:accent2>
      <a:srgbClr val="A55A26"/>
    </a:accent2>
    <a:accent3>
      <a:srgbClr val="746A7E"/>
    </a:accent3>
    <a:accent4>
      <a:srgbClr val="EA9E2C"/>
    </a:accent4>
    <a:accent5>
      <a:srgbClr val="436983"/>
    </a:accent5>
    <a:accent6>
      <a:srgbClr val="BF3927"/>
    </a:accent6>
    <a:hlink>
      <a:srgbClr val="BB792A"/>
    </a:hlink>
    <a:folHlink>
      <a:srgbClr val="BB792A"/>
    </a:folHlink>
  </a:clrScheme>
  <a:fontScheme name="PRC Font Theme">
    <a:majorFont>
      <a:latin typeface="Franklin Gothic Demi"/>
      <a:ea typeface=""/>
      <a:cs typeface=""/>
    </a:majorFont>
    <a:minorFont>
      <a:latin typeface="Franklin Gothic Book"/>
      <a:ea typeface=""/>
      <a:cs typeface=""/>
    </a:minorFont>
  </a:fontScheme>
  <a:fmtScheme name="Autumn">
    <a:fillStyleLst>
      <a:solidFill>
        <a:schemeClr val="phClr"/>
      </a:solidFill>
      <a:gradFill rotWithShape="1">
        <a:gsLst>
          <a:gs pos="0">
            <a:schemeClr val="phClr">
              <a:tint val="70000"/>
              <a:lumMod val="110000"/>
            </a:schemeClr>
          </a:gs>
          <a:gs pos="100000">
            <a:schemeClr val="phClr">
              <a:tint val="90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atMod val="120000"/>
              <a:lumMod val="110000"/>
            </a:schemeClr>
          </a:gs>
          <a:gs pos="100000">
            <a:schemeClr val="phClr">
              <a:shade val="90000"/>
              <a:lumMod val="90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100000"/>
              <a:hueMod val="108000"/>
              <a:satMod val="130000"/>
              <a:lumMod val="108000"/>
            </a:schemeClr>
          </a:gs>
          <a:gs pos="92000">
            <a:schemeClr val="phClr">
              <a:shade val="88000"/>
              <a:hueMod val="96000"/>
              <a:satMod val="120000"/>
              <a:lumMod val="74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hade val="100000"/>
              <a:hueMod val="100000"/>
              <a:satMod val="130000"/>
              <a:lumMod val="112000"/>
            </a:schemeClr>
          </a:gs>
          <a:gs pos="100000">
            <a:schemeClr val="phClr">
              <a:shade val="84000"/>
              <a:hueMod val="96000"/>
              <a:satMod val="120000"/>
              <a:lumMod val="80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Custom 3">
    <a:dk1>
      <a:sysClr val="windowText" lastClr="000000"/>
    </a:dk1>
    <a:lt1>
      <a:srgbClr val="FFFFFF"/>
    </a:lt1>
    <a:dk2>
      <a:srgbClr val="949D48"/>
    </a:dk2>
    <a:lt2>
      <a:srgbClr val="EEECE4"/>
    </a:lt2>
    <a:accent1>
      <a:srgbClr val="EA9E2C"/>
    </a:accent1>
    <a:accent2>
      <a:srgbClr val="A55A26"/>
    </a:accent2>
    <a:accent3>
      <a:srgbClr val="746A7E"/>
    </a:accent3>
    <a:accent4>
      <a:srgbClr val="EA9E2C"/>
    </a:accent4>
    <a:accent5>
      <a:srgbClr val="436983"/>
    </a:accent5>
    <a:accent6>
      <a:srgbClr val="BF3927"/>
    </a:accent6>
    <a:hlink>
      <a:srgbClr val="BB792A"/>
    </a:hlink>
    <a:folHlink>
      <a:srgbClr val="BB792A"/>
    </a:folHlink>
  </a:clrScheme>
  <a:fontScheme name="PRC Font Theme">
    <a:majorFont>
      <a:latin typeface="Franklin Gothic Demi"/>
      <a:ea typeface=""/>
      <a:cs typeface=""/>
    </a:majorFont>
    <a:minorFont>
      <a:latin typeface="Franklin Gothic Book"/>
      <a:ea typeface=""/>
      <a:cs typeface=""/>
    </a:minorFont>
  </a:fontScheme>
  <a:fmtScheme name="Autumn">
    <a:fillStyleLst>
      <a:solidFill>
        <a:schemeClr val="phClr"/>
      </a:solidFill>
      <a:gradFill rotWithShape="1">
        <a:gsLst>
          <a:gs pos="0">
            <a:schemeClr val="phClr">
              <a:tint val="70000"/>
              <a:lumMod val="110000"/>
            </a:schemeClr>
          </a:gs>
          <a:gs pos="100000">
            <a:schemeClr val="phClr">
              <a:tint val="90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atMod val="120000"/>
              <a:lumMod val="110000"/>
            </a:schemeClr>
          </a:gs>
          <a:gs pos="100000">
            <a:schemeClr val="phClr">
              <a:shade val="90000"/>
              <a:lumMod val="90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100000"/>
              <a:hueMod val="108000"/>
              <a:satMod val="130000"/>
              <a:lumMod val="108000"/>
            </a:schemeClr>
          </a:gs>
          <a:gs pos="92000">
            <a:schemeClr val="phClr">
              <a:shade val="88000"/>
              <a:hueMod val="96000"/>
              <a:satMod val="120000"/>
              <a:lumMod val="74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hade val="100000"/>
              <a:hueMod val="100000"/>
              <a:satMod val="130000"/>
              <a:lumMod val="112000"/>
            </a:schemeClr>
          </a:gs>
          <a:gs pos="100000">
            <a:schemeClr val="phClr">
              <a:shade val="84000"/>
              <a:hueMod val="96000"/>
              <a:satMod val="120000"/>
              <a:lumMod val="80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Custom 3">
    <a:dk1>
      <a:sysClr val="windowText" lastClr="000000"/>
    </a:dk1>
    <a:lt1>
      <a:srgbClr val="FFFFFF"/>
    </a:lt1>
    <a:dk2>
      <a:srgbClr val="949D48"/>
    </a:dk2>
    <a:lt2>
      <a:srgbClr val="EEECE4"/>
    </a:lt2>
    <a:accent1>
      <a:srgbClr val="EA9E2C"/>
    </a:accent1>
    <a:accent2>
      <a:srgbClr val="A55A26"/>
    </a:accent2>
    <a:accent3>
      <a:srgbClr val="746A7E"/>
    </a:accent3>
    <a:accent4>
      <a:srgbClr val="EA9E2C"/>
    </a:accent4>
    <a:accent5>
      <a:srgbClr val="436983"/>
    </a:accent5>
    <a:accent6>
      <a:srgbClr val="BF3927"/>
    </a:accent6>
    <a:hlink>
      <a:srgbClr val="BB792A"/>
    </a:hlink>
    <a:folHlink>
      <a:srgbClr val="BB792A"/>
    </a:folHlink>
  </a:clrScheme>
  <a:fontScheme name="PRC Font Theme">
    <a:majorFont>
      <a:latin typeface="Franklin Gothic Demi"/>
      <a:ea typeface=""/>
      <a:cs typeface=""/>
    </a:majorFont>
    <a:minorFont>
      <a:latin typeface="Franklin Gothic Book"/>
      <a:ea typeface=""/>
      <a:cs typeface=""/>
    </a:minorFont>
  </a:fontScheme>
  <a:fmtScheme name="Autumn">
    <a:fillStyleLst>
      <a:solidFill>
        <a:schemeClr val="phClr"/>
      </a:solidFill>
      <a:gradFill rotWithShape="1">
        <a:gsLst>
          <a:gs pos="0">
            <a:schemeClr val="phClr">
              <a:tint val="70000"/>
              <a:lumMod val="110000"/>
            </a:schemeClr>
          </a:gs>
          <a:gs pos="100000">
            <a:schemeClr val="phClr">
              <a:tint val="90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atMod val="120000"/>
              <a:lumMod val="110000"/>
            </a:schemeClr>
          </a:gs>
          <a:gs pos="100000">
            <a:schemeClr val="phClr">
              <a:shade val="90000"/>
              <a:lumMod val="90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100000"/>
              <a:hueMod val="108000"/>
              <a:satMod val="130000"/>
              <a:lumMod val="108000"/>
            </a:schemeClr>
          </a:gs>
          <a:gs pos="92000">
            <a:schemeClr val="phClr">
              <a:shade val="88000"/>
              <a:hueMod val="96000"/>
              <a:satMod val="120000"/>
              <a:lumMod val="74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hade val="100000"/>
              <a:hueMod val="100000"/>
              <a:satMod val="130000"/>
              <a:lumMod val="112000"/>
            </a:schemeClr>
          </a:gs>
          <a:gs pos="100000">
            <a:schemeClr val="phClr">
              <a:shade val="84000"/>
              <a:hueMod val="96000"/>
              <a:satMod val="120000"/>
              <a:lumMod val="80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Custom 3">
    <a:dk1>
      <a:sysClr val="windowText" lastClr="000000"/>
    </a:dk1>
    <a:lt1>
      <a:srgbClr val="FFFFFF"/>
    </a:lt1>
    <a:dk2>
      <a:srgbClr val="949D48"/>
    </a:dk2>
    <a:lt2>
      <a:srgbClr val="EEECE4"/>
    </a:lt2>
    <a:accent1>
      <a:srgbClr val="EA9E2C"/>
    </a:accent1>
    <a:accent2>
      <a:srgbClr val="A55A26"/>
    </a:accent2>
    <a:accent3>
      <a:srgbClr val="746A7E"/>
    </a:accent3>
    <a:accent4>
      <a:srgbClr val="EA9E2C"/>
    </a:accent4>
    <a:accent5>
      <a:srgbClr val="436983"/>
    </a:accent5>
    <a:accent6>
      <a:srgbClr val="BF3927"/>
    </a:accent6>
    <a:hlink>
      <a:srgbClr val="BB792A"/>
    </a:hlink>
    <a:folHlink>
      <a:srgbClr val="BB792A"/>
    </a:folHlink>
  </a:clrScheme>
  <a:fontScheme name="PRC Font Theme">
    <a:majorFont>
      <a:latin typeface="Franklin Gothic Demi"/>
      <a:ea typeface=""/>
      <a:cs typeface=""/>
    </a:majorFont>
    <a:minorFont>
      <a:latin typeface="Franklin Gothic Book"/>
      <a:ea typeface=""/>
      <a:cs typeface=""/>
    </a:minorFont>
  </a:fontScheme>
  <a:fmtScheme name="Autumn">
    <a:fillStyleLst>
      <a:solidFill>
        <a:schemeClr val="phClr"/>
      </a:solidFill>
      <a:gradFill rotWithShape="1">
        <a:gsLst>
          <a:gs pos="0">
            <a:schemeClr val="phClr">
              <a:tint val="70000"/>
              <a:lumMod val="110000"/>
            </a:schemeClr>
          </a:gs>
          <a:gs pos="100000">
            <a:schemeClr val="phClr">
              <a:tint val="90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atMod val="120000"/>
              <a:lumMod val="110000"/>
            </a:schemeClr>
          </a:gs>
          <a:gs pos="100000">
            <a:schemeClr val="phClr">
              <a:shade val="90000"/>
              <a:lumMod val="90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100000"/>
              <a:hueMod val="108000"/>
              <a:satMod val="130000"/>
              <a:lumMod val="108000"/>
            </a:schemeClr>
          </a:gs>
          <a:gs pos="92000">
            <a:schemeClr val="phClr">
              <a:shade val="88000"/>
              <a:hueMod val="96000"/>
              <a:satMod val="120000"/>
              <a:lumMod val="74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hade val="100000"/>
              <a:hueMod val="100000"/>
              <a:satMod val="130000"/>
              <a:lumMod val="112000"/>
            </a:schemeClr>
          </a:gs>
          <a:gs pos="100000">
            <a:schemeClr val="phClr">
              <a:shade val="84000"/>
              <a:hueMod val="96000"/>
              <a:satMod val="120000"/>
              <a:lumMod val="80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Custom 3">
    <a:dk1>
      <a:sysClr val="windowText" lastClr="000000"/>
    </a:dk1>
    <a:lt1>
      <a:srgbClr val="FFFFFF"/>
    </a:lt1>
    <a:dk2>
      <a:srgbClr val="949D48"/>
    </a:dk2>
    <a:lt2>
      <a:srgbClr val="EEECE4"/>
    </a:lt2>
    <a:accent1>
      <a:srgbClr val="EA9E2C"/>
    </a:accent1>
    <a:accent2>
      <a:srgbClr val="A55A26"/>
    </a:accent2>
    <a:accent3>
      <a:srgbClr val="746A7E"/>
    </a:accent3>
    <a:accent4>
      <a:srgbClr val="EA9E2C"/>
    </a:accent4>
    <a:accent5>
      <a:srgbClr val="436983"/>
    </a:accent5>
    <a:accent6>
      <a:srgbClr val="BF3927"/>
    </a:accent6>
    <a:hlink>
      <a:srgbClr val="BB792A"/>
    </a:hlink>
    <a:folHlink>
      <a:srgbClr val="BB792A"/>
    </a:folHlink>
  </a:clrScheme>
  <a:fontScheme name="PRC Font Theme">
    <a:majorFont>
      <a:latin typeface="Franklin Gothic Demi"/>
      <a:ea typeface=""/>
      <a:cs typeface=""/>
    </a:majorFont>
    <a:minorFont>
      <a:latin typeface="Franklin Gothic Book"/>
      <a:ea typeface=""/>
      <a:cs typeface=""/>
    </a:minorFont>
  </a:fontScheme>
  <a:fmtScheme name="Autumn">
    <a:fillStyleLst>
      <a:solidFill>
        <a:schemeClr val="phClr"/>
      </a:solidFill>
      <a:gradFill rotWithShape="1">
        <a:gsLst>
          <a:gs pos="0">
            <a:schemeClr val="phClr">
              <a:tint val="70000"/>
              <a:lumMod val="110000"/>
            </a:schemeClr>
          </a:gs>
          <a:gs pos="100000">
            <a:schemeClr val="phClr">
              <a:tint val="90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atMod val="120000"/>
              <a:lumMod val="110000"/>
            </a:schemeClr>
          </a:gs>
          <a:gs pos="100000">
            <a:schemeClr val="phClr">
              <a:shade val="90000"/>
              <a:lumMod val="90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100000"/>
              <a:hueMod val="108000"/>
              <a:satMod val="130000"/>
              <a:lumMod val="108000"/>
            </a:schemeClr>
          </a:gs>
          <a:gs pos="92000">
            <a:schemeClr val="phClr">
              <a:shade val="88000"/>
              <a:hueMod val="96000"/>
              <a:satMod val="120000"/>
              <a:lumMod val="74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hade val="100000"/>
              <a:hueMod val="100000"/>
              <a:satMod val="130000"/>
              <a:lumMod val="112000"/>
            </a:schemeClr>
          </a:gs>
          <a:gs pos="100000">
            <a:schemeClr val="phClr">
              <a:shade val="84000"/>
              <a:hueMod val="96000"/>
              <a:satMod val="120000"/>
              <a:lumMod val="80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Custom 3">
    <a:dk1>
      <a:sysClr val="windowText" lastClr="000000"/>
    </a:dk1>
    <a:lt1>
      <a:srgbClr val="FFFFFF"/>
    </a:lt1>
    <a:dk2>
      <a:srgbClr val="949D48"/>
    </a:dk2>
    <a:lt2>
      <a:srgbClr val="EEECE4"/>
    </a:lt2>
    <a:accent1>
      <a:srgbClr val="EA9E2C"/>
    </a:accent1>
    <a:accent2>
      <a:srgbClr val="A55A26"/>
    </a:accent2>
    <a:accent3>
      <a:srgbClr val="746A7E"/>
    </a:accent3>
    <a:accent4>
      <a:srgbClr val="EA9E2C"/>
    </a:accent4>
    <a:accent5>
      <a:srgbClr val="436983"/>
    </a:accent5>
    <a:accent6>
      <a:srgbClr val="BF3927"/>
    </a:accent6>
    <a:hlink>
      <a:srgbClr val="BB792A"/>
    </a:hlink>
    <a:folHlink>
      <a:srgbClr val="BB792A"/>
    </a:folHlink>
  </a:clrScheme>
  <a:fontScheme name="PRC Font Theme">
    <a:majorFont>
      <a:latin typeface="Franklin Gothic Demi"/>
      <a:ea typeface=""/>
      <a:cs typeface=""/>
    </a:majorFont>
    <a:minorFont>
      <a:latin typeface="Franklin Gothic Book"/>
      <a:ea typeface=""/>
      <a:cs typeface=""/>
    </a:minorFont>
  </a:fontScheme>
  <a:fmtScheme name="Autumn">
    <a:fillStyleLst>
      <a:solidFill>
        <a:schemeClr val="phClr"/>
      </a:solidFill>
      <a:gradFill rotWithShape="1">
        <a:gsLst>
          <a:gs pos="0">
            <a:schemeClr val="phClr">
              <a:tint val="70000"/>
              <a:lumMod val="110000"/>
            </a:schemeClr>
          </a:gs>
          <a:gs pos="100000">
            <a:schemeClr val="phClr">
              <a:tint val="90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atMod val="120000"/>
              <a:lumMod val="110000"/>
            </a:schemeClr>
          </a:gs>
          <a:gs pos="100000">
            <a:schemeClr val="phClr">
              <a:shade val="90000"/>
              <a:lumMod val="90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100000"/>
              <a:hueMod val="108000"/>
              <a:satMod val="130000"/>
              <a:lumMod val="108000"/>
            </a:schemeClr>
          </a:gs>
          <a:gs pos="92000">
            <a:schemeClr val="phClr">
              <a:shade val="88000"/>
              <a:hueMod val="96000"/>
              <a:satMod val="120000"/>
              <a:lumMod val="74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hade val="100000"/>
              <a:hueMod val="100000"/>
              <a:satMod val="130000"/>
              <a:lumMod val="112000"/>
            </a:schemeClr>
          </a:gs>
          <a:gs pos="100000">
            <a:schemeClr val="phClr">
              <a:shade val="84000"/>
              <a:hueMod val="96000"/>
              <a:satMod val="120000"/>
              <a:lumMod val="80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3">
    <a:dk1>
      <a:sysClr val="windowText" lastClr="000000"/>
    </a:dk1>
    <a:lt1>
      <a:srgbClr val="FFFFFF"/>
    </a:lt1>
    <a:dk2>
      <a:srgbClr val="949D48"/>
    </a:dk2>
    <a:lt2>
      <a:srgbClr val="EEECE4"/>
    </a:lt2>
    <a:accent1>
      <a:srgbClr val="EA9E2C"/>
    </a:accent1>
    <a:accent2>
      <a:srgbClr val="A55A26"/>
    </a:accent2>
    <a:accent3>
      <a:srgbClr val="746A7E"/>
    </a:accent3>
    <a:accent4>
      <a:srgbClr val="EA9E2C"/>
    </a:accent4>
    <a:accent5>
      <a:srgbClr val="436983"/>
    </a:accent5>
    <a:accent6>
      <a:srgbClr val="BF3927"/>
    </a:accent6>
    <a:hlink>
      <a:srgbClr val="BB792A"/>
    </a:hlink>
    <a:folHlink>
      <a:srgbClr val="BB792A"/>
    </a:folHlink>
  </a:clrScheme>
  <a:fontScheme name="PRC Font Theme">
    <a:majorFont>
      <a:latin typeface="Franklin Gothic Demi"/>
      <a:ea typeface=""/>
      <a:cs typeface=""/>
    </a:majorFont>
    <a:minorFont>
      <a:latin typeface="Franklin Gothic Book"/>
      <a:ea typeface=""/>
      <a:cs typeface=""/>
    </a:minorFont>
  </a:fontScheme>
  <a:fmtScheme name="Autumn">
    <a:fillStyleLst>
      <a:solidFill>
        <a:schemeClr val="phClr"/>
      </a:solidFill>
      <a:gradFill rotWithShape="1">
        <a:gsLst>
          <a:gs pos="0">
            <a:schemeClr val="phClr">
              <a:tint val="70000"/>
              <a:lumMod val="110000"/>
            </a:schemeClr>
          </a:gs>
          <a:gs pos="100000">
            <a:schemeClr val="phClr">
              <a:tint val="90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atMod val="120000"/>
              <a:lumMod val="110000"/>
            </a:schemeClr>
          </a:gs>
          <a:gs pos="100000">
            <a:schemeClr val="phClr">
              <a:shade val="90000"/>
              <a:lumMod val="90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100000"/>
              <a:hueMod val="108000"/>
              <a:satMod val="130000"/>
              <a:lumMod val="108000"/>
            </a:schemeClr>
          </a:gs>
          <a:gs pos="92000">
            <a:schemeClr val="phClr">
              <a:shade val="88000"/>
              <a:hueMod val="96000"/>
              <a:satMod val="120000"/>
              <a:lumMod val="74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hade val="100000"/>
              <a:hueMod val="100000"/>
              <a:satMod val="130000"/>
              <a:lumMod val="112000"/>
            </a:schemeClr>
          </a:gs>
          <a:gs pos="100000">
            <a:schemeClr val="phClr">
              <a:shade val="84000"/>
              <a:hueMod val="96000"/>
              <a:satMod val="120000"/>
              <a:lumMod val="80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3">
    <a:dk1>
      <a:sysClr val="windowText" lastClr="000000"/>
    </a:dk1>
    <a:lt1>
      <a:srgbClr val="FFFFFF"/>
    </a:lt1>
    <a:dk2>
      <a:srgbClr val="949D48"/>
    </a:dk2>
    <a:lt2>
      <a:srgbClr val="EEECE4"/>
    </a:lt2>
    <a:accent1>
      <a:srgbClr val="EA9E2C"/>
    </a:accent1>
    <a:accent2>
      <a:srgbClr val="A55A26"/>
    </a:accent2>
    <a:accent3>
      <a:srgbClr val="746A7E"/>
    </a:accent3>
    <a:accent4>
      <a:srgbClr val="EA9E2C"/>
    </a:accent4>
    <a:accent5>
      <a:srgbClr val="436983"/>
    </a:accent5>
    <a:accent6>
      <a:srgbClr val="BF3927"/>
    </a:accent6>
    <a:hlink>
      <a:srgbClr val="BB792A"/>
    </a:hlink>
    <a:folHlink>
      <a:srgbClr val="BB792A"/>
    </a:folHlink>
  </a:clrScheme>
  <a:fontScheme name="PRC Font Theme">
    <a:majorFont>
      <a:latin typeface="Franklin Gothic Demi"/>
      <a:ea typeface=""/>
      <a:cs typeface=""/>
    </a:majorFont>
    <a:minorFont>
      <a:latin typeface="Franklin Gothic Book"/>
      <a:ea typeface=""/>
      <a:cs typeface=""/>
    </a:minorFont>
  </a:fontScheme>
  <a:fmtScheme name="Autumn">
    <a:fillStyleLst>
      <a:solidFill>
        <a:schemeClr val="phClr"/>
      </a:solidFill>
      <a:gradFill rotWithShape="1">
        <a:gsLst>
          <a:gs pos="0">
            <a:schemeClr val="phClr">
              <a:tint val="70000"/>
              <a:lumMod val="110000"/>
            </a:schemeClr>
          </a:gs>
          <a:gs pos="100000">
            <a:schemeClr val="phClr">
              <a:tint val="90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atMod val="120000"/>
              <a:lumMod val="110000"/>
            </a:schemeClr>
          </a:gs>
          <a:gs pos="100000">
            <a:schemeClr val="phClr">
              <a:shade val="90000"/>
              <a:lumMod val="90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100000"/>
              <a:hueMod val="108000"/>
              <a:satMod val="130000"/>
              <a:lumMod val="108000"/>
            </a:schemeClr>
          </a:gs>
          <a:gs pos="92000">
            <a:schemeClr val="phClr">
              <a:shade val="88000"/>
              <a:hueMod val="96000"/>
              <a:satMod val="120000"/>
              <a:lumMod val="74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hade val="100000"/>
              <a:hueMod val="100000"/>
              <a:satMod val="130000"/>
              <a:lumMod val="112000"/>
            </a:schemeClr>
          </a:gs>
          <a:gs pos="100000">
            <a:schemeClr val="phClr">
              <a:shade val="84000"/>
              <a:hueMod val="96000"/>
              <a:satMod val="120000"/>
              <a:lumMod val="80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3">
    <a:dk1>
      <a:sysClr val="windowText" lastClr="000000"/>
    </a:dk1>
    <a:lt1>
      <a:srgbClr val="FFFFFF"/>
    </a:lt1>
    <a:dk2>
      <a:srgbClr val="949D48"/>
    </a:dk2>
    <a:lt2>
      <a:srgbClr val="EEECE4"/>
    </a:lt2>
    <a:accent1>
      <a:srgbClr val="EA9E2C"/>
    </a:accent1>
    <a:accent2>
      <a:srgbClr val="A55A26"/>
    </a:accent2>
    <a:accent3>
      <a:srgbClr val="746A7E"/>
    </a:accent3>
    <a:accent4>
      <a:srgbClr val="EA9E2C"/>
    </a:accent4>
    <a:accent5>
      <a:srgbClr val="436983"/>
    </a:accent5>
    <a:accent6>
      <a:srgbClr val="BF3927"/>
    </a:accent6>
    <a:hlink>
      <a:srgbClr val="BB792A"/>
    </a:hlink>
    <a:folHlink>
      <a:srgbClr val="BB792A"/>
    </a:folHlink>
  </a:clrScheme>
  <a:fontScheme name="PRC Font Theme">
    <a:majorFont>
      <a:latin typeface="Franklin Gothic Demi"/>
      <a:ea typeface=""/>
      <a:cs typeface=""/>
    </a:majorFont>
    <a:minorFont>
      <a:latin typeface="Franklin Gothic Book"/>
      <a:ea typeface=""/>
      <a:cs typeface=""/>
    </a:minorFont>
  </a:fontScheme>
  <a:fmtScheme name="Autumn">
    <a:fillStyleLst>
      <a:solidFill>
        <a:schemeClr val="phClr"/>
      </a:solidFill>
      <a:gradFill rotWithShape="1">
        <a:gsLst>
          <a:gs pos="0">
            <a:schemeClr val="phClr">
              <a:tint val="70000"/>
              <a:lumMod val="110000"/>
            </a:schemeClr>
          </a:gs>
          <a:gs pos="100000">
            <a:schemeClr val="phClr">
              <a:tint val="90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atMod val="120000"/>
              <a:lumMod val="110000"/>
            </a:schemeClr>
          </a:gs>
          <a:gs pos="100000">
            <a:schemeClr val="phClr">
              <a:shade val="90000"/>
              <a:lumMod val="90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100000"/>
              <a:hueMod val="108000"/>
              <a:satMod val="130000"/>
              <a:lumMod val="108000"/>
            </a:schemeClr>
          </a:gs>
          <a:gs pos="92000">
            <a:schemeClr val="phClr">
              <a:shade val="88000"/>
              <a:hueMod val="96000"/>
              <a:satMod val="120000"/>
              <a:lumMod val="74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hade val="100000"/>
              <a:hueMod val="100000"/>
              <a:satMod val="130000"/>
              <a:lumMod val="112000"/>
            </a:schemeClr>
          </a:gs>
          <a:gs pos="100000">
            <a:schemeClr val="phClr">
              <a:shade val="84000"/>
              <a:hueMod val="96000"/>
              <a:satMod val="120000"/>
              <a:lumMod val="80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3">
    <a:dk1>
      <a:sysClr val="windowText" lastClr="000000"/>
    </a:dk1>
    <a:lt1>
      <a:srgbClr val="FFFFFF"/>
    </a:lt1>
    <a:dk2>
      <a:srgbClr val="949D48"/>
    </a:dk2>
    <a:lt2>
      <a:srgbClr val="EEECE4"/>
    </a:lt2>
    <a:accent1>
      <a:srgbClr val="EA9E2C"/>
    </a:accent1>
    <a:accent2>
      <a:srgbClr val="A55A26"/>
    </a:accent2>
    <a:accent3>
      <a:srgbClr val="746A7E"/>
    </a:accent3>
    <a:accent4>
      <a:srgbClr val="EA9E2C"/>
    </a:accent4>
    <a:accent5>
      <a:srgbClr val="436983"/>
    </a:accent5>
    <a:accent6>
      <a:srgbClr val="BF3927"/>
    </a:accent6>
    <a:hlink>
      <a:srgbClr val="BB792A"/>
    </a:hlink>
    <a:folHlink>
      <a:srgbClr val="BB792A"/>
    </a:folHlink>
  </a:clrScheme>
  <a:fontScheme name="PRC Font Theme">
    <a:majorFont>
      <a:latin typeface="Franklin Gothic Demi"/>
      <a:ea typeface=""/>
      <a:cs typeface=""/>
    </a:majorFont>
    <a:minorFont>
      <a:latin typeface="Franklin Gothic Book"/>
      <a:ea typeface=""/>
      <a:cs typeface=""/>
    </a:minorFont>
  </a:fontScheme>
  <a:fmtScheme name="Autumn">
    <a:fillStyleLst>
      <a:solidFill>
        <a:schemeClr val="phClr"/>
      </a:solidFill>
      <a:gradFill rotWithShape="1">
        <a:gsLst>
          <a:gs pos="0">
            <a:schemeClr val="phClr">
              <a:tint val="70000"/>
              <a:lumMod val="110000"/>
            </a:schemeClr>
          </a:gs>
          <a:gs pos="100000">
            <a:schemeClr val="phClr">
              <a:tint val="90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atMod val="120000"/>
              <a:lumMod val="110000"/>
            </a:schemeClr>
          </a:gs>
          <a:gs pos="100000">
            <a:schemeClr val="phClr">
              <a:shade val="90000"/>
              <a:lumMod val="90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100000"/>
              <a:hueMod val="108000"/>
              <a:satMod val="130000"/>
              <a:lumMod val="108000"/>
            </a:schemeClr>
          </a:gs>
          <a:gs pos="92000">
            <a:schemeClr val="phClr">
              <a:shade val="88000"/>
              <a:hueMod val="96000"/>
              <a:satMod val="120000"/>
              <a:lumMod val="74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hade val="100000"/>
              <a:hueMod val="100000"/>
              <a:satMod val="130000"/>
              <a:lumMod val="112000"/>
            </a:schemeClr>
          </a:gs>
          <a:gs pos="100000">
            <a:schemeClr val="phClr">
              <a:shade val="84000"/>
              <a:hueMod val="96000"/>
              <a:satMod val="120000"/>
              <a:lumMod val="80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Custom 3">
    <a:dk1>
      <a:sysClr val="windowText" lastClr="000000"/>
    </a:dk1>
    <a:lt1>
      <a:srgbClr val="FFFFFF"/>
    </a:lt1>
    <a:dk2>
      <a:srgbClr val="949D48"/>
    </a:dk2>
    <a:lt2>
      <a:srgbClr val="EEECE4"/>
    </a:lt2>
    <a:accent1>
      <a:srgbClr val="EA9E2C"/>
    </a:accent1>
    <a:accent2>
      <a:srgbClr val="A55A26"/>
    </a:accent2>
    <a:accent3>
      <a:srgbClr val="746A7E"/>
    </a:accent3>
    <a:accent4>
      <a:srgbClr val="EA9E2C"/>
    </a:accent4>
    <a:accent5>
      <a:srgbClr val="436983"/>
    </a:accent5>
    <a:accent6>
      <a:srgbClr val="BF3927"/>
    </a:accent6>
    <a:hlink>
      <a:srgbClr val="BB792A"/>
    </a:hlink>
    <a:folHlink>
      <a:srgbClr val="BB792A"/>
    </a:folHlink>
  </a:clrScheme>
  <a:fontScheme name="PRC Font Theme">
    <a:majorFont>
      <a:latin typeface="Franklin Gothic Demi"/>
      <a:ea typeface=""/>
      <a:cs typeface=""/>
    </a:majorFont>
    <a:minorFont>
      <a:latin typeface="Franklin Gothic Book"/>
      <a:ea typeface=""/>
      <a:cs typeface=""/>
    </a:minorFont>
  </a:fontScheme>
  <a:fmtScheme name="Autumn">
    <a:fillStyleLst>
      <a:solidFill>
        <a:schemeClr val="phClr"/>
      </a:solidFill>
      <a:gradFill rotWithShape="1">
        <a:gsLst>
          <a:gs pos="0">
            <a:schemeClr val="phClr">
              <a:tint val="70000"/>
              <a:lumMod val="110000"/>
            </a:schemeClr>
          </a:gs>
          <a:gs pos="100000">
            <a:schemeClr val="phClr">
              <a:tint val="90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atMod val="120000"/>
              <a:lumMod val="110000"/>
            </a:schemeClr>
          </a:gs>
          <a:gs pos="100000">
            <a:schemeClr val="phClr">
              <a:shade val="90000"/>
              <a:lumMod val="90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100000"/>
              <a:hueMod val="108000"/>
              <a:satMod val="130000"/>
              <a:lumMod val="108000"/>
            </a:schemeClr>
          </a:gs>
          <a:gs pos="92000">
            <a:schemeClr val="phClr">
              <a:shade val="88000"/>
              <a:hueMod val="96000"/>
              <a:satMod val="120000"/>
              <a:lumMod val="74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hade val="100000"/>
              <a:hueMod val="100000"/>
              <a:satMod val="130000"/>
              <a:lumMod val="112000"/>
            </a:schemeClr>
          </a:gs>
          <a:gs pos="100000">
            <a:schemeClr val="phClr">
              <a:shade val="84000"/>
              <a:hueMod val="96000"/>
              <a:satMod val="120000"/>
              <a:lumMod val="80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Custom 3">
    <a:dk1>
      <a:sysClr val="windowText" lastClr="000000"/>
    </a:dk1>
    <a:lt1>
      <a:srgbClr val="FFFFFF"/>
    </a:lt1>
    <a:dk2>
      <a:srgbClr val="949D48"/>
    </a:dk2>
    <a:lt2>
      <a:srgbClr val="EEECE4"/>
    </a:lt2>
    <a:accent1>
      <a:srgbClr val="EA9E2C"/>
    </a:accent1>
    <a:accent2>
      <a:srgbClr val="A55A26"/>
    </a:accent2>
    <a:accent3>
      <a:srgbClr val="746A7E"/>
    </a:accent3>
    <a:accent4>
      <a:srgbClr val="EA9E2C"/>
    </a:accent4>
    <a:accent5>
      <a:srgbClr val="436983"/>
    </a:accent5>
    <a:accent6>
      <a:srgbClr val="BF3927"/>
    </a:accent6>
    <a:hlink>
      <a:srgbClr val="BB792A"/>
    </a:hlink>
    <a:folHlink>
      <a:srgbClr val="BB792A"/>
    </a:folHlink>
  </a:clrScheme>
  <a:fontScheme name="PRC Font Theme">
    <a:majorFont>
      <a:latin typeface="Franklin Gothic Demi"/>
      <a:ea typeface=""/>
      <a:cs typeface=""/>
    </a:majorFont>
    <a:minorFont>
      <a:latin typeface="Franklin Gothic Book"/>
      <a:ea typeface=""/>
      <a:cs typeface=""/>
    </a:minorFont>
  </a:fontScheme>
  <a:fmtScheme name="Autumn">
    <a:fillStyleLst>
      <a:solidFill>
        <a:schemeClr val="phClr"/>
      </a:solidFill>
      <a:gradFill rotWithShape="1">
        <a:gsLst>
          <a:gs pos="0">
            <a:schemeClr val="phClr">
              <a:tint val="70000"/>
              <a:lumMod val="110000"/>
            </a:schemeClr>
          </a:gs>
          <a:gs pos="100000">
            <a:schemeClr val="phClr">
              <a:tint val="90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atMod val="120000"/>
              <a:lumMod val="110000"/>
            </a:schemeClr>
          </a:gs>
          <a:gs pos="100000">
            <a:schemeClr val="phClr">
              <a:shade val="90000"/>
              <a:lumMod val="90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100000"/>
              <a:hueMod val="108000"/>
              <a:satMod val="130000"/>
              <a:lumMod val="108000"/>
            </a:schemeClr>
          </a:gs>
          <a:gs pos="92000">
            <a:schemeClr val="phClr">
              <a:shade val="88000"/>
              <a:hueMod val="96000"/>
              <a:satMod val="120000"/>
              <a:lumMod val="74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hade val="100000"/>
              <a:hueMod val="100000"/>
              <a:satMod val="130000"/>
              <a:lumMod val="112000"/>
            </a:schemeClr>
          </a:gs>
          <a:gs pos="100000">
            <a:schemeClr val="phClr">
              <a:shade val="84000"/>
              <a:hueMod val="96000"/>
              <a:satMod val="120000"/>
              <a:lumMod val="80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Custom 3">
    <a:dk1>
      <a:sysClr val="windowText" lastClr="000000"/>
    </a:dk1>
    <a:lt1>
      <a:srgbClr val="FFFFFF"/>
    </a:lt1>
    <a:dk2>
      <a:srgbClr val="949D48"/>
    </a:dk2>
    <a:lt2>
      <a:srgbClr val="EEECE4"/>
    </a:lt2>
    <a:accent1>
      <a:srgbClr val="EA9E2C"/>
    </a:accent1>
    <a:accent2>
      <a:srgbClr val="A55A26"/>
    </a:accent2>
    <a:accent3>
      <a:srgbClr val="746A7E"/>
    </a:accent3>
    <a:accent4>
      <a:srgbClr val="EA9E2C"/>
    </a:accent4>
    <a:accent5>
      <a:srgbClr val="436983"/>
    </a:accent5>
    <a:accent6>
      <a:srgbClr val="BF3927"/>
    </a:accent6>
    <a:hlink>
      <a:srgbClr val="BB792A"/>
    </a:hlink>
    <a:folHlink>
      <a:srgbClr val="BB792A"/>
    </a:folHlink>
  </a:clrScheme>
  <a:fontScheme name="PRC Font Theme">
    <a:majorFont>
      <a:latin typeface="Franklin Gothic Demi"/>
      <a:ea typeface=""/>
      <a:cs typeface=""/>
    </a:majorFont>
    <a:minorFont>
      <a:latin typeface="Franklin Gothic Book"/>
      <a:ea typeface=""/>
      <a:cs typeface=""/>
    </a:minorFont>
  </a:fontScheme>
  <a:fmtScheme name="Autumn">
    <a:fillStyleLst>
      <a:solidFill>
        <a:schemeClr val="phClr"/>
      </a:solidFill>
      <a:gradFill rotWithShape="1">
        <a:gsLst>
          <a:gs pos="0">
            <a:schemeClr val="phClr">
              <a:tint val="70000"/>
              <a:lumMod val="110000"/>
            </a:schemeClr>
          </a:gs>
          <a:gs pos="100000">
            <a:schemeClr val="phClr">
              <a:tint val="90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atMod val="120000"/>
              <a:lumMod val="110000"/>
            </a:schemeClr>
          </a:gs>
          <a:gs pos="100000">
            <a:schemeClr val="phClr">
              <a:shade val="90000"/>
              <a:lumMod val="90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100000"/>
              <a:hueMod val="108000"/>
              <a:satMod val="130000"/>
              <a:lumMod val="108000"/>
            </a:schemeClr>
          </a:gs>
          <a:gs pos="92000">
            <a:schemeClr val="phClr">
              <a:shade val="88000"/>
              <a:hueMod val="96000"/>
              <a:satMod val="120000"/>
              <a:lumMod val="74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shade val="100000"/>
              <a:hueMod val="100000"/>
              <a:satMod val="130000"/>
              <a:lumMod val="112000"/>
            </a:schemeClr>
          </a:gs>
          <a:gs pos="100000">
            <a:schemeClr val="phClr">
              <a:shade val="84000"/>
              <a:hueMod val="96000"/>
              <a:satMod val="120000"/>
              <a:lumMod val="80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PewResearch PPT Template</Template>
  <TotalTime>3180</TotalTime>
  <Words>1538</Words>
  <Application>Microsoft Office PowerPoint</Application>
  <PresentationFormat>On-screen Show (4:3)</PresentationFormat>
  <Paragraphs>550</Paragraphs>
  <Slides>39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Master PPT Template</vt:lpstr>
      <vt:lpstr>1_Master PPT Template</vt:lpstr>
      <vt:lpstr>China’s Image in Africa, Europe and Latin America</vt:lpstr>
      <vt:lpstr>Favorability ratings for china</vt:lpstr>
      <vt:lpstr>PowerPoint Presentation</vt:lpstr>
      <vt:lpstr>Views of China in Europe</vt:lpstr>
      <vt:lpstr>Views of China in Latin America</vt:lpstr>
      <vt:lpstr>Views of China in Africa</vt:lpstr>
      <vt:lpstr>European Views on China by Age </vt:lpstr>
      <vt:lpstr>Latin American Views on China by Age </vt:lpstr>
      <vt:lpstr>African Views on China by Age </vt:lpstr>
      <vt:lpstr>China’s economic impact</vt:lpstr>
      <vt:lpstr>Views of China’s Growing Economy in Europe</vt:lpstr>
      <vt:lpstr>Views of China’s Growing Economy in Latin America</vt:lpstr>
      <vt:lpstr>Views of China’s Growing Economy in Africa</vt:lpstr>
      <vt:lpstr>Feelings in Africa on China’s Growing Economy</vt:lpstr>
      <vt:lpstr>Is China a threat?</vt:lpstr>
      <vt:lpstr>Global Threats – Europe</vt:lpstr>
      <vt:lpstr>Global Threats – Latin America</vt:lpstr>
      <vt:lpstr>Global Threats – Africa</vt:lpstr>
      <vt:lpstr>Is China a Partner, Enemy, or Neither?</vt:lpstr>
      <vt:lpstr>Considering Other Countries</vt:lpstr>
      <vt:lpstr>Chinese soft power</vt:lpstr>
      <vt:lpstr>American vs. Chinese Soft Power – Latin America</vt:lpstr>
      <vt:lpstr>American vs. Chinese Soft Power – Africa</vt:lpstr>
      <vt:lpstr>Products Made in China as Safe as Elsewhere?</vt:lpstr>
      <vt:lpstr>Globally U.S., France Seen as Respecting Personal Freedom,  Low Marks for China, Russia</vt:lpstr>
      <vt:lpstr>China Respect for Personal Freedoms – EU</vt:lpstr>
      <vt:lpstr>China Respect for Personal Freedoms – Latin America</vt:lpstr>
      <vt:lpstr>China Respect for Personal Freedoms – Africa</vt:lpstr>
      <vt:lpstr>Rating China and Its People in the West</vt:lpstr>
      <vt:lpstr>The global balance of power</vt:lpstr>
      <vt:lpstr>U.S. Greater Influence than China in Latin America</vt:lpstr>
      <vt:lpstr>It Is More Important to Have Strong Ties with …</vt:lpstr>
      <vt:lpstr>U.S. and China Influential in Africa</vt:lpstr>
      <vt:lpstr>It Is More Important to Have Strong Ties with …</vt:lpstr>
      <vt:lpstr>U.S. (Mostly) Still Considered Top Economy</vt:lpstr>
      <vt:lpstr>Europeans Say It Is China</vt:lpstr>
      <vt:lpstr>Globally, China Seen Replacing U.S. as World Superpower</vt:lpstr>
      <vt:lpstr>Europeans, Latin Americans, Africans See China Replacing U.S. as Top Superpower</vt:lpstr>
      <vt:lpstr>PowerPoint Presentation</vt:lpstr>
    </vt:vector>
  </TitlesOfParts>
  <Company>Pew Research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KDevlin</dc:creator>
  <cp:lastModifiedBy>Bridget </cp:lastModifiedBy>
  <cp:revision>207</cp:revision>
  <cp:lastPrinted>2015-05-07T18:33:21Z</cp:lastPrinted>
  <dcterms:created xsi:type="dcterms:W3CDTF">2014-09-02T18:00:55Z</dcterms:created>
  <dcterms:modified xsi:type="dcterms:W3CDTF">2015-05-18T15:56:11Z</dcterms:modified>
</cp:coreProperties>
</file>