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9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6" r:id="rId11"/>
    <p:sldId id="267" r:id="rId12"/>
    <p:sldId id="268" r:id="rId13"/>
    <p:sldId id="264" r:id="rId14"/>
    <p:sldId id="269" r:id="rId15"/>
    <p:sldId id="270" r:id="rId16"/>
  </p:sldIdLst>
  <p:sldSz cx="9144000" cy="6858000" type="screen4x3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Title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1EF4-31ED-45C2-AC47-F2718A41336B}" type="datetimeFigureOut">
              <a:rPr lang="en-US" smtClean="0"/>
              <a:pPr/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37BF6-8CA3-5D4B-AED4-A62CBF752301}" type="datetimeFigureOut">
              <a:rPr kumimoji="1" lang="zh-CN" altLang="en-US" smtClean="0"/>
              <a:pPr/>
              <a:t>2015/3/30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1307-A575-1645-8752-A4256BB21620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37BF6-8CA3-5D4B-AED4-A62CBF752301}" type="datetimeFigureOut">
              <a:rPr kumimoji="1" lang="zh-CN" altLang="en-US" smtClean="0"/>
              <a:pPr/>
              <a:t>2015/3/30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Picture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77" y="187452"/>
            <a:ext cx="853665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124" y="6288741"/>
            <a:ext cx="1887537" cy="365125"/>
          </a:xfrm>
        </p:spPr>
        <p:txBody>
          <a:bodyPr/>
          <a:lstStyle/>
          <a:p>
            <a:fld id="{B8D37BF6-8CA3-5D4B-AED4-A62CBF752301}" type="datetimeFigureOut">
              <a:rPr kumimoji="1" lang="zh-CN" altLang="en-US" smtClean="0"/>
              <a:pPr/>
              <a:t>2015/3/30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399" y="6288741"/>
            <a:ext cx="2675965" cy="365125"/>
          </a:xfrm>
        </p:spPr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1307-A575-1645-8752-A4256BB21620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(带标题，可选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B8D37BF6-8CA3-5D4B-AED4-A62CBF752301}" type="datetimeFigureOut">
              <a:rPr kumimoji="1" lang="zh-CN" altLang="en-US" smtClean="0"/>
              <a:pPr/>
              <a:t>2015/3/30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1307-A575-1645-8752-A4256BB21620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(位于标题上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B8D37BF6-8CA3-5D4B-AED4-A62CBF752301}" type="datetimeFigureOut">
              <a:rPr kumimoji="1" lang="zh-CN" altLang="en-US" smtClean="0"/>
              <a:pPr/>
              <a:t>2015/3/30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1307-A575-1645-8752-A4256BB21620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37BF6-8CA3-5D4B-AED4-A62CBF752301}" type="datetimeFigureOut">
              <a:rPr kumimoji="1" lang="zh-CN" altLang="en-US" smtClean="0"/>
              <a:pPr/>
              <a:t>2015/3/30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1307-A575-1645-8752-A4256BB21620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37BF6-8CA3-5D4B-AED4-A62CBF752301}" type="datetimeFigureOut">
              <a:rPr kumimoji="1" lang="zh-CN" altLang="en-US" smtClean="0"/>
              <a:pPr/>
              <a:t>2015/3/30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1307-A575-1645-8752-A4256BB21620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37BF6-8CA3-5D4B-AED4-A62CBF752301}" type="datetimeFigureOut">
              <a:rPr kumimoji="1" lang="zh-CN" altLang="en-US" smtClean="0"/>
              <a:pPr/>
              <a:t>2015/3/30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1307-A575-1645-8752-A4256BB21620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 anchor="b" anchorCtr="0"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 anchor="t" anchorCtr="0"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1EF4-31ED-45C2-AC47-F2718A41336B}" type="datetimeFigureOut">
              <a:rPr lang="en-US" smtClean="0"/>
              <a:pPr/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37BF6-8CA3-5D4B-AED4-A62CBF752301}" type="datetimeFigureOut">
              <a:rPr kumimoji="1" lang="zh-CN" altLang="en-US" smtClean="0"/>
              <a:pPr/>
              <a:t>2015/3/30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1307-A575-1645-8752-A4256BB21620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37BF6-8CA3-5D4B-AED4-A62CBF752301}" type="datetimeFigureOut">
              <a:rPr kumimoji="1" lang="zh-CN" altLang="en-US" smtClean="0"/>
              <a:pPr/>
              <a:t>2015/3/30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1307-A575-1645-8752-A4256BB21620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两项内容、顶部和底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37BF6-8CA3-5D4B-AED4-A62CBF752301}" type="datetimeFigureOut">
              <a:rPr kumimoji="1" lang="zh-CN" altLang="en-US" smtClean="0"/>
              <a:pPr/>
              <a:t>2015/3/30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1307-A575-1645-8752-A4256BB21620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三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37BF6-8CA3-5D4B-AED4-A62CBF752301}" type="datetimeFigureOut">
              <a:rPr kumimoji="1" lang="zh-CN" altLang="en-US" smtClean="0"/>
              <a:pPr/>
              <a:t>2015/3/30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1307-A575-1645-8752-A4256BB21620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37BF6-8CA3-5D4B-AED4-A62CBF752301}" type="datetimeFigureOut">
              <a:rPr kumimoji="1" lang="zh-CN" altLang="en-US" smtClean="0"/>
              <a:pPr/>
              <a:t>2015/3/30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1307-A575-1645-8752-A4256BB21620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37BF6-8CA3-5D4B-AED4-A62CBF752301}" type="datetimeFigureOut">
              <a:rPr kumimoji="1" lang="zh-CN" altLang="en-US" smtClean="0"/>
              <a:pPr/>
              <a:t>2015/3/30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1307-A575-1645-8752-A4256BB21620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89707" y="189707"/>
            <a:ext cx="8764587" cy="6478587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7" cy="4208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741"/>
            <a:ext cx="18875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8D37BF6-8CA3-5D4B-AED4-A62CBF752301}" type="datetimeFigureOut">
              <a:rPr kumimoji="1" lang="zh-CN" altLang="en-US" smtClean="0"/>
              <a:pPr/>
              <a:t>2015/3/30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4615" y="6288741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411" y="219635"/>
            <a:ext cx="493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B901307-A575-1645-8752-A4256BB21620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0" r:id="rId1"/>
    <p:sldLayoutId id="2147484101" r:id="rId2"/>
    <p:sldLayoutId id="2147484102" r:id="rId3"/>
    <p:sldLayoutId id="2147484103" r:id="rId4"/>
    <p:sldLayoutId id="2147484104" r:id="rId5"/>
    <p:sldLayoutId id="2147484105" r:id="rId6"/>
    <p:sldLayoutId id="2147484106" r:id="rId7"/>
    <p:sldLayoutId id="2147484107" r:id="rId8"/>
    <p:sldLayoutId id="2147484108" r:id="rId9"/>
    <p:sldLayoutId id="2147484109" r:id="rId10"/>
    <p:sldLayoutId id="2147484110" r:id="rId11"/>
    <p:sldLayoutId id="2147484111" r:id="rId12"/>
    <p:sldLayoutId id="2147484112" r:id="rId13"/>
    <p:sldLayoutId id="2147484113" r:id="rId14"/>
    <p:sldLayoutId id="2147484114" r:id="rId15"/>
    <p:sldLayoutId id="214748411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Wingdings 2" pitchFamily="18" charset="2"/>
        <a:buChar char=""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1711325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6pPr>
      <a:lvl7pPr marL="20002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7pPr>
      <a:lvl8pPr marL="2290763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8pPr>
      <a:lvl9pPr marL="25717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3376246" y="4292027"/>
            <a:ext cx="533992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000" dirty="0" err="1" smtClean="0"/>
              <a:t>Guo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Xiao</a:t>
            </a:r>
            <a:r>
              <a:rPr kumimoji="1" lang="zh-CN" altLang="en-US" sz="2000" dirty="0" smtClean="0"/>
              <a:t>f</a:t>
            </a:r>
            <a:r>
              <a:rPr kumimoji="1" lang="en-US" altLang="zh-CN" sz="2000" dirty="0" err="1" smtClean="0"/>
              <a:t>ei</a:t>
            </a:r>
            <a:endParaRPr kumimoji="1" lang="en-US" altLang="zh-CN" sz="2000" dirty="0" smtClean="0"/>
          </a:p>
          <a:p>
            <a:endParaRPr kumimoji="1" lang="en-US" altLang="zh-CN" sz="2000" dirty="0"/>
          </a:p>
          <a:p>
            <a:r>
              <a:rPr kumimoji="1" lang="zh-CN" altLang="zh-CN" sz="2000" dirty="0" smtClean="0"/>
              <a:t>C</a:t>
            </a:r>
            <a:r>
              <a:rPr kumimoji="1" lang="en-US" altLang="zh-CN" sz="2000" dirty="0" err="1" smtClean="0"/>
              <a:t>hina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University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of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political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Science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and</a:t>
            </a:r>
            <a:r>
              <a:rPr kumimoji="1" lang="zh-CN" altLang="en-US" sz="2000" dirty="0"/>
              <a:t> </a:t>
            </a:r>
            <a:r>
              <a:rPr kumimoji="1" lang="en-US" altLang="zh-CN" sz="2000" dirty="0" smtClean="0"/>
              <a:t>Law</a:t>
            </a:r>
            <a:endParaRPr kumimoji="1" lang="zh-CN" altLang="en-US" sz="2000" dirty="0"/>
          </a:p>
        </p:txBody>
      </p:sp>
      <p:sp>
        <p:nvSpPr>
          <p:cNvPr id="6" name="文本框 3"/>
          <p:cNvSpPr txBox="1"/>
          <p:nvPr/>
        </p:nvSpPr>
        <p:spPr>
          <a:xfrm>
            <a:off x="996796" y="787675"/>
            <a:ext cx="745447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zh-CN" sz="3000" b="1" dirty="0" smtClean="0">
                <a:latin typeface="Abadi MT Condensed Extra Bold"/>
                <a:ea typeface="华文琥珀"/>
                <a:cs typeface="Abadi MT Condensed Extra Bold"/>
              </a:rPr>
              <a:t>The</a:t>
            </a:r>
            <a:r>
              <a:rPr kumimoji="1" lang="zh-CN" altLang="en-US" sz="3000" b="1" dirty="0" smtClean="0">
                <a:latin typeface="Abadi MT Condensed Extra Bold"/>
                <a:ea typeface="华文琥珀"/>
                <a:cs typeface="Abadi MT Condensed Extra Bold"/>
              </a:rPr>
              <a:t> </a:t>
            </a:r>
            <a:r>
              <a:rPr kumimoji="1" lang="en-US" altLang="zh-CN" sz="3000" b="1" dirty="0" smtClean="0">
                <a:latin typeface="Abadi MT Condensed Extra Bold"/>
                <a:ea typeface="华文琥珀"/>
                <a:cs typeface="Abadi MT Condensed Extra Bold"/>
              </a:rPr>
              <a:t>Silent</a:t>
            </a:r>
            <a:r>
              <a:rPr kumimoji="1" lang="zh-CN" altLang="en-US" sz="3000" b="1" dirty="0" smtClean="0">
                <a:latin typeface="Abadi MT Condensed Extra Bold"/>
                <a:ea typeface="华文琥珀"/>
                <a:cs typeface="Abadi MT Condensed Extra Bold"/>
              </a:rPr>
              <a:t> </a:t>
            </a:r>
            <a:r>
              <a:rPr kumimoji="1" lang="en-US" altLang="zh-CN" sz="3000" b="1" dirty="0" smtClean="0">
                <a:latin typeface="Abadi MT Condensed Extra Bold"/>
                <a:ea typeface="华文琥珀"/>
                <a:cs typeface="Abadi MT Condensed Extra Bold"/>
              </a:rPr>
              <a:t>Change–</a:t>
            </a:r>
            <a:r>
              <a:rPr kumimoji="1" lang="zh-CN" altLang="en-US" sz="3000" b="1" dirty="0" smtClean="0">
                <a:latin typeface="Abadi MT Condensed Extra Bold"/>
                <a:ea typeface="华文琥珀"/>
                <a:cs typeface="Abadi MT Condensed Extra Bold"/>
              </a:rPr>
              <a:t> </a:t>
            </a:r>
            <a:r>
              <a:rPr kumimoji="1" lang="en-US" altLang="zh-CN" sz="3000" b="1" dirty="0" smtClean="0">
                <a:latin typeface="Abadi MT Condensed Extra Bold"/>
                <a:ea typeface="华文琥珀"/>
                <a:cs typeface="Abadi MT Condensed Extra Bold"/>
              </a:rPr>
              <a:t>Transsexuals’</a:t>
            </a:r>
            <a:r>
              <a:rPr kumimoji="1" lang="zh-CN" altLang="en-US" sz="3000" b="1" dirty="0" smtClean="0">
                <a:latin typeface="Abadi MT Condensed Extra Bold"/>
                <a:ea typeface="华文琥珀"/>
                <a:cs typeface="Abadi MT Condensed Extra Bold"/>
              </a:rPr>
              <a:t> </a:t>
            </a:r>
            <a:r>
              <a:rPr kumimoji="1" lang="en-US" altLang="zh-CN" sz="3000" b="1" dirty="0" smtClean="0">
                <a:latin typeface="Abadi MT Condensed Extra Bold"/>
                <a:ea typeface="华文琥珀"/>
                <a:cs typeface="Abadi MT Condensed Extra Bold"/>
              </a:rPr>
              <a:t>Marriage</a:t>
            </a:r>
            <a:r>
              <a:rPr kumimoji="1" lang="zh-CN" altLang="en-US" sz="3000" b="1" dirty="0" smtClean="0">
                <a:latin typeface="Abadi MT Condensed Extra Bold"/>
                <a:ea typeface="华文琥珀"/>
                <a:cs typeface="Abadi MT Condensed Extra Bold"/>
              </a:rPr>
              <a:t> </a:t>
            </a:r>
            <a:r>
              <a:rPr kumimoji="1" lang="en-US" altLang="zh-CN" sz="3000" b="1" dirty="0" smtClean="0">
                <a:latin typeface="Abadi MT Condensed Extra Bold"/>
                <a:ea typeface="华文琥珀"/>
                <a:cs typeface="Abadi MT Condensed Extra Bold"/>
              </a:rPr>
              <a:t>Rights</a:t>
            </a:r>
            <a:r>
              <a:rPr kumimoji="1" lang="zh-CN" altLang="en-US" sz="3000" b="1" dirty="0" smtClean="0">
                <a:latin typeface="Abadi MT Condensed Extra Bold"/>
                <a:ea typeface="华文琥珀"/>
                <a:cs typeface="Abadi MT Condensed Extra Bold"/>
              </a:rPr>
              <a:t> </a:t>
            </a:r>
            <a:r>
              <a:rPr kumimoji="1" lang="en-US" altLang="zh-CN" sz="3000" b="1" dirty="0" smtClean="0">
                <a:latin typeface="Abadi MT Condensed Extra Bold"/>
                <a:ea typeface="华文琥珀"/>
                <a:cs typeface="Abadi MT Condensed Extra Bold"/>
              </a:rPr>
              <a:t>from</a:t>
            </a:r>
            <a:r>
              <a:rPr kumimoji="1" lang="zh-CN" altLang="en-US" sz="3000" b="1" dirty="0" smtClean="0">
                <a:latin typeface="Abadi MT Condensed Extra Bold"/>
                <a:ea typeface="华文琥珀"/>
                <a:cs typeface="Abadi MT Condensed Extra Bold"/>
              </a:rPr>
              <a:t> </a:t>
            </a:r>
            <a:r>
              <a:rPr kumimoji="1" lang="en-US" altLang="zh-CN" sz="3000" b="1" dirty="0" smtClean="0">
                <a:latin typeface="Abadi MT Condensed Extra Bold"/>
                <a:ea typeface="华文琥珀"/>
                <a:cs typeface="Abadi MT Condensed Extra Bold"/>
              </a:rPr>
              <a:t>the Perspective</a:t>
            </a:r>
            <a:r>
              <a:rPr kumimoji="1" lang="zh-CN" altLang="en-US" sz="3000" b="1" dirty="0" smtClean="0">
                <a:latin typeface="Abadi MT Condensed Extra Bold"/>
                <a:ea typeface="华文琥珀"/>
                <a:cs typeface="Abadi MT Condensed Extra Bold"/>
              </a:rPr>
              <a:t> </a:t>
            </a:r>
            <a:r>
              <a:rPr kumimoji="1" lang="en-US" altLang="zh-CN" sz="3000" b="1" dirty="0" smtClean="0">
                <a:latin typeface="Abadi MT Condensed Extra Bold"/>
                <a:ea typeface="华文琥珀"/>
                <a:cs typeface="Abadi MT Condensed Extra Bold"/>
              </a:rPr>
              <a:t>Of</a:t>
            </a:r>
            <a:r>
              <a:rPr kumimoji="1" lang="zh-CN" altLang="en-US" sz="3000" b="1" dirty="0" smtClean="0">
                <a:latin typeface="Abadi MT Condensed Extra Bold"/>
                <a:ea typeface="华文琥珀"/>
                <a:cs typeface="Abadi MT Condensed Extra Bold"/>
              </a:rPr>
              <a:t> </a:t>
            </a:r>
            <a:r>
              <a:rPr kumimoji="1" lang="en-US" altLang="zh-CN" sz="3000" b="1" dirty="0" smtClean="0">
                <a:latin typeface="Abadi MT Condensed Extra Bold"/>
                <a:ea typeface="华文琥珀"/>
                <a:cs typeface="Abadi MT Condensed Extra Bold"/>
              </a:rPr>
              <a:t>Chinese</a:t>
            </a:r>
            <a:r>
              <a:rPr kumimoji="1" lang="zh-CN" altLang="en-US" sz="3000" b="1" dirty="0" smtClean="0">
                <a:latin typeface="Abadi MT Condensed Extra Bold"/>
                <a:ea typeface="华文琥珀"/>
                <a:cs typeface="Abadi MT Condensed Extra Bold"/>
              </a:rPr>
              <a:t> </a:t>
            </a:r>
            <a:r>
              <a:rPr kumimoji="1" lang="en-US" altLang="zh-CN" sz="3000" b="1" smtClean="0">
                <a:latin typeface="Abadi MT Condensed Extra Bold"/>
                <a:ea typeface="华文琥珀"/>
                <a:cs typeface="Abadi MT Condensed Extra Bold"/>
              </a:rPr>
              <a:t>Law</a:t>
            </a:r>
            <a:endParaRPr kumimoji="1" lang="en-US" altLang="zh-CN" sz="3000" b="1" dirty="0" smtClean="0">
              <a:latin typeface="Abadi MT Condensed Extra Bold"/>
              <a:ea typeface="华文琥珀"/>
              <a:cs typeface="Abadi MT Condensed Extra Bold"/>
            </a:endParaRPr>
          </a:p>
          <a:p>
            <a:pPr>
              <a:lnSpc>
                <a:spcPct val="150000"/>
              </a:lnSpc>
            </a:pPr>
            <a:r>
              <a:rPr kumimoji="1" lang="zh-CN" altLang="en-US" sz="3000" b="1" dirty="0" smtClean="0">
                <a:latin typeface="Abadi MT Condensed Extra Bold"/>
                <a:ea typeface="华文琥珀"/>
                <a:cs typeface="Abadi MT Condensed Extra Bold"/>
              </a:rPr>
              <a:t> </a:t>
            </a:r>
            <a:endParaRPr kumimoji="1" lang="zh-CN" altLang="en-US" sz="3000" b="1" dirty="0">
              <a:latin typeface="Abadi MT Condensed Extra Bold"/>
              <a:ea typeface="华文琥珀"/>
              <a:cs typeface="Abadi MT Condensed Extra Bold"/>
            </a:endParaRPr>
          </a:p>
        </p:txBody>
      </p:sp>
    </p:spTree>
    <p:extLst>
      <p:ext uri="{BB962C8B-B14F-4D97-AF65-F5344CB8AC3E}">
        <p14:creationId xmlns:p14="http://schemas.microsoft.com/office/powerpoint/2010/main" val="2099471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Why?</a:t>
            </a:r>
            <a:endParaRPr kumimoji="1"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819945" y="1703951"/>
            <a:ext cx="7974372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400" dirty="0" smtClean="0"/>
              <a:t>1.</a:t>
            </a:r>
            <a:r>
              <a:rPr lang="en-US" altLang="zh-CN" sz="2400" dirty="0"/>
              <a:t> </a:t>
            </a:r>
            <a:r>
              <a:rPr lang="en-US" altLang="zh-CN" sz="2400" dirty="0" smtClean="0"/>
              <a:t>Transsexuals</a:t>
            </a:r>
            <a:r>
              <a:rPr lang="en-US" altLang="zh-CN" sz="2400" dirty="0"/>
              <a:t>’ right to marriage was only recognized within the framework of different-sex </a:t>
            </a:r>
            <a:r>
              <a:rPr lang="en-US" altLang="zh-CN" sz="2400" dirty="0" smtClean="0"/>
              <a:t>marriage</a:t>
            </a:r>
            <a:r>
              <a:rPr lang="zh-CN" altLang="zh-CN" sz="2400" dirty="0"/>
              <a:t>;</a:t>
            </a:r>
            <a:r>
              <a:rPr kumimoji="1" lang="zh-CN" altLang="en-US" sz="2400" dirty="0" smtClean="0"/>
              <a:t>          </a:t>
            </a:r>
            <a:endParaRPr kumimoji="1" lang="en-US" altLang="zh-CN" sz="2400" dirty="0" smtClean="0"/>
          </a:p>
          <a:p>
            <a:endParaRPr kumimoji="1" lang="en-US" altLang="zh-CN" sz="2400" dirty="0"/>
          </a:p>
          <a:p>
            <a:r>
              <a:rPr kumimoji="1" lang="zh-CN" altLang="zh-CN" sz="2400" dirty="0" smtClean="0"/>
              <a:t>2</a:t>
            </a:r>
            <a:r>
              <a:rPr kumimoji="1" lang="en-US" altLang="zh-CN" sz="2400" dirty="0" smtClean="0"/>
              <a:t>.</a:t>
            </a:r>
            <a:r>
              <a:rPr lang="en-US" altLang="zh-CN" sz="2400" dirty="0"/>
              <a:t> </a:t>
            </a:r>
            <a:r>
              <a:rPr lang="en-US" altLang="zh-CN" sz="2400" dirty="0" smtClean="0"/>
              <a:t>The </a:t>
            </a:r>
            <a:r>
              <a:rPr lang="en-US" altLang="zh-CN" sz="2400" dirty="0"/>
              <a:t>social movements campaigning for same-sex marriages in Mainland China have not yet been strong enough to force the government to defend the purity of </a:t>
            </a:r>
            <a:r>
              <a:rPr lang="en-US" altLang="zh-CN" sz="2400" dirty="0" smtClean="0"/>
              <a:t>“traditional marriages”.</a:t>
            </a:r>
            <a:r>
              <a:rPr lang="zh-CN" altLang="zh-CN" sz="2400" dirty="0" smtClean="0">
                <a:effectLst/>
              </a:rPr>
              <a:t> </a:t>
            </a:r>
            <a:endParaRPr kumimoji="1" lang="en-US" altLang="zh-CN" sz="2400" dirty="0" smtClean="0"/>
          </a:p>
          <a:p>
            <a:endParaRPr kumimoji="1" lang="en-US" altLang="zh-CN" sz="2400" dirty="0"/>
          </a:p>
          <a:p>
            <a:r>
              <a:rPr kumimoji="1" lang="zh-CN" altLang="zh-CN" sz="2400" dirty="0" smtClean="0"/>
              <a:t>3</a:t>
            </a:r>
            <a:r>
              <a:rPr kumimoji="1" lang="en-US" altLang="zh-CN" sz="2400" dirty="0" smtClean="0"/>
              <a:t>.</a:t>
            </a:r>
            <a:r>
              <a:rPr lang="en-US" altLang="zh-CN" sz="2400" dirty="0"/>
              <a:t> In fact, in Mainland China, religious forces are also suppressed, and they have not had the chance to actively defend traditional marriage.</a:t>
            </a:r>
            <a:r>
              <a:rPr lang="zh-CN" altLang="zh-CN" sz="2400" dirty="0" smtClean="0">
                <a:effectLst/>
              </a:rPr>
              <a:t> </a:t>
            </a:r>
            <a:endParaRPr kumimoji="1"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568536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Dialectic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of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Progress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&amp;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Backwardness</a:t>
            </a:r>
            <a:endParaRPr kumimoji="1"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428405" y="1632649"/>
            <a:ext cx="8529348" cy="39395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/>
              <a:t>In modern societies, it is the psychiatrists who decide the </a:t>
            </a:r>
            <a:endParaRPr lang="en-US" altLang="zh-CN" sz="2400" dirty="0" smtClean="0"/>
          </a:p>
          <a:p>
            <a:pPr>
              <a:lnSpc>
                <a:spcPct val="150000"/>
              </a:lnSpc>
            </a:pPr>
            <a:r>
              <a:rPr lang="en-US" altLang="zh-CN" sz="2400" dirty="0"/>
              <a:t>the </a:t>
            </a:r>
            <a:r>
              <a:rPr lang="en-US" altLang="zh-CN" sz="2400" dirty="0" err="1"/>
              <a:t>pathologization</a:t>
            </a:r>
            <a:r>
              <a:rPr lang="en-US" altLang="zh-CN" sz="2400" dirty="0"/>
              <a:t> or de-</a:t>
            </a:r>
            <a:r>
              <a:rPr lang="en-US" altLang="zh-CN" sz="2400" dirty="0" err="1"/>
              <a:t>pathologization</a:t>
            </a:r>
            <a:r>
              <a:rPr lang="en-US" altLang="zh-CN" sz="2400" dirty="0"/>
              <a:t> of LGBTI </a:t>
            </a:r>
            <a:r>
              <a:rPr lang="en-US" altLang="zh-CN" sz="2400" dirty="0" smtClean="0"/>
              <a:t>people, </a:t>
            </a:r>
          </a:p>
          <a:p>
            <a:pPr>
              <a:lnSpc>
                <a:spcPct val="150000"/>
              </a:lnSpc>
            </a:pPr>
            <a:r>
              <a:rPr lang="en-US" altLang="zh-CN" sz="2400" dirty="0" smtClean="0"/>
              <a:t>it </a:t>
            </a:r>
            <a:r>
              <a:rPr lang="en-US" altLang="zh-CN" sz="2400" dirty="0"/>
              <a:t>is the legal professionals who </a:t>
            </a:r>
            <a:r>
              <a:rPr lang="en-US" altLang="zh-CN" sz="2400" dirty="0" smtClean="0"/>
              <a:t>determine </a:t>
            </a:r>
            <a:r>
              <a:rPr lang="en-US" altLang="zh-CN" sz="2400" dirty="0"/>
              <a:t>the legality </a:t>
            </a:r>
            <a:r>
              <a:rPr lang="en-US" altLang="zh-CN" sz="2400" dirty="0" smtClean="0"/>
              <a:t>of </a:t>
            </a:r>
          </a:p>
          <a:p>
            <a:pPr>
              <a:lnSpc>
                <a:spcPct val="150000"/>
              </a:lnSpc>
            </a:pPr>
            <a:r>
              <a:rPr lang="en-US" altLang="zh-CN" sz="2400" dirty="0" smtClean="0"/>
              <a:t>gay </a:t>
            </a:r>
            <a:r>
              <a:rPr lang="en-US" altLang="zh-CN" sz="2400" dirty="0"/>
              <a:t>sex, and it is the state </a:t>
            </a:r>
            <a:r>
              <a:rPr lang="en-US" altLang="zh-CN" sz="2400" dirty="0" smtClean="0"/>
              <a:t>apparatus </a:t>
            </a:r>
            <a:r>
              <a:rPr lang="en-US" altLang="zh-CN" sz="2400" dirty="0"/>
              <a:t>and the expert system </a:t>
            </a:r>
            <a:endParaRPr lang="en-US" altLang="zh-CN" sz="2400" dirty="0" smtClean="0"/>
          </a:p>
          <a:p>
            <a:pPr>
              <a:lnSpc>
                <a:spcPct val="150000"/>
              </a:lnSpc>
            </a:pPr>
            <a:r>
              <a:rPr lang="en-US" altLang="zh-CN" sz="2400" dirty="0" smtClean="0"/>
              <a:t>that have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the </a:t>
            </a:r>
            <a:r>
              <a:rPr lang="en-US" altLang="zh-CN" sz="2400" dirty="0"/>
              <a:t>final say </a:t>
            </a:r>
            <a:r>
              <a:rPr lang="en-US" altLang="zh-CN" sz="2400" dirty="0" smtClean="0"/>
              <a:t>with </a:t>
            </a:r>
            <a:r>
              <a:rPr lang="en-US" altLang="zh-CN" sz="2400" dirty="0"/>
              <a:t>regard to trans people’s sex </a:t>
            </a:r>
            <a:r>
              <a:rPr lang="en-US" altLang="zh-CN" sz="2400" dirty="0" smtClean="0"/>
              <a:t>and</a:t>
            </a:r>
          </a:p>
          <a:p>
            <a:pPr>
              <a:lnSpc>
                <a:spcPct val="150000"/>
              </a:lnSpc>
            </a:pPr>
            <a:r>
              <a:rPr lang="en-US" altLang="zh-CN" sz="2400" dirty="0" smtClean="0"/>
              <a:t> </a:t>
            </a:r>
            <a:r>
              <a:rPr lang="en-US" altLang="zh-CN" sz="2400" dirty="0"/>
              <a:t>to whether they </a:t>
            </a:r>
            <a:r>
              <a:rPr lang="en-US" altLang="zh-CN" sz="2400" dirty="0" smtClean="0"/>
              <a:t>Have to </a:t>
            </a:r>
            <a:r>
              <a:rPr lang="en-US" altLang="zh-CN" sz="2400" dirty="0"/>
              <a:t>undergo all stages of surgery </a:t>
            </a:r>
            <a:endParaRPr lang="en-US" altLang="zh-CN" sz="2400" dirty="0" smtClean="0"/>
          </a:p>
          <a:p>
            <a:pPr>
              <a:lnSpc>
                <a:spcPct val="150000"/>
              </a:lnSpc>
            </a:pPr>
            <a:r>
              <a:rPr lang="en-US" altLang="zh-CN" sz="2400" dirty="0" smtClean="0"/>
              <a:t>before </a:t>
            </a:r>
            <a:r>
              <a:rPr lang="en-US" altLang="zh-CN" sz="2400" dirty="0"/>
              <a:t>they could </a:t>
            </a:r>
            <a:r>
              <a:rPr lang="en-US" altLang="zh-CN" sz="2400" dirty="0" smtClean="0"/>
              <a:t>legally </a:t>
            </a:r>
            <a:r>
              <a:rPr lang="en-US" altLang="zh-CN" sz="2400" dirty="0"/>
              <a:t>marry.</a:t>
            </a:r>
            <a:r>
              <a:rPr lang="zh-CN" altLang="zh-CN" sz="2400" dirty="0" smtClean="0">
                <a:effectLst/>
              </a:rPr>
              <a:t> </a:t>
            </a:r>
            <a:endParaRPr kumimoji="1"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00103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79463" y="1056150"/>
            <a:ext cx="7583487" cy="1044388"/>
          </a:xfrm>
        </p:spPr>
        <p:txBody>
          <a:bodyPr/>
          <a:lstStyle/>
          <a:p>
            <a:r>
              <a:rPr lang="en-US" altLang="zh-CN" dirty="0"/>
              <a:t>Sex change operations and technology management standards (Trial Implementation)</a:t>
            </a:r>
            <a:r>
              <a:rPr lang="zh-CN" altLang="zh-CN" dirty="0"/>
              <a:t> </a:t>
            </a:r>
            <a:endParaRPr kumimoji="1"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2481650" y="2351461"/>
            <a:ext cx="58813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400" dirty="0" smtClean="0"/>
              <a:t>-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Issued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by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the </a:t>
            </a:r>
            <a:r>
              <a:rPr lang="en-US" altLang="zh-CN" sz="2400" dirty="0"/>
              <a:t>General Office of the Ministry of Health</a:t>
            </a:r>
            <a:r>
              <a:rPr lang="zh-CN" altLang="zh-CN" sz="2400" dirty="0" smtClean="0">
                <a:effectLst/>
              </a:rPr>
              <a:t> </a:t>
            </a:r>
            <a:endParaRPr lang="zh-CN" altLang="en-US" sz="2400" dirty="0"/>
          </a:p>
        </p:txBody>
      </p:sp>
      <p:pic>
        <p:nvPicPr>
          <p:cNvPr id="6" name="图片 5" descr="u=1110878589,2126744451&amp;fm=21&amp;gp=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0879" y="3311058"/>
            <a:ext cx="5262071" cy="3062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008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47386" y="1102012"/>
            <a:ext cx="8551890" cy="42473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zh-CN" altLang="en-US" sz="2400" dirty="0"/>
              <a:t>(</a:t>
            </a:r>
            <a:r>
              <a:rPr lang="en-US" altLang="zh-CN" sz="2400" dirty="0" smtClean="0"/>
              <a:t>1).Having </a:t>
            </a:r>
            <a:r>
              <a:rPr lang="en-US" altLang="zh-CN" sz="2400" dirty="0"/>
              <a:t>been requiring for sex change for at least 5 </a:t>
            </a:r>
            <a:r>
              <a:rPr lang="en-US" altLang="zh-CN" sz="2400" dirty="0" smtClean="0"/>
              <a:t>years</a:t>
            </a:r>
          </a:p>
          <a:p>
            <a:pPr lvl="0">
              <a:lnSpc>
                <a:spcPct val="150000"/>
              </a:lnSpc>
            </a:pPr>
            <a:r>
              <a:rPr lang="en-US" altLang="zh-CN" sz="2400" dirty="0" smtClean="0"/>
              <a:t> </a:t>
            </a:r>
            <a:r>
              <a:rPr lang="en-US" altLang="zh-CN" sz="2400" dirty="0"/>
              <a:t>without indecisiveness; </a:t>
            </a:r>
            <a:endParaRPr lang="zh-CN" altLang="zh-CN" sz="2400" dirty="0"/>
          </a:p>
          <a:p>
            <a:pPr lvl="0">
              <a:lnSpc>
                <a:spcPct val="150000"/>
              </a:lnSpc>
            </a:pPr>
            <a:r>
              <a:rPr lang="en-US" altLang="zh-CN" sz="2400" dirty="0" smtClean="0"/>
              <a:t>(2).Having </a:t>
            </a:r>
            <a:r>
              <a:rPr lang="en-US" altLang="zh-CN" sz="2400" dirty="0"/>
              <a:t>received psychological or psychiatric treatment </a:t>
            </a:r>
            <a:endParaRPr lang="en-US" altLang="zh-CN" sz="2400" dirty="0" smtClean="0"/>
          </a:p>
          <a:p>
            <a:pPr lvl="0">
              <a:lnSpc>
                <a:spcPct val="150000"/>
              </a:lnSpc>
            </a:pPr>
            <a:r>
              <a:rPr lang="en-US" altLang="zh-CN" sz="2400" dirty="0" smtClean="0"/>
              <a:t>for </a:t>
            </a:r>
            <a:r>
              <a:rPr lang="en-US" altLang="zh-CN" sz="2400" dirty="0"/>
              <a:t>more than 1 year without effect;</a:t>
            </a:r>
            <a:endParaRPr lang="zh-CN" altLang="zh-CN" sz="2400" dirty="0"/>
          </a:p>
          <a:p>
            <a:pPr lvl="0">
              <a:lnSpc>
                <a:spcPct val="150000"/>
              </a:lnSpc>
            </a:pPr>
            <a:r>
              <a:rPr lang="en-US" altLang="zh-CN" sz="2400" dirty="0" smtClean="0"/>
              <a:t>(3).Not </a:t>
            </a:r>
            <a:r>
              <a:rPr lang="en-US" altLang="zh-CN" sz="2400" dirty="0"/>
              <a:t>being in marriage;</a:t>
            </a:r>
            <a:endParaRPr lang="zh-CN" altLang="zh-CN" sz="2400" dirty="0"/>
          </a:p>
          <a:p>
            <a:pPr lvl="0">
              <a:lnSpc>
                <a:spcPct val="150000"/>
              </a:lnSpc>
            </a:pPr>
            <a:r>
              <a:rPr lang="en-US" altLang="zh-CN" sz="2400" dirty="0" smtClean="0"/>
              <a:t>(4).Being </a:t>
            </a:r>
            <a:r>
              <a:rPr lang="en-US" altLang="zh-CN" sz="2400" dirty="0"/>
              <a:t>more than 20 years old with full civil capacity;</a:t>
            </a:r>
            <a:endParaRPr lang="zh-CN" altLang="zh-CN" sz="2400" dirty="0"/>
          </a:p>
          <a:p>
            <a:pPr lvl="0">
              <a:lnSpc>
                <a:spcPct val="150000"/>
              </a:lnSpc>
            </a:pPr>
            <a:r>
              <a:rPr lang="en-US" altLang="zh-CN" sz="2400" dirty="0" smtClean="0"/>
              <a:t>(5).Without </a:t>
            </a:r>
            <a:r>
              <a:rPr lang="en-US" altLang="zh-CN" sz="2400" dirty="0"/>
              <a:t>contraindications to surgery;</a:t>
            </a:r>
            <a:endParaRPr lang="zh-CN" altLang="zh-CN" sz="2400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3872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64225" y="1350301"/>
            <a:ext cx="7804615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600" dirty="0"/>
              <a:t>Will these </a:t>
            </a:r>
            <a:r>
              <a:rPr lang="en-US" altLang="zh-CN" sz="3600" dirty="0" smtClean="0"/>
              <a:t>“professional”</a:t>
            </a:r>
            <a:r>
              <a:rPr lang="zh-CN" altLang="en-US" sz="3600" dirty="0" smtClean="0"/>
              <a:t> </a:t>
            </a:r>
            <a:r>
              <a:rPr lang="en-US" altLang="zh-CN" sz="3600" dirty="0" smtClean="0"/>
              <a:t>detailed </a:t>
            </a:r>
          </a:p>
          <a:p>
            <a:pPr>
              <a:lnSpc>
                <a:spcPct val="150000"/>
              </a:lnSpc>
            </a:pPr>
            <a:r>
              <a:rPr lang="en-US" altLang="zh-CN" sz="3600" dirty="0" smtClean="0"/>
              <a:t>standards </a:t>
            </a:r>
            <a:r>
              <a:rPr lang="en-US" altLang="zh-CN" sz="3600" dirty="0"/>
              <a:t>really be </a:t>
            </a:r>
            <a:r>
              <a:rPr lang="en-US" altLang="zh-CN" sz="3600" dirty="0" smtClean="0"/>
              <a:t>more </a:t>
            </a:r>
            <a:r>
              <a:rPr lang="en-US" altLang="zh-CN" sz="3600" dirty="0"/>
              <a:t>progressive </a:t>
            </a:r>
            <a:endParaRPr lang="en-US" altLang="zh-CN" sz="3600" dirty="0" smtClean="0"/>
          </a:p>
          <a:p>
            <a:pPr>
              <a:lnSpc>
                <a:spcPct val="150000"/>
              </a:lnSpc>
            </a:pPr>
            <a:r>
              <a:rPr lang="en-US" altLang="zh-CN" sz="3600" dirty="0" smtClean="0"/>
              <a:t>than </a:t>
            </a:r>
            <a:r>
              <a:rPr lang="en-US" altLang="zh-CN" sz="3600" dirty="0"/>
              <a:t>the judgment </a:t>
            </a:r>
            <a:r>
              <a:rPr lang="en-US" altLang="zh-CN" sz="3600" dirty="0" smtClean="0"/>
              <a:t>of</a:t>
            </a:r>
            <a:r>
              <a:rPr lang="zh-CN" altLang="en-US" sz="3600" dirty="0" smtClean="0"/>
              <a:t> </a:t>
            </a:r>
            <a:r>
              <a:rPr lang="en-US" altLang="zh-CN" sz="3600" dirty="0" err="1" smtClean="0"/>
              <a:t>Gao’s</a:t>
            </a:r>
            <a:r>
              <a:rPr lang="en-US" altLang="zh-CN" sz="3600" dirty="0" smtClean="0"/>
              <a:t> </a:t>
            </a:r>
            <a:r>
              <a:rPr lang="en-US" altLang="zh-CN" sz="3600" dirty="0"/>
              <a:t>case?</a:t>
            </a:r>
            <a:endParaRPr lang="zh-CN" altLang="zh-CN" sz="3600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4841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254035" y="2411251"/>
            <a:ext cx="63184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3600" dirty="0" smtClean="0"/>
              <a:t>Thank</a:t>
            </a:r>
            <a:r>
              <a:rPr kumimoji="1" lang="zh-CN" altLang="en-US" sz="3600" dirty="0" smtClean="0"/>
              <a:t> </a:t>
            </a:r>
            <a:r>
              <a:rPr kumimoji="1" lang="en-US" altLang="zh-CN" sz="3600" dirty="0" smtClean="0"/>
              <a:t>you</a:t>
            </a:r>
            <a:r>
              <a:rPr kumimoji="1" lang="zh-CN" altLang="en-US" sz="3600" dirty="0" smtClean="0"/>
              <a:t> </a:t>
            </a:r>
            <a:r>
              <a:rPr kumimoji="1" lang="en-US" altLang="zh-CN" sz="3600" dirty="0" smtClean="0"/>
              <a:t>for</a:t>
            </a:r>
            <a:r>
              <a:rPr kumimoji="1" lang="zh-CN" altLang="en-US" sz="3600" dirty="0" smtClean="0"/>
              <a:t> </a:t>
            </a:r>
            <a:r>
              <a:rPr kumimoji="1" lang="en-US" altLang="zh-CN" sz="3600" dirty="0" smtClean="0"/>
              <a:t>your</a:t>
            </a:r>
            <a:r>
              <a:rPr kumimoji="1" lang="zh-CN" altLang="en-US" sz="3600" dirty="0" smtClean="0"/>
              <a:t> </a:t>
            </a:r>
            <a:r>
              <a:rPr kumimoji="1" lang="en-US" altLang="zh-CN" sz="3600" dirty="0" smtClean="0"/>
              <a:t>attention.</a:t>
            </a:r>
            <a:endParaRPr kumimoji="1"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4024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2.jpg"/>
          <p:cNvPicPr>
            <a:picLocks noChangeAspect="1"/>
          </p:cNvPicPr>
          <p:nvPr/>
        </p:nvPicPr>
        <p:blipFill>
          <a:blip r:embed="rId2">
            <a:alphaModFix am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456" y="3479593"/>
            <a:ext cx="4379554" cy="2721451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i="1" dirty="0"/>
              <a:t>W v. Registrar of Marriages</a:t>
            </a:r>
            <a:r>
              <a:rPr lang="zh-CN" altLang="zh-CN" dirty="0"/>
              <a:t> </a:t>
            </a:r>
            <a:endParaRPr kumimoji="1"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779463" y="1543201"/>
            <a:ext cx="7145556" cy="1723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 dirty="0" smtClean="0"/>
              <a:t>I</a:t>
            </a:r>
            <a:r>
              <a:rPr lang="en-US" altLang="zh-CN" sz="2400" dirty="0" smtClean="0"/>
              <a:t>n </a:t>
            </a:r>
            <a:r>
              <a:rPr lang="en-US" altLang="zh-CN" sz="2400" dirty="0"/>
              <a:t>November 2008, </a:t>
            </a:r>
            <a:r>
              <a:rPr lang="en-US" altLang="zh-CN" sz="2400" i="1" dirty="0"/>
              <a:t>W</a:t>
            </a:r>
            <a:r>
              <a:rPr lang="en-US" altLang="zh-CN" sz="2400" dirty="0"/>
              <a:t> was refused at the Marriage </a:t>
            </a:r>
            <a:endParaRPr lang="en-US" altLang="zh-CN" sz="2400" dirty="0" smtClean="0"/>
          </a:p>
          <a:p>
            <a:pPr>
              <a:lnSpc>
                <a:spcPct val="150000"/>
              </a:lnSpc>
            </a:pPr>
            <a:r>
              <a:rPr lang="en-US" altLang="zh-CN" sz="2400" dirty="0" smtClean="0"/>
              <a:t>Registration </a:t>
            </a:r>
            <a:r>
              <a:rPr lang="en-US" altLang="zh-CN" sz="2400" dirty="0"/>
              <a:t>Office </a:t>
            </a:r>
            <a:r>
              <a:rPr lang="en-US" altLang="zh-CN" sz="2400" dirty="0" smtClean="0"/>
              <a:t>when </a:t>
            </a:r>
            <a:r>
              <a:rPr lang="en-US" altLang="zh-CN" sz="2400" dirty="0"/>
              <a:t>she applied for </a:t>
            </a:r>
            <a:r>
              <a:rPr lang="en-US" altLang="zh-CN" sz="2400" dirty="0" smtClean="0"/>
              <a:t>marriage</a:t>
            </a:r>
          </a:p>
          <a:p>
            <a:pPr>
              <a:lnSpc>
                <a:spcPct val="150000"/>
              </a:lnSpc>
            </a:pPr>
            <a:r>
              <a:rPr lang="en-US" altLang="zh-CN" sz="2400" dirty="0" smtClean="0"/>
              <a:t>with </a:t>
            </a:r>
            <a:r>
              <a:rPr lang="en-US" altLang="zh-CN" sz="2400" dirty="0"/>
              <a:t>her male partner. </a:t>
            </a:r>
            <a:endParaRPr kumimoji="1"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020831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i="1" dirty="0"/>
              <a:t>W v. Registrar of Marriages</a:t>
            </a:r>
            <a:r>
              <a:rPr lang="zh-CN" altLang="zh-CN" dirty="0"/>
              <a:t> </a:t>
            </a:r>
            <a:endParaRPr kumimoji="1"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56894" y="1993301"/>
            <a:ext cx="8987106" cy="45243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On May 13</a:t>
            </a:r>
            <a:r>
              <a:rPr lang="en-US" altLang="zh-CN" sz="2400" baseline="30000" dirty="0"/>
              <a:t>th</a:t>
            </a:r>
            <a:r>
              <a:rPr lang="en-US" altLang="zh-CN" sz="2400" dirty="0"/>
              <a:t>, 2013, the Hong Kong Court of Final Appeal </a:t>
            </a:r>
            <a:endParaRPr lang="en-US" altLang="zh-CN" sz="2400" dirty="0" smtClean="0"/>
          </a:p>
          <a:p>
            <a:r>
              <a:rPr lang="en-US" altLang="zh-CN" sz="2400" dirty="0" smtClean="0"/>
              <a:t>Overturned</a:t>
            </a:r>
            <a:r>
              <a:rPr lang="zh-CN" altLang="zh-CN" sz="2400" dirty="0"/>
              <a:t> </a:t>
            </a:r>
            <a:r>
              <a:rPr lang="en-US" altLang="zh-CN" sz="2400" dirty="0" smtClean="0"/>
              <a:t>the </a:t>
            </a:r>
            <a:r>
              <a:rPr lang="en-US" altLang="zh-CN" sz="2400" dirty="0"/>
              <a:t>previous decisions, and granted </a:t>
            </a:r>
            <a:r>
              <a:rPr lang="en-US" altLang="zh-CN" sz="2400" dirty="0" smtClean="0"/>
              <a:t>transsexual</a:t>
            </a:r>
          </a:p>
          <a:p>
            <a:r>
              <a:rPr lang="en-US" altLang="zh-CN" sz="2400" dirty="0" smtClean="0"/>
              <a:t>people </a:t>
            </a:r>
            <a:r>
              <a:rPr lang="en-US" altLang="zh-CN" sz="2400" dirty="0"/>
              <a:t>the right </a:t>
            </a:r>
            <a:r>
              <a:rPr lang="en-US" altLang="zh-CN" sz="2400" dirty="0" smtClean="0"/>
              <a:t>to </a:t>
            </a:r>
            <a:r>
              <a:rPr lang="en-US" altLang="zh-CN" sz="2400" dirty="0"/>
              <a:t>marry in their acquired sex with a </a:t>
            </a:r>
            <a:r>
              <a:rPr lang="en-US" altLang="zh-CN" sz="2400" dirty="0" smtClean="0"/>
              <a:t>person</a:t>
            </a:r>
          </a:p>
          <a:p>
            <a:r>
              <a:rPr lang="en-US" altLang="zh-CN" sz="2400" dirty="0" smtClean="0"/>
              <a:t> </a:t>
            </a:r>
            <a:r>
              <a:rPr lang="en-US" altLang="zh-CN" sz="2400" dirty="0"/>
              <a:t>of the different sex. </a:t>
            </a:r>
            <a:endParaRPr lang="en-US" altLang="zh-CN" sz="2400" dirty="0" smtClean="0"/>
          </a:p>
          <a:p>
            <a:endParaRPr kumimoji="1" lang="en-US" altLang="zh-CN" sz="2400" dirty="0" smtClean="0"/>
          </a:p>
          <a:p>
            <a:endParaRPr kumimoji="1" lang="en-US" altLang="zh-CN" sz="2400" dirty="0"/>
          </a:p>
          <a:p>
            <a:r>
              <a:rPr lang="en-US" altLang="zh-CN" sz="2400" dirty="0"/>
              <a:t>The meaning of “female” should include male-to-</a:t>
            </a:r>
            <a:r>
              <a:rPr lang="en-US" altLang="zh-CN" sz="2400" dirty="0" smtClean="0"/>
              <a:t>female</a:t>
            </a:r>
          </a:p>
          <a:p>
            <a:r>
              <a:rPr lang="en-US" altLang="zh-CN" sz="2400" dirty="0" smtClean="0"/>
              <a:t>transsexuals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who </a:t>
            </a:r>
            <a:r>
              <a:rPr lang="en-US" altLang="zh-CN" sz="2400" dirty="0"/>
              <a:t>have undergone sex reassignment surgery </a:t>
            </a:r>
            <a:endParaRPr lang="en-US" altLang="zh-CN" sz="2400" dirty="0" smtClean="0"/>
          </a:p>
          <a:p>
            <a:r>
              <a:rPr lang="en-US" altLang="zh-CN" sz="2400" dirty="0" smtClean="0"/>
              <a:t>and </a:t>
            </a:r>
            <a:r>
              <a:rPr lang="en-US" altLang="zh-CN" sz="2400" dirty="0"/>
              <a:t>have been </a:t>
            </a:r>
            <a:r>
              <a:rPr lang="en-US" altLang="zh-CN" sz="2400" dirty="0" smtClean="0"/>
              <a:t>confirmed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by </a:t>
            </a:r>
            <a:r>
              <a:rPr lang="en-US" altLang="zh-CN" sz="2400" dirty="0"/>
              <a:t>the health department concerned.</a:t>
            </a:r>
            <a:r>
              <a:rPr lang="zh-CN" altLang="zh-CN" sz="2400" dirty="0" smtClean="0">
                <a:effectLst/>
              </a:rPr>
              <a:t> </a:t>
            </a:r>
            <a:endParaRPr kumimoji="1" lang="en-US" altLang="zh-CN" sz="2400" dirty="0" smtClean="0"/>
          </a:p>
          <a:p>
            <a:endParaRPr kumimoji="1" lang="en-US" altLang="zh-CN" dirty="0"/>
          </a:p>
          <a:p>
            <a:endParaRPr kumimoji="1" lang="en-US" altLang="zh-CN" dirty="0" smtClean="0"/>
          </a:p>
          <a:p>
            <a:endParaRPr kumimoji="1" lang="en-US" altLang="zh-CN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8055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161055531.jpg"/>
          <p:cNvPicPr>
            <a:picLocks noChangeAspect="1"/>
          </p:cNvPicPr>
          <p:nvPr/>
        </p:nvPicPr>
        <p:blipFill>
          <a:blip r:embed="rId2">
            <a:alphaModFix amt="5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6866" y="3499063"/>
            <a:ext cx="4119657" cy="3027389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79463" y="541750"/>
            <a:ext cx="7583487" cy="1044388"/>
          </a:xfrm>
        </p:spPr>
        <p:txBody>
          <a:bodyPr/>
          <a:lstStyle/>
          <a:p>
            <a:r>
              <a:rPr kumimoji="1" lang="zh-CN" altLang="zh-CN" dirty="0" smtClean="0"/>
              <a:t>T</a:t>
            </a:r>
            <a:r>
              <a:rPr kumimoji="1" lang="en-US" altLang="zh-CN" dirty="0" smtClean="0"/>
              <a:t>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Silent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Change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Mainland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China</a:t>
            </a:r>
            <a:endParaRPr kumimoji="1"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625135" y="1586138"/>
            <a:ext cx="7737815" cy="22775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 dirty="0" smtClean="0"/>
              <a:t>T</a:t>
            </a:r>
            <a:r>
              <a:rPr lang="en-US" altLang="zh-CN" sz="2400" dirty="0" smtClean="0"/>
              <a:t>he </a:t>
            </a:r>
            <a:r>
              <a:rPr lang="en-US" altLang="zh-CN" sz="2400" dirty="0"/>
              <a:t>transsexuals’ right to marry was secured through </a:t>
            </a:r>
            <a:endParaRPr lang="en-US" altLang="zh-CN" sz="2400" dirty="0" smtClean="0"/>
          </a:p>
          <a:p>
            <a:pPr>
              <a:lnSpc>
                <a:spcPct val="150000"/>
              </a:lnSpc>
            </a:pPr>
            <a:r>
              <a:rPr lang="en-US" altLang="zh-CN" sz="2400" dirty="0" smtClean="0"/>
              <a:t>“</a:t>
            </a:r>
            <a:r>
              <a:rPr lang="en-US" altLang="zh-CN" sz="2400" dirty="0"/>
              <a:t>a silent change”</a:t>
            </a:r>
            <a:r>
              <a:rPr lang="zh-CN" altLang="zh-CN" sz="2400" dirty="0" smtClean="0"/>
              <a:t>—</a:t>
            </a:r>
            <a:r>
              <a:rPr lang="zh-CN" altLang="zh-CN" sz="2400" dirty="0"/>
              <a:t> </a:t>
            </a:r>
            <a:r>
              <a:rPr lang="en-US" altLang="zh-CN" sz="2400" dirty="0" smtClean="0"/>
              <a:t>without </a:t>
            </a:r>
            <a:r>
              <a:rPr lang="en-US" altLang="zh-CN" sz="2400" dirty="0"/>
              <a:t>any legal advocacy from </a:t>
            </a:r>
            <a:endParaRPr lang="en-US" altLang="zh-CN" sz="2400" dirty="0" smtClean="0"/>
          </a:p>
          <a:p>
            <a:pPr>
              <a:lnSpc>
                <a:spcPct val="150000"/>
              </a:lnSpc>
            </a:pPr>
            <a:r>
              <a:rPr lang="en-US" altLang="zh-CN" sz="2400" dirty="0" smtClean="0"/>
              <a:t>transsexual </a:t>
            </a:r>
            <a:r>
              <a:rPr lang="en-US" altLang="zh-CN" sz="2400" dirty="0"/>
              <a:t>communities, any </a:t>
            </a:r>
            <a:r>
              <a:rPr lang="en-US" altLang="zh-CN" sz="2400" dirty="0" smtClean="0"/>
              <a:t>debates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and </a:t>
            </a:r>
            <a:r>
              <a:rPr lang="en-US" altLang="zh-CN" sz="2400" dirty="0"/>
              <a:t>hearings in </a:t>
            </a:r>
            <a:endParaRPr lang="en-US" altLang="zh-CN" sz="2400" dirty="0" smtClean="0"/>
          </a:p>
          <a:p>
            <a:pPr>
              <a:lnSpc>
                <a:spcPct val="150000"/>
              </a:lnSpc>
            </a:pPr>
            <a:r>
              <a:rPr lang="en-US" altLang="zh-CN" sz="2400" dirty="0" smtClean="0"/>
              <a:t>the </a:t>
            </a:r>
            <a:r>
              <a:rPr lang="en-US" altLang="zh-CN" sz="2400" dirty="0"/>
              <a:t>legislature, or any landmark cases in the judiciary.</a:t>
            </a:r>
            <a:r>
              <a:rPr lang="zh-CN" altLang="zh-CN" sz="2400" dirty="0" smtClean="0">
                <a:effectLst/>
              </a:rPr>
              <a:t> </a:t>
            </a:r>
            <a:endParaRPr kumimoji="1"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85424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79463" y="525675"/>
            <a:ext cx="7583487" cy="1044388"/>
          </a:xfrm>
        </p:spPr>
        <p:txBody>
          <a:bodyPr/>
          <a:lstStyle/>
          <a:p>
            <a:r>
              <a:rPr kumimoji="1" lang="zh-CN" altLang="zh-CN" dirty="0"/>
              <a:t>T</a:t>
            </a:r>
            <a:r>
              <a:rPr kumimoji="1" lang="en-US" altLang="zh-CN" dirty="0"/>
              <a:t>he</a:t>
            </a:r>
            <a:r>
              <a:rPr kumimoji="1" lang="zh-CN" altLang="en-US" dirty="0"/>
              <a:t> </a:t>
            </a:r>
            <a:r>
              <a:rPr kumimoji="1" lang="en-US" altLang="zh-CN" dirty="0"/>
              <a:t>Silent</a:t>
            </a:r>
            <a:r>
              <a:rPr kumimoji="1" lang="zh-CN" altLang="en-US" dirty="0"/>
              <a:t> </a:t>
            </a:r>
            <a:r>
              <a:rPr kumimoji="1" lang="en-US" altLang="zh-CN" dirty="0"/>
              <a:t>Change</a:t>
            </a:r>
            <a:r>
              <a:rPr kumimoji="1" lang="zh-CN" altLang="en-US" dirty="0"/>
              <a:t> </a:t>
            </a:r>
            <a:r>
              <a:rPr kumimoji="1" lang="en-US" altLang="zh-CN" dirty="0"/>
              <a:t>in</a:t>
            </a:r>
            <a:r>
              <a:rPr kumimoji="1" lang="zh-CN" altLang="en-US" dirty="0"/>
              <a:t> </a:t>
            </a:r>
            <a:r>
              <a:rPr kumimoji="1" lang="en-US" altLang="zh-CN" dirty="0"/>
              <a:t>Mainland</a:t>
            </a:r>
            <a:r>
              <a:rPr kumimoji="1" lang="zh-CN" altLang="en-US" dirty="0"/>
              <a:t> </a:t>
            </a:r>
            <a:r>
              <a:rPr kumimoji="1" lang="en-US" altLang="zh-CN" dirty="0"/>
              <a:t>China</a:t>
            </a:r>
            <a:endParaRPr kumimoji="1"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353702" y="1436371"/>
            <a:ext cx="8716599" cy="50475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 smtClean="0"/>
              <a:t>“If </a:t>
            </a:r>
            <a:r>
              <a:rPr lang="en-US" altLang="zh-CN" sz="2400" dirty="0"/>
              <a:t>a person’s biological sex is consistent with his or her </a:t>
            </a:r>
            <a:endParaRPr lang="en-US" altLang="zh-CN" sz="2400" dirty="0" smtClean="0"/>
          </a:p>
          <a:p>
            <a:pPr>
              <a:lnSpc>
                <a:spcPct val="150000"/>
              </a:lnSpc>
            </a:pPr>
            <a:r>
              <a:rPr lang="en-US" altLang="zh-CN" sz="2400" dirty="0" smtClean="0"/>
              <a:t>certification </a:t>
            </a:r>
            <a:r>
              <a:rPr lang="en-US" altLang="zh-CN" sz="2400" dirty="0"/>
              <a:t>of </a:t>
            </a:r>
            <a:r>
              <a:rPr lang="en-US" altLang="zh-CN" sz="2400" dirty="0" smtClean="0"/>
              <a:t>household </a:t>
            </a:r>
            <a:r>
              <a:rPr lang="en-US" altLang="zh-CN" sz="2400" dirty="0"/>
              <a:t>registration, then the marriage </a:t>
            </a:r>
            <a:endParaRPr lang="en-US" altLang="zh-CN" sz="2400" dirty="0" smtClean="0"/>
          </a:p>
          <a:p>
            <a:pPr>
              <a:lnSpc>
                <a:spcPct val="150000"/>
              </a:lnSpc>
            </a:pPr>
            <a:r>
              <a:rPr lang="en-US" altLang="zh-CN" sz="2400" dirty="0" smtClean="0"/>
              <a:t>registration </a:t>
            </a:r>
            <a:r>
              <a:rPr lang="en-US" altLang="zh-CN" sz="2400" dirty="0"/>
              <a:t>is legal. As long </a:t>
            </a:r>
            <a:r>
              <a:rPr lang="en-US" altLang="zh-CN" sz="2400" dirty="0" smtClean="0"/>
              <a:t>as </a:t>
            </a:r>
            <a:r>
              <a:rPr lang="en-US" altLang="zh-CN" sz="2400" dirty="0"/>
              <a:t>transsexuals have </a:t>
            </a:r>
            <a:r>
              <a:rPr lang="en-US" altLang="zh-CN" sz="2400" dirty="0" smtClean="0"/>
              <a:t>completed</a:t>
            </a:r>
          </a:p>
          <a:p>
            <a:pPr>
              <a:lnSpc>
                <a:spcPct val="150000"/>
              </a:lnSpc>
            </a:pPr>
            <a:r>
              <a:rPr lang="en-US" altLang="zh-CN" sz="2400" dirty="0" smtClean="0"/>
              <a:t> </a:t>
            </a:r>
            <a:r>
              <a:rPr lang="en-US" altLang="zh-CN" sz="2400" dirty="0"/>
              <a:t>the sex reassignment surgery, and as </a:t>
            </a:r>
            <a:r>
              <a:rPr lang="en-US" altLang="zh-CN" sz="2400" dirty="0" smtClean="0"/>
              <a:t>long </a:t>
            </a:r>
            <a:r>
              <a:rPr lang="en-US" altLang="zh-CN" sz="2400" dirty="0"/>
              <a:t>as they have </a:t>
            </a:r>
            <a:endParaRPr lang="en-US" altLang="zh-CN" sz="2400" dirty="0" smtClean="0"/>
          </a:p>
          <a:p>
            <a:pPr>
              <a:lnSpc>
                <a:spcPct val="150000"/>
              </a:lnSpc>
            </a:pPr>
            <a:r>
              <a:rPr lang="en-US" altLang="zh-CN" sz="2400" dirty="0" smtClean="0"/>
              <a:t>changed </a:t>
            </a:r>
            <a:r>
              <a:rPr lang="en-US" altLang="zh-CN" sz="2400" dirty="0"/>
              <a:t>their sex on the household register through </a:t>
            </a:r>
            <a:r>
              <a:rPr lang="en-US" altLang="zh-CN" sz="2400" dirty="0" smtClean="0"/>
              <a:t>legal </a:t>
            </a:r>
          </a:p>
          <a:p>
            <a:pPr>
              <a:lnSpc>
                <a:spcPct val="150000"/>
              </a:lnSpc>
            </a:pPr>
            <a:r>
              <a:rPr lang="en-US" altLang="zh-CN" sz="2400" dirty="0" smtClean="0"/>
              <a:t>procedures</a:t>
            </a:r>
            <a:r>
              <a:rPr lang="en-US" altLang="zh-CN" sz="2400" dirty="0"/>
              <a:t>, or in other words, as long as their bodies and </a:t>
            </a:r>
            <a:r>
              <a:rPr lang="en-US" altLang="zh-CN" sz="2400" dirty="0" smtClean="0"/>
              <a:t>the</a:t>
            </a:r>
          </a:p>
          <a:p>
            <a:pPr>
              <a:lnSpc>
                <a:spcPct val="150000"/>
              </a:lnSpc>
            </a:pPr>
            <a:r>
              <a:rPr lang="en-US" altLang="zh-CN" sz="2400" dirty="0" smtClean="0"/>
              <a:t>papers </a:t>
            </a:r>
            <a:r>
              <a:rPr lang="en-US" altLang="zh-CN" sz="2400" dirty="0"/>
              <a:t>are consistent, their marriages are lawful. Law lives </a:t>
            </a:r>
            <a:endParaRPr lang="en-US" altLang="zh-CN" sz="2400" dirty="0" smtClean="0"/>
          </a:p>
          <a:p>
            <a:pPr>
              <a:lnSpc>
                <a:spcPct val="150000"/>
              </a:lnSpc>
            </a:pPr>
            <a:r>
              <a:rPr lang="en-US" altLang="zh-CN" sz="2400" dirty="0" smtClean="0"/>
              <a:t>in </a:t>
            </a:r>
            <a:r>
              <a:rPr lang="en-US" altLang="zh-CN" sz="2400" dirty="0"/>
              <a:t>the </a:t>
            </a:r>
            <a:r>
              <a:rPr lang="en-US" altLang="zh-CN" sz="2400" dirty="0" smtClean="0"/>
              <a:t>present</a:t>
            </a:r>
            <a:r>
              <a:rPr lang="en-US" altLang="zh-CN" sz="2400" dirty="0"/>
              <a:t>; if the subjects of the marriage are a man </a:t>
            </a:r>
            <a:r>
              <a:rPr lang="en-US" altLang="zh-CN" sz="2400" dirty="0" smtClean="0"/>
              <a:t>and</a:t>
            </a:r>
          </a:p>
          <a:p>
            <a:pPr>
              <a:lnSpc>
                <a:spcPct val="150000"/>
              </a:lnSpc>
            </a:pPr>
            <a:r>
              <a:rPr lang="en-US" altLang="zh-CN" sz="2400" dirty="0" smtClean="0"/>
              <a:t> </a:t>
            </a:r>
            <a:r>
              <a:rPr lang="en-US" altLang="zh-CN" sz="2400" dirty="0"/>
              <a:t>a woman, </a:t>
            </a:r>
            <a:r>
              <a:rPr lang="en-US" altLang="zh-CN" sz="2400" dirty="0" smtClean="0"/>
              <a:t>definitely </a:t>
            </a:r>
            <a:r>
              <a:rPr lang="en-US" altLang="zh-CN" sz="2400" dirty="0"/>
              <a:t>they can get </a:t>
            </a:r>
            <a:r>
              <a:rPr lang="en-US" altLang="zh-CN" sz="2400" dirty="0" smtClean="0"/>
              <a:t>married.”</a:t>
            </a:r>
            <a:r>
              <a:rPr lang="zh-CN" altLang="zh-CN" sz="2400" dirty="0" smtClean="0">
                <a:effectLst/>
              </a:rPr>
              <a:t> </a:t>
            </a:r>
            <a:endParaRPr kumimoji="1"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378089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Hong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Kong: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Fear</a:t>
            </a:r>
            <a:r>
              <a:rPr kumimoji="1" lang="zh-CN" altLang="en-US" dirty="0" smtClean="0"/>
              <a:t> </a:t>
            </a:r>
            <a:r>
              <a:rPr kumimoji="1" lang="zh-CN" altLang="zh-CN" dirty="0" smtClean="0"/>
              <a:t>f</a:t>
            </a:r>
            <a:r>
              <a:rPr kumimoji="1" lang="en-US" altLang="zh-CN" dirty="0" smtClean="0"/>
              <a:t>or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Same-sex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Marriage</a:t>
            </a:r>
            <a:endParaRPr kumimoji="1"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627017" y="1800401"/>
            <a:ext cx="8279129" cy="44935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 dirty="0" smtClean="0"/>
              <a:t>F</a:t>
            </a:r>
            <a:r>
              <a:rPr lang="en-US" altLang="zh-CN" sz="2400" dirty="0" err="1" smtClean="0"/>
              <a:t>irstly</a:t>
            </a:r>
            <a:r>
              <a:rPr lang="en-US" altLang="zh-CN" sz="2400" dirty="0"/>
              <a:t>, if transsexuals are allowed to use their sex by </a:t>
            </a:r>
            <a:endParaRPr lang="en-US" altLang="zh-CN" sz="2400" dirty="0" smtClean="0"/>
          </a:p>
          <a:p>
            <a:pPr>
              <a:lnSpc>
                <a:spcPct val="150000"/>
              </a:lnSpc>
            </a:pPr>
            <a:r>
              <a:rPr lang="en-US" altLang="zh-CN" sz="2400" dirty="0" smtClean="0"/>
              <a:t>choice </a:t>
            </a:r>
            <a:r>
              <a:rPr lang="en-US" altLang="zh-CN" sz="2400" dirty="0"/>
              <a:t>in marriage, </a:t>
            </a:r>
            <a:r>
              <a:rPr lang="en-US" altLang="zh-CN" sz="2400" dirty="0" smtClean="0"/>
              <a:t>then </a:t>
            </a:r>
            <a:r>
              <a:rPr lang="en-US" altLang="zh-CN" sz="2400" dirty="0"/>
              <a:t>this may open a door for </a:t>
            </a:r>
            <a:endParaRPr lang="en-US" altLang="zh-CN" sz="2400" dirty="0" smtClean="0"/>
          </a:p>
          <a:p>
            <a:pPr>
              <a:lnSpc>
                <a:spcPct val="150000"/>
              </a:lnSpc>
            </a:pPr>
            <a:r>
              <a:rPr lang="en-US" altLang="zh-CN" sz="2400" dirty="0" smtClean="0"/>
              <a:t>same</a:t>
            </a:r>
            <a:r>
              <a:rPr lang="en-US" altLang="zh-CN" sz="2400" dirty="0"/>
              <a:t>-sex marriage in Hong Kong</a:t>
            </a:r>
            <a:r>
              <a:rPr lang="en-US" altLang="zh-CN" sz="2400" dirty="0" smtClean="0"/>
              <a:t>;</a:t>
            </a:r>
            <a:endParaRPr lang="en-US" altLang="zh-CN" sz="2400" dirty="0"/>
          </a:p>
          <a:p>
            <a:pPr>
              <a:lnSpc>
                <a:spcPct val="150000"/>
              </a:lnSpc>
            </a:pPr>
            <a:endParaRPr lang="en-US" altLang="zh-CN" sz="2400" dirty="0"/>
          </a:p>
          <a:p>
            <a:pPr>
              <a:lnSpc>
                <a:spcPct val="150000"/>
              </a:lnSpc>
            </a:pPr>
            <a:r>
              <a:rPr lang="zh-CN" altLang="zh-CN" sz="2400" dirty="0" smtClean="0"/>
              <a:t>S</a:t>
            </a:r>
            <a:r>
              <a:rPr lang="en-US" altLang="zh-CN" sz="2400" dirty="0" err="1" smtClean="0"/>
              <a:t>econdly</a:t>
            </a:r>
            <a:r>
              <a:rPr lang="en-US" altLang="zh-CN" sz="2400" dirty="0"/>
              <a:t>, the essence of marriage is procreation, which </a:t>
            </a:r>
            <a:endParaRPr lang="en-US" altLang="zh-CN" sz="2400" dirty="0" smtClean="0"/>
          </a:p>
          <a:p>
            <a:pPr>
              <a:lnSpc>
                <a:spcPct val="150000"/>
              </a:lnSpc>
            </a:pPr>
            <a:r>
              <a:rPr lang="en-US" altLang="zh-CN" sz="2400" dirty="0" smtClean="0"/>
              <a:t>is particularly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important </a:t>
            </a:r>
            <a:r>
              <a:rPr lang="en-US" altLang="zh-CN" sz="2400" dirty="0"/>
              <a:t>in Hong Kong </a:t>
            </a:r>
            <a:r>
              <a:rPr lang="zh-CN" altLang="zh-CN" sz="2400" dirty="0"/>
              <a:t>—</a:t>
            </a:r>
            <a:r>
              <a:rPr lang="en-US" altLang="zh-CN" sz="2400" dirty="0"/>
              <a:t> a typical </a:t>
            </a:r>
            <a:r>
              <a:rPr lang="en-US" altLang="zh-CN" sz="2400" dirty="0" smtClean="0"/>
              <a:t>Chinese</a:t>
            </a:r>
          </a:p>
          <a:p>
            <a:pPr>
              <a:lnSpc>
                <a:spcPct val="150000"/>
              </a:lnSpc>
            </a:pPr>
            <a:r>
              <a:rPr lang="en-US" altLang="zh-CN" sz="2400" dirty="0" smtClean="0"/>
              <a:t>society</a:t>
            </a:r>
            <a:r>
              <a:rPr lang="en-US" altLang="zh-CN" sz="2400" dirty="0"/>
              <a:t>. Thus, it is not easy </a:t>
            </a:r>
            <a:r>
              <a:rPr lang="en-US" altLang="zh-CN" sz="2400" dirty="0" smtClean="0"/>
              <a:t>to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recognize </a:t>
            </a:r>
            <a:r>
              <a:rPr lang="en-US" altLang="zh-CN" sz="2400" dirty="0"/>
              <a:t>transsexuals’ </a:t>
            </a:r>
            <a:endParaRPr lang="en-US" altLang="zh-CN" sz="2400" dirty="0" smtClean="0"/>
          </a:p>
          <a:p>
            <a:pPr>
              <a:lnSpc>
                <a:spcPct val="150000"/>
              </a:lnSpc>
            </a:pPr>
            <a:r>
              <a:rPr lang="en-US" altLang="zh-CN" sz="2400" dirty="0" smtClean="0"/>
              <a:t>right </a:t>
            </a:r>
            <a:r>
              <a:rPr lang="en-US" altLang="zh-CN" sz="2400" dirty="0"/>
              <a:t>to marry.</a:t>
            </a:r>
            <a:r>
              <a:rPr lang="zh-CN" altLang="zh-CN" sz="2400" dirty="0" smtClean="0">
                <a:effectLst/>
              </a:rPr>
              <a:t> </a:t>
            </a:r>
            <a:endParaRPr kumimoji="1"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203627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6921" y="316701"/>
            <a:ext cx="7583487" cy="1044388"/>
          </a:xfrm>
        </p:spPr>
        <p:txBody>
          <a:bodyPr/>
          <a:lstStyle/>
          <a:p>
            <a:r>
              <a:rPr kumimoji="1" lang="en-US" altLang="zh-CN" dirty="0" smtClean="0"/>
              <a:t>Conclusion</a:t>
            </a:r>
            <a:endParaRPr kumimoji="1"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666921" y="1930749"/>
            <a:ext cx="8042887" cy="22775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 dirty="0"/>
              <a:t>I</a:t>
            </a:r>
            <a:r>
              <a:rPr lang="en-US" altLang="zh-CN" sz="2400" dirty="0" smtClean="0"/>
              <a:t>n </a:t>
            </a:r>
            <a:r>
              <a:rPr lang="en-US" altLang="zh-CN" sz="2400" dirty="0"/>
              <a:t>Hong Kong, the fear for same-sex marriage has been </a:t>
            </a:r>
            <a:endParaRPr lang="en-US" altLang="zh-CN" sz="2400" dirty="0" smtClean="0"/>
          </a:p>
          <a:p>
            <a:pPr>
              <a:lnSpc>
                <a:spcPct val="150000"/>
              </a:lnSpc>
            </a:pPr>
            <a:r>
              <a:rPr lang="en-US" altLang="zh-CN" sz="2400" dirty="0" smtClean="0"/>
              <a:t>underlying </a:t>
            </a:r>
            <a:r>
              <a:rPr lang="en-US" altLang="zh-CN" sz="2400" dirty="0"/>
              <a:t>the </a:t>
            </a:r>
            <a:r>
              <a:rPr lang="en-US" altLang="zh-CN" sz="2400" dirty="0" smtClean="0"/>
              <a:t>debates </a:t>
            </a:r>
            <a:r>
              <a:rPr lang="en-US" altLang="zh-CN" sz="2400" dirty="0"/>
              <a:t>over transsexuals’ right to marry, </a:t>
            </a:r>
            <a:endParaRPr lang="en-US" altLang="zh-CN" sz="2400" dirty="0" smtClean="0"/>
          </a:p>
          <a:p>
            <a:pPr>
              <a:lnSpc>
                <a:spcPct val="150000"/>
              </a:lnSpc>
            </a:pPr>
            <a:r>
              <a:rPr lang="en-US" altLang="zh-CN" sz="2400" dirty="0" smtClean="0"/>
              <a:t>while </a:t>
            </a:r>
            <a:r>
              <a:rPr lang="en-US" altLang="zh-CN" sz="2400" dirty="0"/>
              <a:t>generally in Mainland </a:t>
            </a:r>
            <a:r>
              <a:rPr lang="en-US" altLang="zh-CN" sz="2400" dirty="0" smtClean="0"/>
              <a:t>China</a:t>
            </a:r>
            <a:r>
              <a:rPr lang="en-US" altLang="zh-CN" sz="2400" dirty="0"/>
              <a:t>, governments and </a:t>
            </a:r>
            <a:endParaRPr lang="en-US" altLang="zh-CN" sz="2400" dirty="0" smtClean="0"/>
          </a:p>
          <a:p>
            <a:pPr>
              <a:lnSpc>
                <a:spcPct val="150000"/>
              </a:lnSpc>
            </a:pPr>
            <a:r>
              <a:rPr lang="en-US" altLang="zh-CN" sz="2400" dirty="0" smtClean="0"/>
              <a:t>courts </a:t>
            </a:r>
            <a:r>
              <a:rPr lang="en-US" altLang="zh-CN" sz="2400" dirty="0"/>
              <a:t>do not see this link.</a:t>
            </a:r>
            <a:r>
              <a:rPr lang="zh-CN" altLang="zh-CN" sz="2400" dirty="0" smtClean="0">
                <a:effectLst/>
              </a:rPr>
              <a:t> </a:t>
            </a:r>
            <a:endParaRPr kumimoji="1"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32420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err="1" smtClean="0"/>
              <a:t>Gao</a:t>
            </a:r>
            <a:r>
              <a:rPr kumimoji="1" lang="zh-CN" altLang="en-US" dirty="0" smtClean="0"/>
              <a:t> </a:t>
            </a:r>
            <a:r>
              <a:rPr kumimoji="1" lang="en-US" altLang="zh-CN" dirty="0" err="1" smtClean="0"/>
              <a:t>Tingting</a:t>
            </a:r>
            <a:r>
              <a:rPr kumimoji="1" lang="zh-CN" altLang="en-US" dirty="0" smtClean="0"/>
              <a:t> </a:t>
            </a:r>
            <a:r>
              <a:rPr kumimoji="1" lang="zh-CN" altLang="zh-CN" i="1" dirty="0"/>
              <a:t>v</a:t>
            </a:r>
            <a:r>
              <a:rPr kumimoji="1" lang="en-US" altLang="zh-CN" dirty="0" smtClean="0"/>
              <a:t>.</a:t>
            </a:r>
            <a:r>
              <a:rPr kumimoji="1" lang="zh-CN" altLang="en-US" dirty="0" smtClean="0"/>
              <a:t> </a:t>
            </a:r>
            <a:r>
              <a:rPr kumimoji="1" lang="en-US" altLang="zh-CN" dirty="0" err="1" smtClean="0"/>
              <a:t>Dongfang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Hospital</a:t>
            </a:r>
            <a:endParaRPr kumimoji="1" lang="zh-CN" altLang="en-US" dirty="0"/>
          </a:p>
        </p:txBody>
      </p:sp>
      <p:pic>
        <p:nvPicPr>
          <p:cNvPr id="5" name="图片 4" descr="u=163805950,2273547167&amp;fm=21&amp;gp=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4781" y="2050376"/>
            <a:ext cx="6278043" cy="3997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23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79463" y="80192"/>
            <a:ext cx="7583487" cy="1044388"/>
          </a:xfrm>
        </p:spPr>
        <p:txBody>
          <a:bodyPr/>
          <a:lstStyle/>
          <a:p>
            <a:r>
              <a:rPr kumimoji="1" lang="en-US" altLang="zh-CN" dirty="0" err="1"/>
              <a:t>Gao</a:t>
            </a:r>
            <a:r>
              <a:rPr kumimoji="1" lang="zh-CN" altLang="en-US" dirty="0"/>
              <a:t> </a:t>
            </a:r>
            <a:r>
              <a:rPr kumimoji="1" lang="en-US" altLang="zh-CN" dirty="0" err="1"/>
              <a:t>Tingting</a:t>
            </a:r>
            <a:r>
              <a:rPr kumimoji="1" lang="zh-CN" altLang="en-US" dirty="0"/>
              <a:t> </a:t>
            </a:r>
            <a:r>
              <a:rPr kumimoji="1" lang="zh-CN" altLang="zh-CN" i="1" dirty="0"/>
              <a:t>v</a:t>
            </a:r>
            <a:r>
              <a:rPr kumimoji="1" lang="en-US" altLang="zh-CN" dirty="0"/>
              <a:t>.</a:t>
            </a:r>
            <a:r>
              <a:rPr kumimoji="1" lang="zh-CN" altLang="en-US" dirty="0"/>
              <a:t> </a:t>
            </a:r>
            <a:r>
              <a:rPr kumimoji="1" lang="en-US" altLang="zh-CN" dirty="0" err="1"/>
              <a:t>Dongfang</a:t>
            </a:r>
            <a:r>
              <a:rPr kumimoji="1" lang="zh-CN" altLang="en-US" dirty="0"/>
              <a:t> </a:t>
            </a:r>
            <a:r>
              <a:rPr kumimoji="1" lang="en-US" altLang="zh-CN" dirty="0"/>
              <a:t>Hospital</a:t>
            </a:r>
            <a:endParaRPr kumimoji="1"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343596" y="1291069"/>
            <a:ext cx="8624627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A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lawful </a:t>
            </a:r>
            <a:r>
              <a:rPr lang="en-US" altLang="zh-CN" sz="2400" dirty="0"/>
              <a:t>marriage should only consist of two people of </a:t>
            </a:r>
            <a:endParaRPr lang="en-US" altLang="zh-CN" sz="2400" dirty="0" smtClean="0"/>
          </a:p>
          <a:p>
            <a:r>
              <a:rPr lang="en-US" altLang="zh-CN" sz="2400" dirty="0" smtClean="0"/>
              <a:t>different </a:t>
            </a:r>
            <a:r>
              <a:rPr lang="en-US" altLang="zh-CN" sz="2400" dirty="0"/>
              <a:t>sexes, </a:t>
            </a:r>
            <a:r>
              <a:rPr lang="en-US" altLang="zh-CN" sz="2400" dirty="0" smtClean="0"/>
              <a:t>and </a:t>
            </a:r>
            <a:r>
              <a:rPr lang="en-US" altLang="zh-CN" sz="2400" dirty="0"/>
              <a:t>the same-sex marriage that is </a:t>
            </a:r>
            <a:r>
              <a:rPr lang="en-US" altLang="zh-CN" sz="2400" dirty="0" smtClean="0"/>
              <a:t>resulted</a:t>
            </a:r>
          </a:p>
          <a:p>
            <a:r>
              <a:rPr lang="en-US" altLang="zh-CN" sz="2400" dirty="0" smtClean="0"/>
              <a:t>from </a:t>
            </a:r>
            <a:r>
              <a:rPr lang="en-US" altLang="zh-CN" sz="2400" dirty="0"/>
              <a:t>the sex change of one </a:t>
            </a:r>
            <a:r>
              <a:rPr lang="en-US" altLang="zh-CN" sz="2400" dirty="0" smtClean="0"/>
              <a:t>partner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is </a:t>
            </a:r>
            <a:r>
              <a:rPr lang="en-US" altLang="zh-CN" sz="2400" dirty="0"/>
              <a:t>not protected by </a:t>
            </a:r>
            <a:r>
              <a:rPr lang="en-US" altLang="zh-CN" sz="2400" dirty="0" smtClean="0"/>
              <a:t>the</a:t>
            </a:r>
          </a:p>
          <a:p>
            <a:r>
              <a:rPr lang="en-US" altLang="zh-CN" sz="2400" dirty="0" smtClean="0"/>
              <a:t>marriage </a:t>
            </a:r>
            <a:r>
              <a:rPr lang="en-US" altLang="zh-CN" sz="2400" dirty="0"/>
              <a:t>law. However, this should not become the </a:t>
            </a:r>
            <a:r>
              <a:rPr lang="en-US" altLang="zh-CN" sz="2400" dirty="0" smtClean="0"/>
              <a:t>reason </a:t>
            </a:r>
          </a:p>
          <a:p>
            <a:r>
              <a:rPr lang="en-US" altLang="zh-CN" sz="2400" dirty="0" smtClean="0"/>
              <a:t>for </a:t>
            </a:r>
            <a:r>
              <a:rPr lang="en-US" altLang="zh-CN" sz="2400" dirty="0"/>
              <a:t>prohibiting the sex reassignment surgery of a married </a:t>
            </a:r>
            <a:endParaRPr lang="en-US" altLang="zh-CN" sz="2400" dirty="0" smtClean="0"/>
          </a:p>
          <a:p>
            <a:r>
              <a:rPr lang="en-US" altLang="zh-CN" sz="2400" dirty="0" smtClean="0"/>
              <a:t>person</a:t>
            </a:r>
            <a:r>
              <a:rPr lang="en-US" altLang="zh-CN" sz="2400" dirty="0"/>
              <a:t>. </a:t>
            </a:r>
            <a:r>
              <a:rPr lang="en-US" altLang="zh-CN" sz="2400" dirty="0" smtClean="0"/>
              <a:t>The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object </a:t>
            </a:r>
            <a:r>
              <a:rPr lang="en-US" altLang="zh-CN" sz="2400" dirty="0"/>
              <a:t>of law is behavior, rather than the </a:t>
            </a:r>
            <a:endParaRPr lang="en-US" altLang="zh-CN" sz="2400" dirty="0" smtClean="0"/>
          </a:p>
          <a:p>
            <a:r>
              <a:rPr lang="en-US" altLang="zh-CN" sz="2400" dirty="0" smtClean="0"/>
              <a:t>results </a:t>
            </a:r>
            <a:r>
              <a:rPr lang="en-US" altLang="zh-CN" sz="2400" dirty="0"/>
              <a:t>of certain </a:t>
            </a:r>
            <a:r>
              <a:rPr lang="en-US" altLang="zh-CN" sz="2400" dirty="0" smtClean="0"/>
              <a:t>behavior.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Therefore</a:t>
            </a:r>
            <a:r>
              <a:rPr lang="en-US" altLang="zh-CN" sz="2400" dirty="0"/>
              <a:t>, absent any </a:t>
            </a:r>
            <a:endParaRPr lang="en-US" altLang="zh-CN" sz="2400" dirty="0" smtClean="0"/>
          </a:p>
          <a:p>
            <a:r>
              <a:rPr lang="en-US" altLang="zh-CN" sz="2400" dirty="0" smtClean="0"/>
              <a:t>prohibitory </a:t>
            </a:r>
            <a:r>
              <a:rPr lang="en-US" altLang="zh-CN" sz="2400" dirty="0"/>
              <a:t>rules, we cannot deny the legality of </a:t>
            </a:r>
            <a:r>
              <a:rPr lang="en-US" altLang="zh-CN" sz="2400" dirty="0" smtClean="0"/>
              <a:t>the</a:t>
            </a:r>
            <a:r>
              <a:rPr lang="zh-CN" altLang="en-US" sz="2400" dirty="0" smtClean="0"/>
              <a:t> </a:t>
            </a:r>
            <a:endParaRPr lang="en-US" altLang="zh-CN" sz="2400" dirty="0" smtClean="0"/>
          </a:p>
          <a:p>
            <a:r>
              <a:rPr lang="en-US" altLang="zh-CN" sz="2400" dirty="0" smtClean="0"/>
              <a:t>behaviors </a:t>
            </a:r>
            <a:r>
              <a:rPr lang="en-US" altLang="zh-CN" sz="2400" dirty="0"/>
              <a:t>only because of its possible illegal consequences</a:t>
            </a:r>
            <a:r>
              <a:rPr lang="en-US" altLang="zh-CN" sz="2400" dirty="0" smtClean="0"/>
              <a:t>.</a:t>
            </a:r>
          </a:p>
          <a:p>
            <a:r>
              <a:rPr lang="en-US" altLang="zh-CN" sz="2400" dirty="0" smtClean="0"/>
              <a:t>In </a:t>
            </a:r>
            <a:r>
              <a:rPr lang="en-US" altLang="zh-CN" sz="2400" dirty="0" err="1"/>
              <a:t>Gao’s</a:t>
            </a:r>
            <a:r>
              <a:rPr lang="en-US" altLang="zh-CN" sz="2400" dirty="0"/>
              <a:t> case</a:t>
            </a:r>
            <a:r>
              <a:rPr lang="en-US" altLang="zh-CN" sz="2400" dirty="0" smtClean="0"/>
              <a:t>,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having </a:t>
            </a:r>
            <a:r>
              <a:rPr lang="en-US" altLang="zh-CN" sz="2400" dirty="0"/>
              <a:t>sex reassignment surgery is a lawful </a:t>
            </a:r>
            <a:endParaRPr lang="en-US" altLang="zh-CN" sz="2400" dirty="0" smtClean="0"/>
          </a:p>
          <a:p>
            <a:r>
              <a:rPr lang="en-US" altLang="zh-CN" sz="2400" dirty="0" smtClean="0"/>
              <a:t>disposal </a:t>
            </a:r>
            <a:r>
              <a:rPr lang="en-US" altLang="zh-CN" sz="2400" dirty="0"/>
              <a:t>of her own body, </a:t>
            </a:r>
            <a:r>
              <a:rPr lang="en-US" altLang="zh-CN" sz="2400" dirty="0" smtClean="0"/>
              <a:t>rather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than </a:t>
            </a:r>
            <a:r>
              <a:rPr lang="en-US" altLang="zh-CN" sz="2400" dirty="0"/>
              <a:t>a spousal right. Hence, </a:t>
            </a:r>
            <a:endParaRPr lang="en-US" altLang="zh-CN" sz="2400" dirty="0" smtClean="0"/>
          </a:p>
          <a:p>
            <a:r>
              <a:rPr lang="en-US" altLang="zh-CN" sz="2400" dirty="0" smtClean="0"/>
              <a:t>the </a:t>
            </a:r>
            <a:r>
              <a:rPr lang="en-US" altLang="zh-CN" sz="2400" dirty="0"/>
              <a:t>court would not deny a person’s right to </a:t>
            </a:r>
            <a:r>
              <a:rPr lang="en-US" altLang="zh-CN" sz="2400" dirty="0" smtClean="0"/>
              <a:t>body </a:t>
            </a:r>
            <a:r>
              <a:rPr lang="en-US" altLang="zh-CN" sz="2400" dirty="0"/>
              <a:t>disposition </a:t>
            </a:r>
            <a:endParaRPr lang="en-US" altLang="zh-CN" sz="2400" dirty="0" smtClean="0"/>
          </a:p>
          <a:p>
            <a:r>
              <a:rPr lang="en-US" altLang="zh-CN" sz="2400" dirty="0" smtClean="0"/>
              <a:t>solely </a:t>
            </a:r>
            <a:r>
              <a:rPr lang="en-US" altLang="zh-CN" sz="2400" dirty="0"/>
              <a:t>because it may affect his or her spouse’s status.</a:t>
            </a:r>
            <a:r>
              <a:rPr lang="zh-CN" altLang="zh-CN" sz="2400" dirty="0" smtClean="0">
                <a:effectLst/>
              </a:rPr>
              <a:t> </a:t>
            </a:r>
            <a:endParaRPr kumimoji="1"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49416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旋转体">
  <a:themeElements>
    <a:clrScheme name="旋转体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旋转体">
      <a:maj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旋转体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旋转体.thmx</Template>
  <TotalTime>157</TotalTime>
  <Words>811</Words>
  <Application>Microsoft Office PowerPoint</Application>
  <PresentationFormat>On-screen Show (4:3)</PresentationFormat>
  <Paragraphs>92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旋转体</vt:lpstr>
      <vt:lpstr>PowerPoint Presentation</vt:lpstr>
      <vt:lpstr>W v. Registrar of Marriages </vt:lpstr>
      <vt:lpstr>W v. Registrar of Marriages </vt:lpstr>
      <vt:lpstr>The Silent Change in Mainland China</vt:lpstr>
      <vt:lpstr>The Silent Change in Mainland China</vt:lpstr>
      <vt:lpstr>Hong Kong: The Fear for Same-sex Marriage</vt:lpstr>
      <vt:lpstr>Conclusion</vt:lpstr>
      <vt:lpstr>Gao Tingting v. Dongfang Hospital</vt:lpstr>
      <vt:lpstr>Gao Tingting v. Dongfang Hospital</vt:lpstr>
      <vt:lpstr>Why?</vt:lpstr>
      <vt:lpstr>The Dialectic of Progress &amp; Backwardness</vt:lpstr>
      <vt:lpstr>Sex change operations and technology management standards (Trial Implementation)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晓飞 郭</dc:creator>
  <cp:lastModifiedBy>FaShen V Wang</cp:lastModifiedBy>
  <cp:revision>14</cp:revision>
  <dcterms:created xsi:type="dcterms:W3CDTF">2015-03-28T17:04:56Z</dcterms:created>
  <dcterms:modified xsi:type="dcterms:W3CDTF">2015-03-30T15:13:39Z</dcterms:modified>
</cp:coreProperties>
</file>