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63" r:id="rId6"/>
    <p:sldId id="260" r:id="rId7"/>
    <p:sldId id="258" r:id="rId8"/>
    <p:sldId id="261" r:id="rId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97AF-BED5-4153-81FF-0210FC003A05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3C3-E97E-44FF-AF1B-59E0922F0E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17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97AF-BED5-4153-81FF-0210FC003A05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3C3-E97E-44FF-AF1B-59E0922F0E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47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97AF-BED5-4153-81FF-0210FC003A05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3C3-E97E-44FF-AF1B-59E0922F0E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00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97AF-BED5-4153-81FF-0210FC003A05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3C3-E97E-44FF-AF1B-59E0922F0E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20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97AF-BED5-4153-81FF-0210FC003A05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3C3-E97E-44FF-AF1B-59E0922F0E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7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97AF-BED5-4153-81FF-0210FC003A05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3C3-E97E-44FF-AF1B-59E0922F0E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13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97AF-BED5-4153-81FF-0210FC003A05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3C3-E97E-44FF-AF1B-59E0922F0E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2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97AF-BED5-4153-81FF-0210FC003A05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3C3-E97E-44FF-AF1B-59E0922F0E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10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97AF-BED5-4153-81FF-0210FC003A05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3C3-E97E-44FF-AF1B-59E0922F0E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65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97AF-BED5-4153-81FF-0210FC003A05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3C3-E97E-44FF-AF1B-59E0922F0E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66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F97AF-BED5-4153-81FF-0210FC003A05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D43C3-E97E-44FF-AF1B-59E0922F0E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39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F97AF-BED5-4153-81FF-0210FC003A05}" type="datetimeFigureOut">
              <a:rPr lang="fr-FR" smtClean="0"/>
              <a:t>10/10/2013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D43C3-E97E-44FF-AF1B-59E0922F0E9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5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Road to a New Global Climate Change Agreement: Challenges and Opportunities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dirty="0" smtClean="0"/>
              <a:t>Pascal </a:t>
            </a:r>
            <a:r>
              <a:rPr lang="fr-FR" b="1" dirty="0" err="1" smtClean="0"/>
              <a:t>Canfin</a:t>
            </a:r>
            <a:endParaRPr lang="fr-FR" b="1" dirty="0" smtClean="0"/>
          </a:p>
          <a:p>
            <a:r>
              <a:rPr lang="en-US" dirty="0"/>
              <a:t>Deputy Minister for Development </a:t>
            </a:r>
          </a:p>
          <a:p>
            <a:r>
              <a:rPr lang="en-US" dirty="0"/>
              <a:t>Lead Climate Change Negotiator Government of France </a:t>
            </a:r>
          </a:p>
        </p:txBody>
      </p:sp>
    </p:spTree>
    <p:extLst>
      <p:ext uri="{BB962C8B-B14F-4D97-AF65-F5344CB8AC3E}">
        <p14:creationId xmlns:p14="http://schemas.microsoft.com/office/powerpoint/2010/main" val="41584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The </a:t>
            </a:r>
            <a:r>
              <a:rPr lang="fr-FR" dirty="0" err="1" smtClean="0"/>
              <a:t>core</a:t>
            </a:r>
            <a:r>
              <a:rPr lang="fr-FR" dirty="0" smtClean="0"/>
              <a:t> of Paris 2015 – </a:t>
            </a:r>
            <a:r>
              <a:rPr lang="fr-FR" dirty="0" err="1" smtClean="0"/>
              <a:t>staying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2°C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539552" y="1412776"/>
            <a:ext cx="8172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988840"/>
            <a:ext cx="5514408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551440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à coins arrondis 7"/>
          <p:cNvSpPr/>
          <p:nvPr/>
        </p:nvSpPr>
        <p:spPr>
          <a:xfrm>
            <a:off x="6300192" y="2132856"/>
            <a:ext cx="2016224" cy="129614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 good news: </a:t>
            </a:r>
            <a:r>
              <a:rPr lang="fr-FR" dirty="0" err="1" smtClean="0"/>
              <a:t>Staying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2°C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possible !!!</a:t>
            </a:r>
            <a:endParaRPr lang="fr-FR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299411" y="4365104"/>
            <a:ext cx="2016224" cy="12961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The </a:t>
            </a:r>
            <a:r>
              <a:rPr lang="fr-FR" dirty="0" err="1" smtClean="0"/>
              <a:t>bad</a:t>
            </a:r>
            <a:r>
              <a:rPr lang="fr-FR" dirty="0" smtClean="0"/>
              <a:t> news: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trajectory</a:t>
            </a:r>
            <a:r>
              <a:rPr lang="fr-FR" dirty="0" smtClean="0"/>
              <a:t> leads us to 4°C !!!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346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31099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fr-FR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fr-FR" sz="3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climate</a:t>
            </a:r>
            <a:r>
              <a:rPr lang="fr-FR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nexus</a:t>
            </a:r>
            <a:r>
              <a:rPr lang="fr-FR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fr-FR" sz="3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reinventing</a:t>
            </a:r>
            <a:r>
              <a:rPr lang="fr-FR" sz="36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36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prosperity</a:t>
            </a:r>
            <a:endParaRPr lang="fr-FR" sz="36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23528" y="1052736"/>
            <a:ext cx="842493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530108" cy="492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1835696" y="1052736"/>
            <a:ext cx="0" cy="5400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23528" y="2420888"/>
            <a:ext cx="80648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043608" y="1484784"/>
            <a:ext cx="720080" cy="8640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err="1" smtClean="0"/>
              <a:t>Climate</a:t>
            </a:r>
            <a:r>
              <a:rPr lang="fr-FR" sz="1000" dirty="0" smtClean="0"/>
              <a:t> </a:t>
            </a:r>
            <a:r>
              <a:rPr lang="fr-FR" sz="1000" dirty="0" err="1" smtClean="0"/>
              <a:t>friendly</a:t>
            </a:r>
            <a:r>
              <a:rPr lang="fr-FR" sz="1000" dirty="0" smtClean="0"/>
              <a:t> </a:t>
            </a:r>
            <a:r>
              <a:rPr lang="fr-FR" sz="1000" dirty="0" err="1" smtClean="0"/>
              <a:t>prosperity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63988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fr-FR" sz="3600" dirty="0" err="1" smtClean="0"/>
              <a:t>Adressing</a:t>
            </a:r>
            <a:r>
              <a:rPr lang="fr-FR" sz="3600" dirty="0" smtClean="0"/>
              <a:t> </a:t>
            </a:r>
            <a:r>
              <a:rPr lang="fr-FR" sz="3600" dirty="0" err="1" smtClean="0"/>
              <a:t>climate</a:t>
            </a:r>
            <a:r>
              <a:rPr lang="fr-FR" sz="3600" dirty="0" smtClean="0"/>
              <a:t> change – </a:t>
            </a:r>
            <a:r>
              <a:rPr lang="fr-FR" sz="3600" dirty="0" err="1" smtClean="0"/>
              <a:t>hopes</a:t>
            </a:r>
            <a:r>
              <a:rPr lang="fr-FR" sz="3600" dirty="0" smtClean="0"/>
              <a:t> and </a:t>
            </a:r>
            <a:r>
              <a:rPr lang="fr-FR" sz="3600" dirty="0" err="1" smtClean="0"/>
              <a:t>reasons</a:t>
            </a:r>
            <a:r>
              <a:rPr lang="fr-FR" sz="3600" dirty="0" smtClean="0"/>
              <a:t> to move</a:t>
            </a:r>
            <a:endParaRPr lang="fr-FR" sz="3600" dirty="0"/>
          </a:p>
        </p:txBody>
      </p:sp>
      <p:sp>
        <p:nvSpPr>
          <p:cNvPr id="4" name="AutoShape 2" descr="Map of PR China showing nationwide levels of PAHs"/>
          <p:cNvSpPr>
            <a:spLocks noChangeAspect="1" noChangeArrowheads="1"/>
          </p:cNvSpPr>
          <p:nvPr/>
        </p:nvSpPr>
        <p:spPr bwMode="auto">
          <a:xfrm>
            <a:off x="155575" y="-1257300"/>
            <a:ext cx="333375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5" y="2132856"/>
            <a:ext cx="8889113" cy="308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80995" y="544522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Nox</a:t>
            </a:r>
            <a:r>
              <a:rPr lang="fr-FR" dirty="0" smtClean="0"/>
              <a:t> Concentrations in the world, 2007</a:t>
            </a:r>
          </a:p>
          <a:p>
            <a:r>
              <a:rPr lang="fr-FR" i="1" dirty="0" err="1" smtClean="0"/>
              <a:t>Nox</a:t>
            </a:r>
            <a:r>
              <a:rPr lang="fr-FR" i="1" dirty="0" smtClean="0"/>
              <a:t> </a:t>
            </a:r>
            <a:r>
              <a:rPr lang="fr-FR" i="1" dirty="0" err="1" smtClean="0"/>
              <a:t>pollutants</a:t>
            </a:r>
            <a:r>
              <a:rPr lang="fr-FR" i="1" dirty="0" smtClean="0"/>
              <a:t> come </a:t>
            </a:r>
            <a:r>
              <a:rPr lang="fr-FR" i="1" dirty="0" err="1" smtClean="0"/>
              <a:t>from</a:t>
            </a:r>
            <a:r>
              <a:rPr lang="fr-FR" i="1" dirty="0" smtClean="0"/>
              <a:t> </a:t>
            </a:r>
            <a:r>
              <a:rPr lang="fr-FR" i="1" dirty="0" err="1" smtClean="0"/>
              <a:t>incomplete</a:t>
            </a:r>
            <a:r>
              <a:rPr lang="fr-FR" i="1" dirty="0" smtClean="0"/>
              <a:t> and </a:t>
            </a:r>
            <a:r>
              <a:rPr lang="fr-FR" i="1" dirty="0" err="1" smtClean="0"/>
              <a:t>low</a:t>
            </a:r>
            <a:r>
              <a:rPr lang="fr-FR" i="1" dirty="0" smtClean="0"/>
              <a:t> </a:t>
            </a:r>
            <a:r>
              <a:rPr lang="fr-FR" i="1" dirty="0" err="1" smtClean="0"/>
              <a:t>quality</a:t>
            </a:r>
            <a:r>
              <a:rPr lang="fr-FR" i="1" dirty="0" smtClean="0"/>
              <a:t> </a:t>
            </a:r>
            <a:r>
              <a:rPr lang="fr-FR" i="1" dirty="0" err="1" smtClean="0"/>
              <a:t>fossil</a:t>
            </a:r>
            <a:r>
              <a:rPr lang="fr-FR" i="1" dirty="0" smtClean="0"/>
              <a:t> fuel combustion</a:t>
            </a:r>
            <a:endParaRPr lang="fr-FR" i="1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539552" y="1412776"/>
            <a:ext cx="8172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à coins arrondis 5"/>
          <p:cNvSpPr/>
          <p:nvPr/>
        </p:nvSpPr>
        <p:spPr>
          <a:xfrm>
            <a:off x="2123728" y="3140968"/>
            <a:ext cx="3024336" cy="14401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Climate</a:t>
            </a:r>
            <a:r>
              <a:rPr lang="fr-FR" dirty="0" smtClean="0"/>
              <a:t> action </a:t>
            </a:r>
            <a:r>
              <a:rPr lang="fr-FR" dirty="0" err="1" smtClean="0"/>
              <a:t>meets</a:t>
            </a:r>
            <a:r>
              <a:rPr lang="fr-FR" dirty="0" smtClean="0"/>
              <a:t> air </a:t>
            </a:r>
            <a:r>
              <a:rPr lang="fr-FR" dirty="0" err="1" smtClean="0"/>
              <a:t>quality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r>
              <a:rPr lang="fr-FR" dirty="0" smtClean="0"/>
              <a:t> in </a:t>
            </a:r>
            <a:r>
              <a:rPr lang="fr-FR" dirty="0" err="1" smtClean="0"/>
              <a:t>emerging</a:t>
            </a:r>
            <a:r>
              <a:rPr lang="fr-FR" dirty="0" smtClean="0"/>
              <a:t> </a:t>
            </a:r>
            <a:r>
              <a:rPr lang="fr-FR" dirty="0" err="1" smtClean="0"/>
              <a:t>economies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629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– the challenge of </a:t>
            </a:r>
            <a:r>
              <a:rPr lang="fr-FR" dirty="0" err="1" smtClean="0"/>
              <a:t>renewable</a:t>
            </a:r>
            <a:r>
              <a:rPr lang="fr-FR" dirty="0" smtClean="0"/>
              <a:t> </a:t>
            </a:r>
            <a:r>
              <a:rPr lang="fr-FR" dirty="0" err="1" smtClean="0"/>
              <a:t>deployment</a:t>
            </a:r>
            <a:endParaRPr lang="fr-FR" dirty="0"/>
          </a:p>
        </p:txBody>
      </p:sp>
      <p:sp>
        <p:nvSpPr>
          <p:cNvPr id="4" name="AutoShape 2" descr="http://www.worldenergyoutlook.org/media/weowebsite/energydevelopment/2012updates/WEO_2012_Fig_18.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00269"/>
            <a:ext cx="3941005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95936" y="3741538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Countries with the largest population without access to electricity, 2010</a:t>
            </a:r>
            <a:endParaRPr lang="fr-FR" sz="1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844" y="4221088"/>
            <a:ext cx="3926081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779910" y="6201088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Countries with the largest population relying on traditional use of biomass for cooking, 2010</a:t>
            </a:r>
            <a:endParaRPr lang="fr-FR" sz="12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539552" y="1412776"/>
            <a:ext cx="8172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35700"/>
            <a:ext cx="2895873" cy="273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avec flèche vers la droite 6"/>
          <p:cNvSpPr/>
          <p:nvPr/>
        </p:nvSpPr>
        <p:spPr>
          <a:xfrm>
            <a:off x="1987488" y="1800269"/>
            <a:ext cx="2520280" cy="1296144"/>
          </a:xfrm>
          <a:prstGeom prst="rightArrow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Energy</a:t>
            </a:r>
            <a:r>
              <a:rPr lang="fr-FR" sz="1400" dirty="0" smtClean="0"/>
              <a:t> </a:t>
            </a:r>
            <a:r>
              <a:rPr lang="fr-FR" sz="1400" dirty="0" err="1" smtClean="0"/>
              <a:t>access</a:t>
            </a:r>
            <a:r>
              <a:rPr lang="fr-FR" sz="1400" dirty="0" smtClean="0"/>
              <a:t> </a:t>
            </a:r>
            <a:r>
              <a:rPr lang="fr-FR" sz="1400" dirty="0" err="1" smtClean="0"/>
              <a:t>should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adressed</a:t>
            </a:r>
            <a:r>
              <a:rPr lang="fr-FR" sz="1400" dirty="0" smtClean="0"/>
              <a:t> by </a:t>
            </a:r>
            <a:r>
              <a:rPr lang="fr-FR" sz="1400" dirty="0" err="1" smtClean="0"/>
              <a:t>renewables</a:t>
            </a:r>
            <a:r>
              <a:rPr lang="fr-FR" sz="1400" dirty="0" smtClean="0"/>
              <a:t> to </a:t>
            </a:r>
            <a:r>
              <a:rPr lang="fr-FR" sz="1400" dirty="0" err="1" smtClean="0"/>
              <a:t>avoid</a:t>
            </a:r>
            <a:r>
              <a:rPr lang="fr-FR" sz="1400" dirty="0" smtClean="0"/>
              <a:t> air </a:t>
            </a:r>
            <a:r>
              <a:rPr lang="fr-FR" sz="1400" dirty="0" err="1" smtClean="0"/>
              <a:t>quality</a:t>
            </a:r>
            <a:r>
              <a:rPr lang="fr-FR" sz="1400" dirty="0" smtClean="0"/>
              <a:t> </a:t>
            </a:r>
            <a:r>
              <a:rPr lang="fr-FR" sz="1400" dirty="0" err="1" smtClean="0"/>
              <a:t>problems</a:t>
            </a:r>
            <a:endParaRPr lang="fr-FR" sz="1400" dirty="0"/>
          </a:p>
        </p:txBody>
      </p:sp>
      <p:sp>
        <p:nvSpPr>
          <p:cNvPr id="8" name="Rectangle avec flèche vers le bas 7"/>
          <p:cNvSpPr/>
          <p:nvPr/>
        </p:nvSpPr>
        <p:spPr>
          <a:xfrm>
            <a:off x="307975" y="1988840"/>
            <a:ext cx="1527721" cy="1584176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Renewables</a:t>
            </a:r>
            <a:r>
              <a:rPr lang="fr-FR" sz="1400" dirty="0" smtClean="0"/>
              <a:t> </a:t>
            </a:r>
            <a:r>
              <a:rPr lang="fr-FR" sz="1400" dirty="0" err="1" smtClean="0"/>
              <a:t>will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competitive</a:t>
            </a:r>
            <a:r>
              <a:rPr lang="fr-FR" sz="1400" dirty="0" smtClean="0"/>
              <a:t> in the </a:t>
            </a:r>
            <a:r>
              <a:rPr lang="fr-FR" sz="1400" dirty="0" err="1" smtClean="0"/>
              <a:t>next</a:t>
            </a:r>
            <a:r>
              <a:rPr lang="fr-FR" sz="1400" dirty="0" smtClean="0"/>
              <a:t> </a:t>
            </a:r>
            <a:r>
              <a:rPr lang="fr-FR" sz="1400" dirty="0" err="1" smtClean="0"/>
              <a:t>decades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7373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FR" dirty="0" smtClean="0"/>
              <a:t>The keys to Paris 2015 – building blocks and </a:t>
            </a:r>
            <a:r>
              <a:rPr lang="fr-FR" dirty="0" err="1" smtClean="0"/>
              <a:t>principles</a:t>
            </a:r>
            <a:endParaRPr lang="fr-FR" dirty="0"/>
          </a:p>
        </p:txBody>
      </p:sp>
      <p:sp>
        <p:nvSpPr>
          <p:cNvPr id="5" name="Pentagone 4"/>
          <p:cNvSpPr/>
          <p:nvPr/>
        </p:nvSpPr>
        <p:spPr>
          <a:xfrm>
            <a:off x="505120" y="3357064"/>
            <a:ext cx="3348000" cy="64800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Transparency</a:t>
            </a:r>
            <a:r>
              <a:rPr lang="fr-FR" dirty="0" smtClean="0"/>
              <a:t>, mesure, </a:t>
            </a:r>
            <a:r>
              <a:rPr lang="fr-FR" dirty="0" err="1" smtClean="0"/>
              <a:t>reporting</a:t>
            </a:r>
            <a:r>
              <a:rPr lang="fr-FR" dirty="0" smtClean="0"/>
              <a:t> and </a:t>
            </a:r>
            <a:r>
              <a:rPr lang="fr-FR" dirty="0" err="1" smtClean="0"/>
              <a:t>verification</a:t>
            </a:r>
            <a:r>
              <a:rPr lang="fr-FR" dirty="0" smtClean="0"/>
              <a:t> of </a:t>
            </a:r>
            <a:r>
              <a:rPr lang="fr-FR" dirty="0" err="1" smtClean="0"/>
              <a:t>emissions</a:t>
            </a:r>
            <a:endParaRPr lang="fr-FR" dirty="0"/>
          </a:p>
        </p:txBody>
      </p:sp>
      <p:sp>
        <p:nvSpPr>
          <p:cNvPr id="10" name="Chevron 9"/>
          <p:cNvSpPr/>
          <p:nvPr/>
        </p:nvSpPr>
        <p:spPr>
          <a:xfrm>
            <a:off x="3647721" y="3357063"/>
            <a:ext cx="3168352" cy="648001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To </a:t>
            </a:r>
            <a:r>
              <a:rPr lang="fr-FR" dirty="0" err="1" smtClean="0">
                <a:solidFill>
                  <a:schemeClr val="bg1"/>
                </a:solidFill>
              </a:rPr>
              <a:t>preserve</a:t>
            </a:r>
            <a:r>
              <a:rPr lang="fr-FR" dirty="0" smtClean="0">
                <a:solidFill>
                  <a:schemeClr val="bg1"/>
                </a:solidFill>
              </a:rPr>
              <a:t> the </a:t>
            </a:r>
            <a:r>
              <a:rPr lang="fr-FR" dirty="0" err="1" smtClean="0">
                <a:solidFill>
                  <a:schemeClr val="bg1"/>
                </a:solidFill>
              </a:rPr>
              <a:t>level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playing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field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461609" y="4869232"/>
            <a:ext cx="3348000" cy="6480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Greening</a:t>
            </a:r>
            <a:r>
              <a:rPr lang="fr-FR" dirty="0" smtClean="0"/>
              <a:t> of finance to </a:t>
            </a:r>
            <a:r>
              <a:rPr lang="fr-FR" dirty="0" err="1" smtClean="0"/>
              <a:t>re</a:t>
            </a:r>
            <a:r>
              <a:rPr lang="fr-FR" dirty="0" smtClean="0"/>
              <a:t>-orient the </a:t>
            </a:r>
            <a:r>
              <a:rPr lang="fr-FR" dirty="0" err="1" smtClean="0"/>
              <a:t>economy</a:t>
            </a:r>
            <a:endParaRPr lang="fr-FR" dirty="0"/>
          </a:p>
        </p:txBody>
      </p:sp>
      <p:sp>
        <p:nvSpPr>
          <p:cNvPr id="9" name="Pentagone 8"/>
          <p:cNvSpPr/>
          <p:nvPr/>
        </p:nvSpPr>
        <p:spPr>
          <a:xfrm>
            <a:off x="467544" y="4049525"/>
            <a:ext cx="3348000" cy="6480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Technology</a:t>
            </a:r>
            <a:r>
              <a:rPr lang="fr-FR" dirty="0" smtClean="0"/>
              <a:t> </a:t>
            </a:r>
            <a:r>
              <a:rPr lang="fr-FR" dirty="0" err="1" smtClean="0"/>
              <a:t>transfer</a:t>
            </a:r>
            <a:r>
              <a:rPr lang="fr-FR" dirty="0" smtClean="0"/>
              <a:t> and diffusion </a:t>
            </a:r>
            <a:endParaRPr lang="fr-FR" dirty="0"/>
          </a:p>
        </p:txBody>
      </p:sp>
      <p:sp>
        <p:nvSpPr>
          <p:cNvPr id="13" name="Chevron 12"/>
          <p:cNvSpPr/>
          <p:nvPr/>
        </p:nvSpPr>
        <p:spPr>
          <a:xfrm>
            <a:off x="3635896" y="4049523"/>
            <a:ext cx="3168352" cy="1467709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To </a:t>
            </a:r>
            <a:r>
              <a:rPr lang="fr-FR" dirty="0" err="1" smtClean="0">
                <a:solidFill>
                  <a:schemeClr val="bg1"/>
                </a:solidFill>
              </a:rPr>
              <a:t>boost</a:t>
            </a:r>
            <a:r>
              <a:rPr lang="fr-FR" dirty="0" smtClean="0">
                <a:solidFill>
                  <a:schemeClr val="bg1"/>
                </a:solidFill>
              </a:rPr>
              <a:t> the diffusion of green technologies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Pentagone 15"/>
          <p:cNvSpPr/>
          <p:nvPr/>
        </p:nvSpPr>
        <p:spPr>
          <a:xfrm>
            <a:off x="467544" y="5661248"/>
            <a:ext cx="3348000" cy="64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Support for adaptation</a:t>
            </a:r>
            <a:endParaRPr lang="fr-FR" dirty="0"/>
          </a:p>
        </p:txBody>
      </p:sp>
      <p:sp>
        <p:nvSpPr>
          <p:cNvPr id="17" name="Chevron 16"/>
          <p:cNvSpPr/>
          <p:nvPr/>
        </p:nvSpPr>
        <p:spPr>
          <a:xfrm>
            <a:off x="3635896" y="5661247"/>
            <a:ext cx="3168352" cy="648001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To </a:t>
            </a:r>
            <a:r>
              <a:rPr lang="fr-FR" dirty="0" err="1" smtClean="0">
                <a:solidFill>
                  <a:schemeClr val="bg1"/>
                </a:solidFill>
              </a:rPr>
              <a:t>implement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solidarity</a:t>
            </a:r>
            <a:r>
              <a:rPr lang="fr-FR" dirty="0" smtClean="0">
                <a:solidFill>
                  <a:schemeClr val="bg1"/>
                </a:solidFill>
              </a:rPr>
              <a:t> and </a:t>
            </a:r>
            <a:r>
              <a:rPr lang="fr-FR" dirty="0" err="1" smtClean="0">
                <a:solidFill>
                  <a:schemeClr val="bg1"/>
                </a:solidFill>
              </a:rPr>
              <a:t>adress</a:t>
            </a:r>
            <a:r>
              <a:rPr lang="fr-FR" dirty="0" smtClean="0">
                <a:solidFill>
                  <a:schemeClr val="bg1"/>
                </a:solidFill>
              </a:rPr>
              <a:t> impacts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23528" y="1412776"/>
            <a:ext cx="842493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hevron 19"/>
          <p:cNvSpPr/>
          <p:nvPr/>
        </p:nvSpPr>
        <p:spPr>
          <a:xfrm>
            <a:off x="6718258" y="3357065"/>
            <a:ext cx="2376264" cy="648000"/>
          </a:xfrm>
          <a:prstGeom prst="chevron">
            <a:avLst>
              <a:gd name="adj" fmla="val 35068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Legal</a:t>
            </a:r>
            <a:r>
              <a:rPr lang="fr-FR" dirty="0" smtClean="0">
                <a:solidFill>
                  <a:schemeClr val="bg1"/>
                </a:solidFill>
              </a:rPr>
              <a:t> agreement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461609" y="2564904"/>
            <a:ext cx="3348000" cy="6480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Differentiation</a:t>
            </a:r>
            <a:r>
              <a:rPr lang="fr-FR" dirty="0" smtClean="0"/>
              <a:t> of </a:t>
            </a:r>
            <a:r>
              <a:rPr lang="fr-FR" dirty="0" err="1" smtClean="0"/>
              <a:t>commitments</a:t>
            </a:r>
            <a:endParaRPr lang="fr-FR" dirty="0"/>
          </a:p>
        </p:txBody>
      </p:sp>
      <p:sp>
        <p:nvSpPr>
          <p:cNvPr id="12" name="Chevron 11"/>
          <p:cNvSpPr/>
          <p:nvPr/>
        </p:nvSpPr>
        <p:spPr>
          <a:xfrm>
            <a:off x="3635896" y="2564975"/>
            <a:ext cx="3168352" cy="648001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To </a:t>
            </a:r>
            <a:r>
              <a:rPr lang="fr-FR" dirty="0" err="1" smtClean="0">
                <a:solidFill>
                  <a:schemeClr val="bg1"/>
                </a:solidFill>
              </a:rPr>
              <a:t>take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into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account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smtClean="0">
                <a:solidFill>
                  <a:schemeClr val="bg1"/>
                </a:solidFill>
              </a:rPr>
              <a:t>CBDR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6732240" y="2564904"/>
            <a:ext cx="2376264" cy="648000"/>
          </a:xfrm>
          <a:prstGeom prst="chevron">
            <a:avLst>
              <a:gd name="adj" fmla="val 35068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Equity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461609" y="1772816"/>
            <a:ext cx="3348000" cy="648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Commitments</a:t>
            </a:r>
            <a:r>
              <a:rPr lang="fr-FR" dirty="0" smtClean="0"/>
              <a:t> by all countries</a:t>
            </a:r>
            <a:endParaRPr lang="fr-FR" dirty="0"/>
          </a:p>
        </p:txBody>
      </p:sp>
      <p:sp>
        <p:nvSpPr>
          <p:cNvPr id="11" name="Chevron 10"/>
          <p:cNvSpPr/>
          <p:nvPr/>
        </p:nvSpPr>
        <p:spPr>
          <a:xfrm>
            <a:off x="3635896" y="1772816"/>
            <a:ext cx="3168352" cy="64800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To </a:t>
            </a:r>
            <a:r>
              <a:rPr lang="fr-FR" dirty="0" err="1" smtClean="0">
                <a:solidFill>
                  <a:schemeClr val="bg1"/>
                </a:solidFill>
              </a:rPr>
              <a:t>guarantee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environmental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integrity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6693034" y="1772816"/>
            <a:ext cx="2376264" cy="648000"/>
          </a:xfrm>
          <a:prstGeom prst="chevron">
            <a:avLst>
              <a:gd name="adj" fmla="val 350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Ambition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6444208" y="4049525"/>
            <a:ext cx="2699737" cy="1467707"/>
          </a:xfrm>
          <a:prstGeom prst="chevron">
            <a:avLst>
              <a:gd name="adj" fmla="val 35068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Incentives</a:t>
            </a:r>
            <a:r>
              <a:rPr lang="fr-FR" dirty="0" smtClean="0">
                <a:solidFill>
                  <a:schemeClr val="bg1"/>
                </a:solidFill>
              </a:rPr>
              <a:t> to Green </a:t>
            </a:r>
            <a:r>
              <a:rPr lang="fr-FR" dirty="0" err="1" smtClean="0">
                <a:solidFill>
                  <a:schemeClr val="bg1"/>
                </a:solidFill>
              </a:rPr>
              <a:t>economy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6693034" y="5678879"/>
            <a:ext cx="2450966" cy="630370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Solidarity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84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7" grpId="0" animBg="1"/>
      <p:bldP spid="9" grpId="0" animBg="1"/>
      <p:bldP spid="13" grpId="0" animBg="1"/>
      <p:bldP spid="16" grpId="0" animBg="1"/>
      <p:bldP spid="17" grpId="0" animBg="1"/>
      <p:bldP spid="20" grpId="0" animBg="1"/>
      <p:bldP spid="6" grpId="0" animBg="1"/>
      <p:bldP spid="12" grpId="0" animBg="1"/>
      <p:bldP spid="21" grpId="0" animBg="1"/>
      <p:bldP spid="8" grpId="0" animBg="1"/>
      <p:bldP spid="11" grpId="0" animBg="1"/>
      <p:bldP spid="22" grpId="0" animBg="1"/>
      <p:bldP spid="23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184" y="3435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A positive agenda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harvested</a:t>
            </a:r>
            <a:r>
              <a:rPr lang="fr-FR" dirty="0" smtClean="0"/>
              <a:t> by Paris 2015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3661312" y="1959225"/>
            <a:ext cx="1908000" cy="19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Finance : </a:t>
            </a:r>
            <a:r>
              <a:rPr lang="fr-FR" dirty="0" err="1" smtClean="0"/>
              <a:t>innovative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5101472" y="1162999"/>
            <a:ext cx="1908000" cy="19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fr-FR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397616" y="1959225"/>
            <a:ext cx="1908000" cy="19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/ </a:t>
            </a:r>
            <a:r>
              <a:rPr lang="fr-FR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Sectorial</a:t>
            </a: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agreements</a:t>
            </a: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079629" y="3408918"/>
            <a:ext cx="1908000" cy="19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and Adaptation</a:t>
            </a: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109445" y="3429426"/>
            <a:ext cx="1908000" cy="190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fr-F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4All</a:t>
            </a:r>
            <a:endParaRPr lang="fr-F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5010141" y="2637338"/>
            <a:ext cx="1730008" cy="4475781"/>
            <a:chOff x="5010141" y="2637338"/>
            <a:chExt cx="1730008" cy="4475781"/>
          </a:xfrm>
        </p:grpSpPr>
        <p:sp>
          <p:nvSpPr>
            <p:cNvPr id="10" name="Lune 9"/>
            <p:cNvSpPr/>
            <p:nvPr/>
          </p:nvSpPr>
          <p:spPr>
            <a:xfrm rot="13025723">
              <a:off x="5010141" y="3933815"/>
              <a:ext cx="792000" cy="3179304"/>
            </a:xfrm>
            <a:prstGeom prst="moon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Ellipse 3"/>
            <p:cNvSpPr/>
            <p:nvPr/>
          </p:nvSpPr>
          <p:spPr>
            <a:xfrm>
              <a:off x="5156149" y="2637338"/>
              <a:ext cx="1584000" cy="1584176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Solution </a:t>
              </a:r>
              <a:r>
                <a:rPr lang="fr-FR" dirty="0" err="1" smtClean="0"/>
                <a:t>oriented</a:t>
              </a:r>
              <a:r>
                <a:rPr lang="fr-FR" dirty="0" smtClean="0"/>
                <a:t> agenda</a:t>
              </a:r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395536" y="2408035"/>
            <a:ext cx="2304256" cy="25086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err="1" smtClean="0"/>
              <a:t>Fueling</a:t>
            </a:r>
            <a:r>
              <a:rPr lang="fr-FR" sz="2800" dirty="0" smtClean="0"/>
              <a:t> the UNFCCC </a:t>
            </a:r>
            <a:r>
              <a:rPr lang="fr-FR" sz="2800" dirty="0" err="1" smtClean="0"/>
              <a:t>with</a:t>
            </a:r>
            <a:r>
              <a:rPr lang="fr-FR" sz="2800" dirty="0" smtClean="0"/>
              <a:t> green innovations</a:t>
            </a:r>
            <a:endParaRPr lang="fr-FR" sz="28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79512" y="1196752"/>
            <a:ext cx="842493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62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avec flèche vers la droite 15"/>
          <p:cNvSpPr/>
          <p:nvPr/>
        </p:nvSpPr>
        <p:spPr>
          <a:xfrm>
            <a:off x="3680498" y="3284984"/>
            <a:ext cx="1899614" cy="1897074"/>
          </a:xfrm>
          <a:prstGeom prst="rightArrowCallout">
            <a:avLst>
              <a:gd name="adj1" fmla="val 26641"/>
              <a:gd name="adj2" fmla="val 25000"/>
              <a:gd name="adj3" fmla="val 30744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Mitigation commit-</a:t>
            </a:r>
            <a:r>
              <a:rPr lang="fr-FR" dirty="0" err="1" smtClean="0"/>
              <a:t>ments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The </a:t>
            </a:r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steps</a:t>
            </a:r>
            <a:r>
              <a:rPr lang="fr-FR" dirty="0" smtClean="0"/>
              <a:t> </a:t>
            </a:r>
            <a:r>
              <a:rPr lang="fr-FR" dirty="0" err="1" smtClean="0"/>
              <a:t>toward</a:t>
            </a:r>
            <a:r>
              <a:rPr lang="fr-FR" dirty="0" smtClean="0"/>
              <a:t> Paris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323528" y="1412776"/>
            <a:ext cx="8424936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à coins arrondis 5"/>
          <p:cNvSpPr/>
          <p:nvPr/>
        </p:nvSpPr>
        <p:spPr>
          <a:xfrm>
            <a:off x="5220072" y="1844824"/>
            <a:ext cx="3528392" cy="4752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FR" sz="2400" dirty="0" smtClean="0"/>
              <a:t>2015 </a:t>
            </a:r>
          </a:p>
          <a:p>
            <a:pPr algn="ctr"/>
            <a:r>
              <a:rPr lang="fr-FR" sz="2400" i="1" dirty="0" smtClean="0"/>
              <a:t> </a:t>
            </a:r>
            <a:r>
              <a:rPr lang="fr-FR" sz="2400" i="1" dirty="0" err="1" smtClean="0"/>
              <a:t>Year</a:t>
            </a:r>
            <a:r>
              <a:rPr lang="fr-FR" sz="2400" i="1" dirty="0" smtClean="0"/>
              <a:t> of solutions</a:t>
            </a:r>
            <a:endParaRPr lang="fr-FR" sz="2400" i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206573" y="1844824"/>
            <a:ext cx="3473925" cy="4752528"/>
            <a:chOff x="594018" y="1844824"/>
            <a:chExt cx="3473925" cy="4752528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94018" y="1844824"/>
              <a:ext cx="3473925" cy="47525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fr-FR" sz="2400" dirty="0" smtClean="0"/>
                <a:t>2014 </a:t>
              </a:r>
            </a:p>
            <a:p>
              <a:pPr algn="ctr"/>
              <a:r>
                <a:rPr lang="fr-FR" sz="2400" i="1" dirty="0" smtClean="0"/>
                <a:t> </a:t>
              </a:r>
              <a:r>
                <a:rPr lang="fr-FR" sz="2400" i="1" dirty="0" err="1" smtClean="0"/>
                <a:t>Year</a:t>
              </a:r>
              <a:r>
                <a:rPr lang="fr-FR" sz="2400" i="1" dirty="0" smtClean="0"/>
                <a:t> of ambition</a:t>
              </a:r>
            </a:p>
            <a:p>
              <a:pPr algn="ctr"/>
              <a:endParaRPr lang="fr-FR" sz="2400" dirty="0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782980" y="2996952"/>
              <a:ext cx="3096000" cy="1044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Positive agenda : </a:t>
              </a:r>
            </a:p>
            <a:p>
              <a:pPr algn="ctr"/>
              <a:r>
                <a:rPr lang="fr-FR" dirty="0" smtClean="0"/>
                <a:t>Initiative by non </a:t>
              </a:r>
              <a:r>
                <a:rPr lang="fr-FR" dirty="0" err="1" smtClean="0"/>
                <a:t>govermental</a:t>
              </a:r>
              <a:r>
                <a:rPr lang="fr-FR" dirty="0" smtClean="0"/>
                <a:t> </a:t>
              </a:r>
              <a:r>
                <a:rPr lang="fr-FR" dirty="0" err="1" smtClean="0"/>
                <a:t>actors</a:t>
              </a:r>
              <a:endParaRPr lang="fr-FR" dirty="0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789483" y="4149080"/>
              <a:ext cx="3096000" cy="1044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UNSG </a:t>
              </a:r>
              <a:r>
                <a:rPr lang="fr-FR" dirty="0" err="1" smtClean="0"/>
                <a:t>summit</a:t>
              </a:r>
              <a:endParaRPr lang="fr-FR" dirty="0" smtClean="0"/>
            </a:p>
            <a:p>
              <a:pPr algn="ctr"/>
              <a:r>
                <a:rPr lang="fr-FR" dirty="0" smtClean="0"/>
                <a:t>Ambition by leaders and </a:t>
              </a:r>
              <a:r>
                <a:rPr lang="fr-FR" dirty="0" err="1" smtClean="0"/>
                <a:t>Heads</a:t>
              </a:r>
              <a:r>
                <a:rPr lang="fr-FR" dirty="0" smtClean="0"/>
                <a:t> of State</a:t>
              </a:r>
              <a:endParaRPr lang="fr-FR" dirty="0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763960" y="5285981"/>
              <a:ext cx="3096000" cy="1044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COP in Lima : </a:t>
              </a:r>
            </a:p>
            <a:p>
              <a:pPr algn="ctr"/>
              <a:r>
                <a:rPr lang="fr-FR" dirty="0" smtClean="0"/>
                <a:t>First </a:t>
              </a:r>
              <a:r>
                <a:rPr lang="fr-FR" dirty="0" err="1" smtClean="0"/>
                <a:t>draft</a:t>
              </a:r>
              <a:r>
                <a:rPr lang="fr-FR" dirty="0" smtClean="0"/>
                <a:t> of the agreement</a:t>
              </a:r>
            </a:p>
          </p:txBody>
        </p:sp>
      </p:grpSp>
      <p:sp>
        <p:nvSpPr>
          <p:cNvPr id="10" name="Rectangle à coins arrondis 9"/>
          <p:cNvSpPr/>
          <p:nvPr/>
        </p:nvSpPr>
        <p:spPr>
          <a:xfrm>
            <a:off x="5436268" y="5182058"/>
            <a:ext cx="3096000" cy="1044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Final agreement in Paris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5436268" y="4041184"/>
            <a:ext cx="3096000" cy="104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Final discussion </a:t>
            </a:r>
            <a:r>
              <a:rPr lang="fr-FR" dirty="0" err="1" smtClean="0"/>
              <a:t>under</a:t>
            </a:r>
            <a:r>
              <a:rPr lang="fr-FR" dirty="0" smtClean="0"/>
              <a:t> UNFCCC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411352" y="2854685"/>
            <a:ext cx="3096000" cy="1044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Review</a:t>
            </a:r>
            <a:r>
              <a:rPr lang="fr-FR" dirty="0" smtClean="0"/>
              <a:t> of ambition </a:t>
            </a:r>
          </a:p>
        </p:txBody>
      </p:sp>
    </p:spTree>
    <p:extLst>
      <p:ext uri="{BB962C8B-B14F-4D97-AF65-F5344CB8AC3E}">
        <p14:creationId xmlns:p14="http://schemas.microsoft.com/office/powerpoint/2010/main" val="28605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321</Words>
  <Application>Microsoft Office PowerPoint</Application>
  <PresentationFormat>On-screen Show (4:3)</PresentationFormat>
  <Paragraphs>58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Thème Office</vt:lpstr>
      <vt:lpstr>The Road to a New Global Climate Change Agreement: Challenges and Opportunities</vt:lpstr>
      <vt:lpstr>The core of Paris 2015 – staying below 2°C</vt:lpstr>
      <vt:lpstr>The climate nexus – reinventing prosperity</vt:lpstr>
      <vt:lpstr>Adressing climate change – hopes and reasons to move</vt:lpstr>
      <vt:lpstr>Energy access – the challenge of renewable deployment</vt:lpstr>
      <vt:lpstr>The keys to Paris 2015 – building blocks and principles</vt:lpstr>
      <vt:lpstr>A positive agenda to be harvested by Paris 2015</vt:lpstr>
      <vt:lpstr>The next steps toward Paris</vt:lpstr>
    </vt:vector>
  </TitlesOfParts>
  <Company>M.A.E.E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FARACO Benoît</dc:creator>
  <cp:lastModifiedBy>Claire Langley</cp:lastModifiedBy>
  <cp:revision>21</cp:revision>
  <cp:lastPrinted>2013-10-08T14:19:46Z</cp:lastPrinted>
  <dcterms:created xsi:type="dcterms:W3CDTF">2013-10-08T13:48:04Z</dcterms:created>
  <dcterms:modified xsi:type="dcterms:W3CDTF">2013-10-10T17:34:50Z</dcterms:modified>
</cp:coreProperties>
</file>