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png" ContentType="image/png"/>
  <Default Extension="bin" ContentType="application/vnd.openxmlformats-officedocument.oleObject"/>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xls" ContentType="application/vnd.ms-exce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Lst>
  <p:notesMasterIdLst>
    <p:notesMasterId r:id="rId33"/>
  </p:notesMasterIdLst>
  <p:handoutMasterIdLst>
    <p:handoutMasterId r:id="rId34"/>
  </p:handoutMasterIdLst>
  <p:sldIdLst>
    <p:sldId id="365" r:id="rId3"/>
    <p:sldId id="407" r:id="rId4"/>
    <p:sldId id="408" r:id="rId5"/>
    <p:sldId id="388" r:id="rId6"/>
    <p:sldId id="366" r:id="rId7"/>
    <p:sldId id="393" r:id="rId8"/>
    <p:sldId id="398" r:id="rId9"/>
    <p:sldId id="399" r:id="rId10"/>
    <p:sldId id="400" r:id="rId11"/>
    <p:sldId id="401" r:id="rId12"/>
    <p:sldId id="402" r:id="rId13"/>
    <p:sldId id="403" r:id="rId14"/>
    <p:sldId id="404" r:id="rId15"/>
    <p:sldId id="405" r:id="rId16"/>
    <p:sldId id="406" r:id="rId17"/>
    <p:sldId id="397" r:id="rId18"/>
    <p:sldId id="368" r:id="rId19"/>
    <p:sldId id="369" r:id="rId20"/>
    <p:sldId id="367" r:id="rId21"/>
    <p:sldId id="394" r:id="rId22"/>
    <p:sldId id="387" r:id="rId23"/>
    <p:sldId id="372" r:id="rId24"/>
    <p:sldId id="395" r:id="rId25"/>
    <p:sldId id="370" r:id="rId26"/>
    <p:sldId id="378" r:id="rId27"/>
    <p:sldId id="379" r:id="rId28"/>
    <p:sldId id="380" r:id="rId29"/>
    <p:sldId id="382" r:id="rId30"/>
    <p:sldId id="383" r:id="rId31"/>
    <p:sldId id="384" r:id="rId32"/>
  </p:sldIdLst>
  <p:sldSz cx="9144000" cy="6858000" type="screen4x3"/>
  <p:notesSz cx="7010400" cy="9236075"/>
  <p:defaultTextStyle>
    <a:defPPr>
      <a:defRPr lang="en-US"/>
    </a:defPPr>
    <a:lvl1pPr algn="ctr" rtl="0" eaLnBrk="0" fontAlgn="base" hangingPunct="0">
      <a:spcBef>
        <a:spcPct val="0"/>
      </a:spcBef>
      <a:spcAft>
        <a:spcPct val="0"/>
      </a:spcAft>
      <a:defRPr sz="28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pitchFamily="18" charset="0"/>
        <a:ea typeface="+mn-ea"/>
        <a:cs typeface="+mn-cs"/>
      </a:defRPr>
    </a:lvl5pPr>
    <a:lvl6pPr marL="2286000" algn="l" defTabSz="914400" rtl="0" eaLnBrk="1" latinLnBrk="0" hangingPunct="1">
      <a:defRPr sz="2800" kern="1200">
        <a:solidFill>
          <a:schemeClr val="tx1"/>
        </a:solidFill>
        <a:latin typeface="Times" pitchFamily="18" charset="0"/>
        <a:ea typeface="+mn-ea"/>
        <a:cs typeface="+mn-cs"/>
      </a:defRPr>
    </a:lvl6pPr>
    <a:lvl7pPr marL="2743200" algn="l" defTabSz="914400" rtl="0" eaLnBrk="1" latinLnBrk="0" hangingPunct="1">
      <a:defRPr sz="2800" kern="1200">
        <a:solidFill>
          <a:schemeClr val="tx1"/>
        </a:solidFill>
        <a:latin typeface="Times" pitchFamily="18" charset="0"/>
        <a:ea typeface="+mn-ea"/>
        <a:cs typeface="+mn-cs"/>
      </a:defRPr>
    </a:lvl7pPr>
    <a:lvl8pPr marL="3200400" algn="l" defTabSz="914400" rtl="0" eaLnBrk="1" latinLnBrk="0" hangingPunct="1">
      <a:defRPr sz="2800" kern="1200">
        <a:solidFill>
          <a:schemeClr val="tx1"/>
        </a:solidFill>
        <a:latin typeface="Times" pitchFamily="18" charset="0"/>
        <a:ea typeface="+mn-ea"/>
        <a:cs typeface="+mn-cs"/>
      </a:defRPr>
    </a:lvl8pPr>
    <a:lvl9pPr marL="3657600" algn="l" defTabSz="914400" rtl="0" eaLnBrk="1" latinLnBrk="0" hangingPunct="1">
      <a:defRPr sz="28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Aleta Williams" initials="AJ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FF"/>
    <a:srgbClr val="003C9E"/>
    <a:srgbClr val="FF0000"/>
    <a:srgbClr val="9999FF"/>
    <a:srgbClr val="002A6C"/>
    <a:srgbClr val="FFCC00"/>
    <a:srgbClr val="FF5050"/>
    <a:srgbClr val="CC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79576" autoAdjust="0"/>
  </p:normalViewPr>
  <p:slideViewPr>
    <p:cSldViewPr>
      <p:cViewPr>
        <p:scale>
          <a:sx n="60" d="100"/>
          <a:sy n="60" d="100"/>
        </p:scale>
        <p:origin x="-701"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34"/>
    </p:cViewPr>
  </p:sorterViewPr>
  <p:notesViewPr>
    <p:cSldViewPr>
      <p:cViewPr>
        <p:scale>
          <a:sx n="100" d="100"/>
          <a:sy n="100" d="100"/>
        </p:scale>
        <p:origin x="-192" y="179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0651278884257113"/>
          <c:y val="1.9607843137254902E-2"/>
          <c:w val="0.86716799661787247"/>
          <c:h val="0.69284978800726837"/>
        </c:manualLayout>
      </c:layout>
      <c:bar3DChart>
        <c:barDir val="col"/>
        <c:grouping val="clustered"/>
        <c:varyColors val="0"/>
        <c:ser>
          <c:idx val="1"/>
          <c:order val="0"/>
          <c:tx>
            <c:strRef>
              <c:f>average!$B$3:$B$4</c:f>
              <c:strCache>
                <c:ptCount val="1"/>
                <c:pt idx="0">
                  <c:v>Kano 05/06 9.4m</c:v>
                </c:pt>
              </c:strCache>
            </c:strRef>
          </c:tx>
          <c:spPr>
            <a:solidFill>
              <a:schemeClr val="bg1">
                <a:lumMod val="75000"/>
              </a:schemeClr>
            </a:solidFill>
            <a:ln>
              <a:solidFill>
                <a:schemeClr val="tx1"/>
              </a:solidFill>
            </a:ln>
          </c:spPr>
          <c:invertIfNegative val="0"/>
          <c:cat>
            <c:strRef>
              <c:f>average!$A$5:$A$7</c:f>
              <c:strCache>
                <c:ptCount val="3"/>
                <c:pt idx="0">
                  <c:v> ALL students</c:v>
                </c:pt>
                <c:pt idx="1">
                  <c:v>Public school</c:v>
                </c:pt>
                <c:pt idx="2">
                  <c:v>Private school</c:v>
                </c:pt>
              </c:strCache>
            </c:strRef>
          </c:cat>
          <c:val>
            <c:numRef>
              <c:f>average!$B$5:$B$7</c:f>
              <c:numCache>
                <c:formatCode>#,##0</c:formatCode>
                <c:ptCount val="3"/>
                <c:pt idx="0">
                  <c:v>11970</c:v>
                </c:pt>
                <c:pt idx="1">
                  <c:v>11623</c:v>
                </c:pt>
                <c:pt idx="2">
                  <c:v>14612</c:v>
                </c:pt>
              </c:numCache>
            </c:numRef>
          </c:val>
        </c:ser>
        <c:ser>
          <c:idx val="2"/>
          <c:order val="1"/>
          <c:tx>
            <c:strRef>
              <c:f>average!$C$3:$C$4</c:f>
              <c:strCache>
                <c:ptCount val="1"/>
                <c:pt idx="0">
                  <c:v>Zamfara 06/07 3.3m</c:v>
                </c:pt>
              </c:strCache>
            </c:strRef>
          </c:tx>
          <c:spPr>
            <a:solidFill>
              <a:srgbClr val="FFFF00"/>
            </a:solidFill>
            <a:ln>
              <a:solidFill>
                <a:schemeClr val="tx1"/>
              </a:solidFill>
            </a:ln>
          </c:spPr>
          <c:invertIfNegative val="0"/>
          <c:cat>
            <c:strRef>
              <c:f>average!$A$5:$A$7</c:f>
              <c:strCache>
                <c:ptCount val="3"/>
                <c:pt idx="0">
                  <c:v> ALL students</c:v>
                </c:pt>
                <c:pt idx="1">
                  <c:v>Public school</c:v>
                </c:pt>
                <c:pt idx="2">
                  <c:v>Private school</c:v>
                </c:pt>
              </c:strCache>
            </c:strRef>
          </c:cat>
          <c:val>
            <c:numRef>
              <c:f>average!$C$5:$C$7</c:f>
              <c:numCache>
                <c:formatCode>#,##0</c:formatCode>
                <c:ptCount val="3"/>
                <c:pt idx="0">
                  <c:v>34236</c:v>
                </c:pt>
                <c:pt idx="1">
                  <c:v>32424</c:v>
                </c:pt>
                <c:pt idx="2">
                  <c:v>39934</c:v>
                </c:pt>
              </c:numCache>
            </c:numRef>
          </c:val>
        </c:ser>
        <c:ser>
          <c:idx val="3"/>
          <c:order val="2"/>
          <c:tx>
            <c:strRef>
              <c:f>average!$D$3:$D$4</c:f>
              <c:strCache>
                <c:ptCount val="1"/>
                <c:pt idx="0">
                  <c:v>Bauchi 08/09 4.7m</c:v>
                </c:pt>
              </c:strCache>
            </c:strRef>
          </c:tx>
          <c:spPr>
            <a:solidFill>
              <a:srgbClr val="00FFFF"/>
            </a:solidFill>
            <a:ln>
              <a:solidFill>
                <a:schemeClr val="tx1"/>
              </a:solidFill>
            </a:ln>
          </c:spPr>
          <c:invertIfNegative val="0"/>
          <c:cat>
            <c:strRef>
              <c:f>average!$A$5:$A$7</c:f>
              <c:strCache>
                <c:ptCount val="3"/>
                <c:pt idx="0">
                  <c:v> ALL students</c:v>
                </c:pt>
                <c:pt idx="1">
                  <c:v>Public school</c:v>
                </c:pt>
                <c:pt idx="2">
                  <c:v>Private school</c:v>
                </c:pt>
              </c:strCache>
            </c:strRef>
          </c:cat>
          <c:val>
            <c:numRef>
              <c:f>average!$D$5:$D$7</c:f>
              <c:numCache>
                <c:formatCode>#,##0</c:formatCode>
                <c:ptCount val="3"/>
                <c:pt idx="0">
                  <c:v>37696</c:v>
                </c:pt>
                <c:pt idx="1">
                  <c:v>33015</c:v>
                </c:pt>
                <c:pt idx="2">
                  <c:v>55612.152256867164</c:v>
                </c:pt>
              </c:numCache>
            </c:numRef>
          </c:val>
        </c:ser>
        <c:ser>
          <c:idx val="0"/>
          <c:order val="3"/>
          <c:tx>
            <c:strRef>
              <c:f>average!$E$3:$E$4</c:f>
              <c:strCache>
                <c:ptCount val="1"/>
                <c:pt idx="0">
                  <c:v>Sokoto 09/10 3.7m</c:v>
                </c:pt>
              </c:strCache>
            </c:strRef>
          </c:tx>
          <c:spPr>
            <a:solidFill>
              <a:srgbClr val="FF66FF"/>
            </a:solidFill>
            <a:ln>
              <a:solidFill>
                <a:schemeClr val="tx1"/>
              </a:solidFill>
            </a:ln>
          </c:spPr>
          <c:invertIfNegative val="0"/>
          <c:cat>
            <c:strRef>
              <c:f>average!$A$5:$A$7</c:f>
              <c:strCache>
                <c:ptCount val="3"/>
                <c:pt idx="0">
                  <c:v> ALL students</c:v>
                </c:pt>
                <c:pt idx="1">
                  <c:v>Public school</c:v>
                </c:pt>
                <c:pt idx="2">
                  <c:v>Private school</c:v>
                </c:pt>
              </c:strCache>
            </c:strRef>
          </c:cat>
          <c:val>
            <c:numRef>
              <c:f>average!$E$5:$E$7</c:f>
              <c:numCache>
                <c:formatCode>#,##0</c:formatCode>
                <c:ptCount val="3"/>
                <c:pt idx="0">
                  <c:v>38877</c:v>
                </c:pt>
                <c:pt idx="1">
                  <c:v>37013</c:v>
                </c:pt>
                <c:pt idx="2">
                  <c:v>65133</c:v>
                </c:pt>
              </c:numCache>
            </c:numRef>
          </c:val>
        </c:ser>
        <c:dLbls>
          <c:showLegendKey val="0"/>
          <c:showVal val="0"/>
          <c:showCatName val="0"/>
          <c:showSerName val="0"/>
          <c:showPercent val="0"/>
          <c:showBubbleSize val="0"/>
        </c:dLbls>
        <c:gapWidth val="150"/>
        <c:shape val="box"/>
        <c:axId val="34972032"/>
        <c:axId val="34973568"/>
        <c:axId val="0"/>
      </c:bar3DChart>
      <c:catAx>
        <c:axId val="34972032"/>
        <c:scaling>
          <c:orientation val="minMax"/>
        </c:scaling>
        <c:delete val="0"/>
        <c:axPos val="b"/>
        <c:numFmt formatCode="General" sourceLinked="1"/>
        <c:majorTickMark val="out"/>
        <c:minorTickMark val="none"/>
        <c:tickLblPos val="nextTo"/>
        <c:txPr>
          <a:bodyPr/>
          <a:lstStyle/>
          <a:p>
            <a:pPr>
              <a:defRPr sz="1400" b="1"/>
            </a:pPr>
            <a:endParaRPr lang="en-US"/>
          </a:p>
        </c:txPr>
        <c:crossAx val="34973568"/>
        <c:crosses val="autoZero"/>
        <c:auto val="1"/>
        <c:lblAlgn val="ctr"/>
        <c:lblOffset val="100"/>
        <c:noMultiLvlLbl val="0"/>
      </c:catAx>
      <c:valAx>
        <c:axId val="34973568"/>
        <c:scaling>
          <c:orientation val="minMax"/>
          <c:max val="70000"/>
          <c:min val="0"/>
        </c:scaling>
        <c:delete val="0"/>
        <c:axPos val="l"/>
        <c:majorGridlines/>
        <c:title>
          <c:tx>
            <c:rich>
              <a:bodyPr/>
              <a:lstStyle/>
              <a:p>
                <a:pPr>
                  <a:defRPr sz="975" b="1" i="0" u="none" strike="noStrike" baseline="0">
                    <a:solidFill>
                      <a:srgbClr val="000000"/>
                    </a:solidFill>
                    <a:latin typeface="Arial"/>
                    <a:ea typeface="Arial"/>
                    <a:cs typeface="Arial"/>
                  </a:defRPr>
                </a:pPr>
                <a:r>
                  <a:rPr lang="en-US"/>
                  <a:t>Naira</a:t>
                </a:r>
              </a:p>
            </c:rich>
          </c:tx>
          <c:layout>
            <c:manualLayout>
              <c:xMode val="edge"/>
              <c:yMode val="edge"/>
              <c:x val="2.379081391261138E-2"/>
              <c:y val="0.40337952967572599"/>
            </c:manualLayout>
          </c:layout>
          <c:overlay val="0"/>
        </c:title>
        <c:numFmt formatCode="#,##0" sourceLinked="1"/>
        <c:majorTickMark val="out"/>
        <c:minorTickMark val="none"/>
        <c:tickLblPos val="nextTo"/>
        <c:txPr>
          <a:bodyPr/>
          <a:lstStyle/>
          <a:p>
            <a:pPr>
              <a:defRPr b="1"/>
            </a:pPr>
            <a:endParaRPr lang="en-US"/>
          </a:p>
        </c:txPr>
        <c:crossAx val="34972032"/>
        <c:crosses val="autoZero"/>
        <c:crossBetween val="between"/>
      </c:valAx>
      <c:spPr>
        <a:noFill/>
        <a:ln w="25405">
          <a:noFill/>
        </a:ln>
      </c:spPr>
    </c:plotArea>
    <c:legend>
      <c:legendPos val="b"/>
      <c:layout>
        <c:manualLayout>
          <c:xMode val="edge"/>
          <c:yMode val="edge"/>
          <c:x val="0.2077697775194208"/>
          <c:y val="0.831148338001374"/>
          <c:w val="0.60459467314907789"/>
          <c:h val="0.1488692167916880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303333333333334"/>
          <c:y val="0"/>
        </c:manualLayout>
      </c:layout>
      <c:overlay val="0"/>
    </c:title>
    <c:autoTitleDeleted val="0"/>
    <c:plotArea>
      <c:layout/>
      <c:pieChart>
        <c:varyColors val="1"/>
        <c:ser>
          <c:idx val="0"/>
          <c:order val="0"/>
          <c:tx>
            <c:strRef>
              <c:f>Sheet1!$B$1</c:f>
              <c:strCache>
                <c:ptCount val="1"/>
                <c:pt idx="0">
                  <c:v>Bauchi SY 08/09</c:v>
                </c:pt>
              </c:strCache>
            </c:strRef>
          </c:tx>
          <c:spPr>
            <a:solidFill>
              <a:srgbClr val="66FFFF"/>
            </a:solidFill>
          </c:spPr>
          <c:dPt>
            <c:idx val="0"/>
            <c:bubble3D val="0"/>
            <c:explosion val="2"/>
          </c:dPt>
          <c:dPt>
            <c:idx val="1"/>
            <c:bubble3D val="0"/>
            <c:explosion val="4"/>
            <c:spPr>
              <a:solidFill>
                <a:schemeClr val="accent2"/>
              </a:solidFill>
            </c:spPr>
          </c:dPt>
          <c:dPt>
            <c:idx val="2"/>
            <c:bubble3D val="0"/>
          </c:dPt>
          <c:dLbls>
            <c:dLbl>
              <c:idx val="0"/>
              <c:tx>
                <c:rich>
                  <a:bodyPr/>
                  <a:lstStyle/>
                  <a:p>
                    <a:r>
                      <a:rPr lang="en-US" smtClean="0"/>
                      <a:t>Private</a:t>
                    </a:r>
                    <a:r>
                      <a:rPr lang="en-US" dirty="0"/>
                      <a:t>
26%</a:t>
                    </a:r>
                  </a:p>
                </c:rich>
              </c:tx>
              <c:showLegendKey val="0"/>
              <c:showVal val="0"/>
              <c:showCatName val="0"/>
              <c:showSerName val="0"/>
              <c:showPercent val="0"/>
              <c:showBubbleSize val="0"/>
            </c:dLbl>
            <c:dLbl>
              <c:idx val="1"/>
              <c:tx>
                <c:rich>
                  <a:bodyPr/>
                  <a:lstStyle/>
                  <a:p>
                    <a:pPr>
                      <a:defRPr sz="1597" b="1">
                        <a:solidFill>
                          <a:schemeClr val="bg1"/>
                        </a:solidFill>
                      </a:defRPr>
                    </a:pPr>
                    <a:r>
                      <a:rPr lang="en-US" dirty="0" smtClean="0"/>
                      <a:t>Public</a:t>
                    </a:r>
                    <a:r>
                      <a:rPr lang="en-US" dirty="0"/>
                      <a:t>
74%</a:t>
                    </a:r>
                  </a:p>
                </c:rich>
              </c:tx>
              <c:spPr/>
              <c:showLegendKey val="0"/>
              <c:showVal val="0"/>
              <c:showCatName val="0"/>
              <c:showSerName val="0"/>
              <c:showPercent val="0"/>
              <c:showBubbleSize val="0"/>
            </c:dLbl>
            <c:dLbl>
              <c:idx val="2"/>
              <c:layout>
                <c:manualLayout>
                  <c:x val="-0.29583438320209976"/>
                  <c:y val="7.7567804024496936E-2"/>
                </c:manualLayout>
              </c:layout>
              <c:showLegendKey val="0"/>
              <c:showVal val="0"/>
              <c:showCatName val="1"/>
              <c:showSerName val="0"/>
              <c:showPercent val="1"/>
              <c:showBubbleSize val="0"/>
            </c:dLbl>
            <c:txPr>
              <a:bodyPr/>
              <a:lstStyle/>
              <a:p>
                <a:pPr>
                  <a:defRPr sz="1597" b="1"/>
                </a:pPr>
                <a:endParaRPr lang="en-US"/>
              </a:p>
            </c:txPr>
            <c:showLegendKey val="0"/>
            <c:showVal val="0"/>
            <c:showCatName val="1"/>
            <c:showSerName val="0"/>
            <c:showPercent val="1"/>
            <c:showBubbleSize val="0"/>
            <c:showLeaderLines val="1"/>
          </c:dLbls>
          <c:cat>
            <c:strRef>
              <c:f>Sheet1!$A$2:$A$4</c:f>
              <c:strCache>
                <c:ptCount val="3"/>
                <c:pt idx="0">
                  <c:v>Public</c:v>
                </c:pt>
                <c:pt idx="1">
                  <c:v>Private</c:v>
                </c:pt>
                <c:pt idx="2">
                  <c:v>World</c:v>
                </c:pt>
              </c:strCache>
            </c:strRef>
          </c:cat>
          <c:val>
            <c:numRef>
              <c:f>Sheet1!$B$2:$B$4</c:f>
              <c:numCache>
                <c:formatCode>General</c:formatCode>
                <c:ptCount val="3"/>
                <c:pt idx="0">
                  <c:v>26</c:v>
                </c:pt>
                <c:pt idx="1">
                  <c:v>74</c:v>
                </c:pt>
                <c:pt idx="2">
                  <c:v>0</c:v>
                </c:pt>
              </c:numCache>
            </c:numRef>
          </c:val>
        </c:ser>
        <c:dLbls>
          <c:showLegendKey val="0"/>
          <c:showVal val="1"/>
          <c:showCatName val="0"/>
          <c:showSerName val="0"/>
          <c:showPercent val="0"/>
          <c:showBubbleSize val="0"/>
          <c:showLeaderLines val="1"/>
        </c:dLbls>
        <c:firstSliceAng val="0"/>
      </c:pieChart>
      <c:spPr>
        <a:noFill/>
        <a:ln w="25385">
          <a:noFill/>
        </a:ln>
      </c:spPr>
    </c:plotArea>
    <c:plotVisOnly val="1"/>
    <c:dispBlanksAs val="gap"/>
    <c:showDLblsOverMax val="0"/>
  </c:chart>
  <c:txPr>
    <a:bodyPr/>
    <a:lstStyle/>
    <a:p>
      <a:pPr>
        <a:defRPr sz="1797"/>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Bauchi</a:t>
            </a:r>
            <a:r>
              <a:rPr lang="en-US" dirty="0"/>
              <a:t> SY </a:t>
            </a:r>
            <a:r>
              <a:rPr lang="en-US" dirty="0" smtClean="0"/>
              <a:t>10/11</a:t>
            </a:r>
            <a:endParaRPr lang="en-US" dirty="0"/>
          </a:p>
        </c:rich>
      </c:tx>
      <c:layout>
        <c:manualLayout>
          <c:xMode val="edge"/>
          <c:yMode val="edge"/>
          <c:x val="0.20250000000000001"/>
          <c:y val="0"/>
        </c:manualLayout>
      </c:layout>
      <c:overlay val="0"/>
    </c:title>
    <c:autoTitleDeleted val="0"/>
    <c:plotArea>
      <c:layout/>
      <c:pieChart>
        <c:varyColors val="1"/>
        <c:ser>
          <c:idx val="0"/>
          <c:order val="0"/>
          <c:tx>
            <c:strRef>
              <c:f>Sheet1!$B$1</c:f>
              <c:strCache>
                <c:ptCount val="1"/>
                <c:pt idx="0">
                  <c:v>Bauchi SY 08/09</c:v>
                </c:pt>
              </c:strCache>
            </c:strRef>
          </c:tx>
          <c:dPt>
            <c:idx val="0"/>
            <c:bubble3D val="0"/>
            <c:explosion val="3"/>
            <c:spPr>
              <a:solidFill>
                <a:schemeClr val="accent2"/>
              </a:solidFill>
            </c:spPr>
          </c:dPt>
          <c:dPt>
            <c:idx val="1"/>
            <c:bubble3D val="0"/>
            <c:explosion val="5"/>
            <c:spPr>
              <a:solidFill>
                <a:srgbClr val="66FFFF"/>
              </a:solidFill>
            </c:spPr>
          </c:dPt>
          <c:dPt>
            <c:idx val="2"/>
            <c:bubble3D val="0"/>
            <c:spPr>
              <a:solidFill>
                <a:srgbClr val="FF0000"/>
              </a:solidFill>
            </c:spPr>
          </c:dPt>
          <c:dLbls>
            <c:dLbl>
              <c:idx val="0"/>
              <c:spPr/>
              <c:txPr>
                <a:bodyPr/>
                <a:lstStyle/>
                <a:p>
                  <a:pPr>
                    <a:defRPr sz="1598" b="1">
                      <a:solidFill>
                        <a:schemeClr val="accent3"/>
                      </a:solidFill>
                    </a:defRPr>
                  </a:pPr>
                  <a:endParaRPr lang="en-US"/>
                </a:p>
              </c:txPr>
              <c:showLegendKey val="0"/>
              <c:showVal val="0"/>
              <c:showCatName val="1"/>
              <c:showSerName val="0"/>
              <c:showPercent val="1"/>
              <c:showBubbleSize val="0"/>
            </c:dLbl>
            <c:dLbl>
              <c:idx val="2"/>
              <c:layout>
                <c:manualLayout>
                  <c:x val="0.26429199475065618"/>
                  <c:y val="3.6846276568370133E-2"/>
                </c:manualLayout>
              </c:layout>
              <c:showLegendKey val="0"/>
              <c:showVal val="0"/>
              <c:showCatName val="1"/>
              <c:showSerName val="0"/>
              <c:showPercent val="1"/>
              <c:showBubbleSize val="0"/>
            </c:dLbl>
            <c:txPr>
              <a:bodyPr/>
              <a:lstStyle/>
              <a:p>
                <a:pPr>
                  <a:defRPr sz="1598" b="1">
                    <a:solidFill>
                      <a:schemeClr val="tx1"/>
                    </a:solidFill>
                  </a:defRPr>
                </a:pPr>
                <a:endParaRPr lang="en-US"/>
              </a:p>
            </c:txPr>
            <c:showLegendKey val="0"/>
            <c:showVal val="0"/>
            <c:showCatName val="1"/>
            <c:showSerName val="0"/>
            <c:showPercent val="1"/>
            <c:showBubbleSize val="0"/>
            <c:showLeaderLines val="1"/>
          </c:dLbls>
          <c:cat>
            <c:strRef>
              <c:f>Sheet1!$A$2:$A$4</c:f>
              <c:strCache>
                <c:ptCount val="3"/>
                <c:pt idx="0">
                  <c:v>Public</c:v>
                </c:pt>
                <c:pt idx="1">
                  <c:v>Private</c:v>
                </c:pt>
                <c:pt idx="2">
                  <c:v>World</c:v>
                </c:pt>
              </c:strCache>
            </c:strRef>
          </c:cat>
          <c:val>
            <c:numRef>
              <c:f>Sheet1!$B$2:$B$4</c:f>
              <c:numCache>
                <c:formatCode>General</c:formatCode>
                <c:ptCount val="3"/>
                <c:pt idx="0">
                  <c:v>56</c:v>
                </c:pt>
                <c:pt idx="1">
                  <c:v>42</c:v>
                </c:pt>
                <c:pt idx="2">
                  <c:v>2</c:v>
                </c:pt>
              </c:numCache>
            </c:numRef>
          </c:val>
        </c:ser>
        <c:dLbls>
          <c:showLegendKey val="0"/>
          <c:showVal val="1"/>
          <c:showCatName val="0"/>
          <c:showSerName val="0"/>
          <c:showPercent val="0"/>
          <c:showBubbleSize val="0"/>
          <c:showLeaderLines val="1"/>
        </c:dLbls>
        <c:firstSliceAng val="0"/>
      </c:pieChart>
      <c:spPr>
        <a:noFill/>
        <a:ln w="25385">
          <a:noFill/>
        </a:ln>
      </c:spPr>
    </c:plotArea>
    <c:plotVisOnly val="1"/>
    <c:dispBlanksAs val="gap"/>
    <c:showDLblsOverMax val="0"/>
  </c:chart>
  <c:txPr>
    <a:bodyPr/>
    <a:lstStyle/>
    <a:p>
      <a:pPr>
        <a:defRPr sz="1798"/>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pPr>
        <a:ln>
          <a:solidFill>
            <a:schemeClr val="tx1"/>
          </a:solidFill>
        </a:ln>
      </c:spPr>
    </c:sideWall>
    <c:backWall>
      <c:thickness val="0"/>
      <c:spPr>
        <a:ln>
          <a:solidFill>
            <a:schemeClr val="tx1"/>
          </a:solidFill>
        </a:ln>
      </c:spPr>
    </c:backWall>
    <c:plotArea>
      <c:layout/>
      <c:bar3DChart>
        <c:barDir val="col"/>
        <c:grouping val="clustered"/>
        <c:varyColors val="0"/>
        <c:ser>
          <c:idx val="0"/>
          <c:order val="0"/>
          <c:tx>
            <c:strRef>
              <c:f>FS!$B$3</c:f>
              <c:strCache>
                <c:ptCount val="1"/>
                <c:pt idx="0">
                  <c:v>Kano
 05/06</c:v>
                </c:pt>
              </c:strCache>
            </c:strRef>
          </c:tx>
          <c:spPr>
            <a:solidFill>
              <a:schemeClr val="bg1">
                <a:lumMod val="65000"/>
              </a:schemeClr>
            </a:solidFill>
            <a:ln>
              <a:solidFill>
                <a:schemeClr val="tx1"/>
              </a:solidFill>
            </a:ln>
          </c:spPr>
          <c:invertIfNegative val="0"/>
          <c:cat>
            <c:strRef>
              <c:f>FS!$A$4:$A$9</c:f>
              <c:strCache>
                <c:ptCount val="6"/>
                <c:pt idx="0">
                  <c:v>Federal</c:v>
                </c:pt>
                <c:pt idx="1">
                  <c:v>State</c:v>
                </c:pt>
                <c:pt idx="2">
                  <c:v>LGA</c:v>
                </c:pt>
                <c:pt idx="3">
                  <c:v>Household</c:v>
                </c:pt>
                <c:pt idx="4">
                  <c:v>Private</c:v>
                </c:pt>
                <c:pt idx="5">
                  <c:v>Rest (Int'l &amp; donor)</c:v>
                </c:pt>
              </c:strCache>
            </c:strRef>
          </c:cat>
          <c:val>
            <c:numRef>
              <c:f>FS!$B$4:$B$9</c:f>
              <c:numCache>
                <c:formatCode>#,##0</c:formatCode>
                <c:ptCount val="6"/>
                <c:pt idx="0" formatCode="General">
                  <c:v>47</c:v>
                </c:pt>
                <c:pt idx="1">
                  <c:v>30</c:v>
                </c:pt>
                <c:pt idx="2">
                  <c:v>0</c:v>
                </c:pt>
                <c:pt idx="3">
                  <c:v>12</c:v>
                </c:pt>
                <c:pt idx="4">
                  <c:v>10</c:v>
                </c:pt>
                <c:pt idx="5">
                  <c:v>1</c:v>
                </c:pt>
              </c:numCache>
            </c:numRef>
          </c:val>
        </c:ser>
        <c:ser>
          <c:idx val="1"/>
          <c:order val="1"/>
          <c:tx>
            <c:strRef>
              <c:f>FS!$C$3</c:f>
              <c:strCache>
                <c:ptCount val="1"/>
                <c:pt idx="0">
                  <c:v>Zamfara 
06/07</c:v>
                </c:pt>
              </c:strCache>
            </c:strRef>
          </c:tx>
          <c:spPr>
            <a:solidFill>
              <a:srgbClr val="FFFF00"/>
            </a:solidFill>
            <a:ln>
              <a:solidFill>
                <a:schemeClr val="tx1"/>
              </a:solidFill>
            </a:ln>
          </c:spPr>
          <c:invertIfNegative val="0"/>
          <c:cat>
            <c:strRef>
              <c:f>FS!$A$4:$A$9</c:f>
              <c:strCache>
                <c:ptCount val="6"/>
                <c:pt idx="0">
                  <c:v>Federal</c:v>
                </c:pt>
                <c:pt idx="1">
                  <c:v>State</c:v>
                </c:pt>
                <c:pt idx="2">
                  <c:v>LGA</c:v>
                </c:pt>
                <c:pt idx="3">
                  <c:v>Household</c:v>
                </c:pt>
                <c:pt idx="4">
                  <c:v>Private</c:v>
                </c:pt>
                <c:pt idx="5">
                  <c:v>Rest (Int'l &amp; donor)</c:v>
                </c:pt>
              </c:strCache>
            </c:strRef>
          </c:cat>
          <c:val>
            <c:numRef>
              <c:f>FS!$C$4:$C$9</c:f>
              <c:numCache>
                <c:formatCode>#,##0</c:formatCode>
                <c:ptCount val="6"/>
                <c:pt idx="0" formatCode="General">
                  <c:v>30</c:v>
                </c:pt>
                <c:pt idx="1">
                  <c:v>40</c:v>
                </c:pt>
                <c:pt idx="2">
                  <c:v>10</c:v>
                </c:pt>
                <c:pt idx="3">
                  <c:v>16</c:v>
                </c:pt>
                <c:pt idx="4">
                  <c:v>3</c:v>
                </c:pt>
                <c:pt idx="5">
                  <c:v>1</c:v>
                </c:pt>
              </c:numCache>
            </c:numRef>
          </c:val>
        </c:ser>
        <c:ser>
          <c:idx val="2"/>
          <c:order val="2"/>
          <c:tx>
            <c:strRef>
              <c:f>FS!$D$3</c:f>
              <c:strCache>
                <c:ptCount val="1"/>
                <c:pt idx="0">
                  <c:v>Bauchi
 08/09</c:v>
                </c:pt>
              </c:strCache>
            </c:strRef>
          </c:tx>
          <c:spPr>
            <a:solidFill>
              <a:srgbClr val="00FFCC"/>
            </a:solidFill>
            <a:ln>
              <a:solidFill>
                <a:schemeClr val="tx1"/>
              </a:solidFill>
            </a:ln>
          </c:spPr>
          <c:invertIfNegative val="0"/>
          <c:cat>
            <c:strRef>
              <c:f>FS!$A$4:$A$9</c:f>
              <c:strCache>
                <c:ptCount val="6"/>
                <c:pt idx="0">
                  <c:v>Federal</c:v>
                </c:pt>
                <c:pt idx="1">
                  <c:v>State</c:v>
                </c:pt>
                <c:pt idx="2">
                  <c:v>LGA</c:v>
                </c:pt>
                <c:pt idx="3">
                  <c:v>Household</c:v>
                </c:pt>
                <c:pt idx="4">
                  <c:v>Private</c:v>
                </c:pt>
                <c:pt idx="5">
                  <c:v>Rest (Int'l &amp; donor)</c:v>
                </c:pt>
              </c:strCache>
            </c:strRef>
          </c:cat>
          <c:val>
            <c:numRef>
              <c:f>FS!$D$4:$D$9</c:f>
              <c:numCache>
                <c:formatCode>#,##0</c:formatCode>
                <c:ptCount val="6"/>
                <c:pt idx="0" formatCode="General">
                  <c:v>13</c:v>
                </c:pt>
                <c:pt idx="1">
                  <c:v>49</c:v>
                </c:pt>
                <c:pt idx="2">
                  <c:v>13</c:v>
                </c:pt>
                <c:pt idx="3">
                  <c:v>17</c:v>
                </c:pt>
                <c:pt idx="4">
                  <c:v>4</c:v>
                </c:pt>
                <c:pt idx="5">
                  <c:v>4</c:v>
                </c:pt>
              </c:numCache>
            </c:numRef>
          </c:val>
        </c:ser>
        <c:ser>
          <c:idx val="3"/>
          <c:order val="3"/>
          <c:tx>
            <c:strRef>
              <c:f>FS!$E$3</c:f>
              <c:strCache>
                <c:ptCount val="1"/>
                <c:pt idx="0">
                  <c:v>Sokoto 
09/10</c:v>
                </c:pt>
              </c:strCache>
            </c:strRef>
          </c:tx>
          <c:spPr>
            <a:solidFill>
              <a:srgbClr val="FF66FF"/>
            </a:solidFill>
            <a:ln>
              <a:solidFill>
                <a:schemeClr val="tx1"/>
              </a:solidFill>
            </a:ln>
          </c:spPr>
          <c:invertIfNegative val="0"/>
          <c:cat>
            <c:strRef>
              <c:f>FS!$A$4:$A$9</c:f>
              <c:strCache>
                <c:ptCount val="6"/>
                <c:pt idx="0">
                  <c:v>Federal</c:v>
                </c:pt>
                <c:pt idx="1">
                  <c:v>State</c:v>
                </c:pt>
                <c:pt idx="2">
                  <c:v>LGA</c:v>
                </c:pt>
                <c:pt idx="3">
                  <c:v>Household</c:v>
                </c:pt>
                <c:pt idx="4">
                  <c:v>Private</c:v>
                </c:pt>
                <c:pt idx="5">
                  <c:v>Rest (Int'l &amp; donor)</c:v>
                </c:pt>
              </c:strCache>
            </c:strRef>
          </c:cat>
          <c:val>
            <c:numRef>
              <c:f>FS!$E$4:$E$9</c:f>
              <c:numCache>
                <c:formatCode>#,##0</c:formatCode>
                <c:ptCount val="6"/>
                <c:pt idx="0" formatCode="General">
                  <c:v>11</c:v>
                </c:pt>
                <c:pt idx="1">
                  <c:v>53</c:v>
                </c:pt>
                <c:pt idx="2">
                  <c:v>22</c:v>
                </c:pt>
                <c:pt idx="3">
                  <c:v>6</c:v>
                </c:pt>
                <c:pt idx="4">
                  <c:v>8</c:v>
                </c:pt>
                <c:pt idx="5">
                  <c:v>1</c:v>
                </c:pt>
              </c:numCache>
            </c:numRef>
          </c:val>
        </c:ser>
        <c:dLbls>
          <c:showLegendKey val="0"/>
          <c:showVal val="0"/>
          <c:showCatName val="0"/>
          <c:showSerName val="0"/>
          <c:showPercent val="0"/>
          <c:showBubbleSize val="0"/>
        </c:dLbls>
        <c:gapWidth val="150"/>
        <c:shape val="box"/>
        <c:axId val="140989184"/>
        <c:axId val="140990720"/>
        <c:axId val="0"/>
      </c:bar3DChart>
      <c:catAx>
        <c:axId val="140989184"/>
        <c:scaling>
          <c:orientation val="minMax"/>
        </c:scaling>
        <c:delete val="0"/>
        <c:axPos val="b"/>
        <c:numFmt formatCode="General" sourceLinked="1"/>
        <c:majorTickMark val="out"/>
        <c:minorTickMark val="none"/>
        <c:tickLblPos val="nextTo"/>
        <c:txPr>
          <a:bodyPr/>
          <a:lstStyle/>
          <a:p>
            <a:pPr>
              <a:defRPr sz="1400" b="1"/>
            </a:pPr>
            <a:endParaRPr lang="en-US"/>
          </a:p>
        </c:txPr>
        <c:crossAx val="140990720"/>
        <c:crosses val="autoZero"/>
        <c:auto val="1"/>
        <c:lblAlgn val="ctr"/>
        <c:lblOffset val="100"/>
        <c:noMultiLvlLbl val="0"/>
      </c:catAx>
      <c:valAx>
        <c:axId val="140990720"/>
        <c:scaling>
          <c:orientation val="minMax"/>
        </c:scaling>
        <c:delete val="0"/>
        <c:axPos val="l"/>
        <c:majorGridlines/>
        <c:numFmt formatCode="General" sourceLinked="1"/>
        <c:majorTickMark val="out"/>
        <c:minorTickMark val="none"/>
        <c:tickLblPos val="nextTo"/>
        <c:crossAx val="140989184"/>
        <c:crosses val="autoZero"/>
        <c:crossBetween val="between"/>
      </c:valAx>
      <c:spPr>
        <a:noFill/>
        <a:ln w="25400">
          <a:noFill/>
        </a:ln>
      </c:spPr>
    </c:plotArea>
    <c:legend>
      <c:legendPos val="b"/>
      <c:layout>
        <c:manualLayout>
          <c:xMode val="edge"/>
          <c:yMode val="edge"/>
          <c:x val="0.24367275113338102"/>
          <c:y val="0.91768727679531858"/>
          <c:w val="0.48386649964209022"/>
          <c:h val="7.6848242330364441E-2"/>
        </c:manualLayout>
      </c:layout>
      <c:overlay val="0"/>
      <c:spPr>
        <a:ln>
          <a:solidFill>
            <a:schemeClr val="tx1"/>
          </a:solidFill>
        </a:ln>
      </c:spPr>
      <c:txPr>
        <a:bodyPr/>
        <a:lstStyle/>
        <a:p>
          <a:pPr>
            <a:defRPr b="1"/>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4.4296889118368397E-2"/>
          <c:y val="3.1631845025053694E-2"/>
          <c:w val="0.92922305408545258"/>
          <c:h val="0.75268275769506088"/>
        </c:manualLayout>
      </c:layout>
      <c:bar3DChart>
        <c:barDir val="col"/>
        <c:grouping val="clustered"/>
        <c:varyColors val="0"/>
        <c:ser>
          <c:idx val="0"/>
          <c:order val="0"/>
          <c:tx>
            <c:strRef>
              <c:f>Uses!$B$4</c:f>
              <c:strCache>
                <c:ptCount val="1"/>
                <c:pt idx="0">
                  <c:v>Kano 05/06</c:v>
                </c:pt>
              </c:strCache>
            </c:strRef>
          </c:tx>
          <c:spPr>
            <a:solidFill>
              <a:schemeClr val="bg1">
                <a:lumMod val="75000"/>
              </a:schemeClr>
            </a:solidFill>
            <a:ln>
              <a:solidFill>
                <a:schemeClr val="tx1"/>
              </a:solidFill>
            </a:ln>
          </c:spPr>
          <c:invertIfNegative val="0"/>
          <c:cat>
            <c:strRef>
              <c:f>Uses!$A$5:$A$9</c:f>
              <c:strCache>
                <c:ptCount val="5"/>
                <c:pt idx="0">
                  <c:v>Capital Investment</c:v>
                </c:pt>
                <c:pt idx="1">
                  <c:v>Recurrent Personnel</c:v>
                </c:pt>
                <c:pt idx="2">
                  <c:v>Maintenance</c:v>
                </c:pt>
                <c:pt idx="3">
                  <c:v>Transfer</c:v>
                </c:pt>
                <c:pt idx="4">
                  <c:v>Recurrent Running</c:v>
                </c:pt>
              </c:strCache>
            </c:strRef>
          </c:cat>
          <c:val>
            <c:numRef>
              <c:f>Uses!$B$5:$B$9</c:f>
              <c:numCache>
                <c:formatCode>#,##0</c:formatCode>
                <c:ptCount val="5"/>
                <c:pt idx="0" formatCode="General">
                  <c:v>17</c:v>
                </c:pt>
                <c:pt idx="1">
                  <c:v>57</c:v>
                </c:pt>
                <c:pt idx="2">
                  <c:v>2</c:v>
                </c:pt>
                <c:pt idx="3">
                  <c:v>3</c:v>
                </c:pt>
                <c:pt idx="4">
                  <c:v>21</c:v>
                </c:pt>
              </c:numCache>
            </c:numRef>
          </c:val>
        </c:ser>
        <c:ser>
          <c:idx val="1"/>
          <c:order val="1"/>
          <c:tx>
            <c:strRef>
              <c:f>Uses!$C$4</c:f>
              <c:strCache>
                <c:ptCount val="1"/>
                <c:pt idx="0">
                  <c:v>Zamfara 06/07</c:v>
                </c:pt>
              </c:strCache>
            </c:strRef>
          </c:tx>
          <c:spPr>
            <a:solidFill>
              <a:srgbClr val="FFFF00"/>
            </a:solidFill>
            <a:ln>
              <a:solidFill>
                <a:schemeClr val="tx1"/>
              </a:solidFill>
            </a:ln>
          </c:spPr>
          <c:invertIfNegative val="0"/>
          <c:cat>
            <c:strRef>
              <c:f>Uses!$A$5:$A$9</c:f>
              <c:strCache>
                <c:ptCount val="5"/>
                <c:pt idx="0">
                  <c:v>Capital Investment</c:v>
                </c:pt>
                <c:pt idx="1">
                  <c:v>Recurrent Personnel</c:v>
                </c:pt>
                <c:pt idx="2">
                  <c:v>Maintenance</c:v>
                </c:pt>
                <c:pt idx="3">
                  <c:v>Transfer</c:v>
                </c:pt>
                <c:pt idx="4">
                  <c:v>Recurrent Running</c:v>
                </c:pt>
              </c:strCache>
            </c:strRef>
          </c:cat>
          <c:val>
            <c:numRef>
              <c:f>Uses!$C$5:$C$9</c:f>
              <c:numCache>
                <c:formatCode>#,##0</c:formatCode>
                <c:ptCount val="5"/>
                <c:pt idx="0" formatCode="General">
                  <c:v>18</c:v>
                </c:pt>
                <c:pt idx="1">
                  <c:v>34</c:v>
                </c:pt>
                <c:pt idx="2">
                  <c:v>8</c:v>
                </c:pt>
                <c:pt idx="3">
                  <c:v>1</c:v>
                </c:pt>
                <c:pt idx="4">
                  <c:v>39</c:v>
                </c:pt>
              </c:numCache>
            </c:numRef>
          </c:val>
        </c:ser>
        <c:ser>
          <c:idx val="2"/>
          <c:order val="2"/>
          <c:tx>
            <c:strRef>
              <c:f>Uses!$D$4</c:f>
              <c:strCache>
                <c:ptCount val="1"/>
                <c:pt idx="0">
                  <c:v>Bauchi 08/09</c:v>
                </c:pt>
              </c:strCache>
            </c:strRef>
          </c:tx>
          <c:spPr>
            <a:solidFill>
              <a:srgbClr val="00FFCC"/>
            </a:solidFill>
            <a:ln>
              <a:solidFill>
                <a:schemeClr val="tx1"/>
              </a:solidFill>
            </a:ln>
          </c:spPr>
          <c:invertIfNegative val="0"/>
          <c:cat>
            <c:strRef>
              <c:f>Uses!$A$5:$A$9</c:f>
              <c:strCache>
                <c:ptCount val="5"/>
                <c:pt idx="0">
                  <c:v>Capital Investment</c:v>
                </c:pt>
                <c:pt idx="1">
                  <c:v>Recurrent Personnel</c:v>
                </c:pt>
                <c:pt idx="2">
                  <c:v>Maintenance</c:v>
                </c:pt>
                <c:pt idx="3">
                  <c:v>Transfer</c:v>
                </c:pt>
                <c:pt idx="4">
                  <c:v>Recurrent Running</c:v>
                </c:pt>
              </c:strCache>
            </c:strRef>
          </c:cat>
          <c:val>
            <c:numRef>
              <c:f>Uses!$D$5:$D$9</c:f>
              <c:numCache>
                <c:formatCode>#,##0</c:formatCode>
                <c:ptCount val="5"/>
                <c:pt idx="0" formatCode="General">
                  <c:v>28</c:v>
                </c:pt>
                <c:pt idx="1">
                  <c:v>46</c:v>
                </c:pt>
                <c:pt idx="2">
                  <c:v>2</c:v>
                </c:pt>
                <c:pt idx="3">
                  <c:v>6</c:v>
                </c:pt>
                <c:pt idx="4">
                  <c:v>19</c:v>
                </c:pt>
              </c:numCache>
            </c:numRef>
          </c:val>
        </c:ser>
        <c:ser>
          <c:idx val="3"/>
          <c:order val="3"/>
          <c:tx>
            <c:strRef>
              <c:f>Uses!$E$4</c:f>
              <c:strCache>
                <c:ptCount val="1"/>
                <c:pt idx="0">
                  <c:v>Sokoto 09/10</c:v>
                </c:pt>
              </c:strCache>
            </c:strRef>
          </c:tx>
          <c:spPr>
            <a:solidFill>
              <a:srgbClr val="FF66FF"/>
            </a:solidFill>
            <a:ln>
              <a:solidFill>
                <a:schemeClr val="tx1"/>
              </a:solidFill>
            </a:ln>
          </c:spPr>
          <c:invertIfNegative val="0"/>
          <c:cat>
            <c:strRef>
              <c:f>Uses!$A$5:$A$9</c:f>
              <c:strCache>
                <c:ptCount val="5"/>
                <c:pt idx="0">
                  <c:v>Capital Investment</c:v>
                </c:pt>
                <c:pt idx="1">
                  <c:v>Recurrent Personnel</c:v>
                </c:pt>
                <c:pt idx="2">
                  <c:v>Maintenance</c:v>
                </c:pt>
                <c:pt idx="3">
                  <c:v>Transfer</c:v>
                </c:pt>
                <c:pt idx="4">
                  <c:v>Recurrent Running</c:v>
                </c:pt>
              </c:strCache>
            </c:strRef>
          </c:cat>
          <c:val>
            <c:numRef>
              <c:f>Uses!$E$5:$E$9</c:f>
              <c:numCache>
                <c:formatCode>#,##0</c:formatCode>
                <c:ptCount val="5"/>
                <c:pt idx="0" formatCode="General">
                  <c:v>41</c:v>
                </c:pt>
                <c:pt idx="1">
                  <c:v>30</c:v>
                </c:pt>
                <c:pt idx="2">
                  <c:v>4</c:v>
                </c:pt>
                <c:pt idx="3">
                  <c:v>5</c:v>
                </c:pt>
                <c:pt idx="4">
                  <c:v>21</c:v>
                </c:pt>
              </c:numCache>
            </c:numRef>
          </c:val>
        </c:ser>
        <c:dLbls>
          <c:showLegendKey val="0"/>
          <c:showVal val="0"/>
          <c:showCatName val="0"/>
          <c:showSerName val="0"/>
          <c:showPercent val="0"/>
          <c:showBubbleSize val="0"/>
        </c:dLbls>
        <c:gapWidth val="150"/>
        <c:shape val="box"/>
        <c:axId val="35639680"/>
        <c:axId val="35641216"/>
        <c:axId val="0"/>
      </c:bar3DChart>
      <c:catAx>
        <c:axId val="35639680"/>
        <c:scaling>
          <c:orientation val="minMax"/>
        </c:scaling>
        <c:delete val="0"/>
        <c:axPos val="b"/>
        <c:numFmt formatCode="General" sourceLinked="1"/>
        <c:majorTickMark val="out"/>
        <c:minorTickMark val="none"/>
        <c:tickLblPos val="nextTo"/>
        <c:txPr>
          <a:bodyPr/>
          <a:lstStyle/>
          <a:p>
            <a:pPr>
              <a:defRPr sz="1200" b="1"/>
            </a:pPr>
            <a:endParaRPr lang="en-US"/>
          </a:p>
        </c:txPr>
        <c:crossAx val="35641216"/>
        <c:crosses val="autoZero"/>
        <c:auto val="1"/>
        <c:lblAlgn val="ctr"/>
        <c:lblOffset val="100"/>
        <c:noMultiLvlLbl val="0"/>
      </c:catAx>
      <c:valAx>
        <c:axId val="35641216"/>
        <c:scaling>
          <c:orientation val="minMax"/>
        </c:scaling>
        <c:delete val="0"/>
        <c:axPos val="l"/>
        <c:majorGridlines/>
        <c:numFmt formatCode="General" sourceLinked="1"/>
        <c:majorTickMark val="out"/>
        <c:minorTickMark val="none"/>
        <c:tickLblPos val="nextTo"/>
        <c:crossAx val="35639680"/>
        <c:crosses val="autoZero"/>
        <c:crossBetween val="between"/>
      </c:valAx>
      <c:spPr>
        <a:noFill/>
        <a:ln w="25388">
          <a:noFill/>
        </a:ln>
      </c:spPr>
    </c:plotArea>
    <c:legend>
      <c:legendPos val="b"/>
      <c:overlay val="0"/>
      <c:spPr>
        <a:ln>
          <a:solidFill>
            <a:schemeClr val="tx1"/>
          </a:solidFill>
        </a:ln>
      </c:spPr>
      <c:txPr>
        <a:bodyPr/>
        <a:lstStyle/>
        <a:p>
          <a:pPr>
            <a:defRPr sz="11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'Prov Level'!$B$5</c:f>
              <c:strCache>
                <c:ptCount val="1"/>
                <c:pt idx="0">
                  <c:v>Kano 05/06</c:v>
                </c:pt>
              </c:strCache>
            </c:strRef>
          </c:tx>
          <c:spPr>
            <a:solidFill>
              <a:schemeClr val="bg1">
                <a:lumMod val="75000"/>
              </a:schemeClr>
            </a:solidFill>
            <a:ln>
              <a:solidFill>
                <a:schemeClr val="tx1"/>
              </a:solidFill>
            </a:ln>
          </c:spPr>
          <c:invertIfNegative val="0"/>
          <c:cat>
            <c:strRef>
              <c:f>'Prov Level'!$A$6:$A$10</c:f>
              <c:strCache>
                <c:ptCount val="5"/>
                <c:pt idx="0">
                  <c:v>preprimary</c:v>
                </c:pt>
                <c:pt idx="1">
                  <c:v>Primary</c:v>
                </c:pt>
                <c:pt idx="2">
                  <c:v>Secondary</c:v>
                </c:pt>
                <c:pt idx="3">
                  <c:v>Tertiary</c:v>
                </c:pt>
                <c:pt idx="4">
                  <c:v>Admin</c:v>
                </c:pt>
              </c:strCache>
            </c:strRef>
          </c:cat>
          <c:val>
            <c:numRef>
              <c:f>'Prov Level'!$B$6:$B$10</c:f>
              <c:numCache>
                <c:formatCode>#,##0</c:formatCode>
                <c:ptCount val="5"/>
                <c:pt idx="0" formatCode="General">
                  <c:v>3</c:v>
                </c:pt>
                <c:pt idx="1">
                  <c:v>47</c:v>
                </c:pt>
                <c:pt idx="2">
                  <c:v>20</c:v>
                </c:pt>
                <c:pt idx="3">
                  <c:v>24</c:v>
                </c:pt>
                <c:pt idx="4">
                  <c:v>6</c:v>
                </c:pt>
              </c:numCache>
            </c:numRef>
          </c:val>
        </c:ser>
        <c:ser>
          <c:idx val="1"/>
          <c:order val="1"/>
          <c:tx>
            <c:strRef>
              <c:f>'Prov Level'!$C$5</c:f>
              <c:strCache>
                <c:ptCount val="1"/>
                <c:pt idx="0">
                  <c:v>Zamfara 06/07</c:v>
                </c:pt>
              </c:strCache>
            </c:strRef>
          </c:tx>
          <c:spPr>
            <a:solidFill>
              <a:srgbClr val="FFFF00"/>
            </a:solidFill>
            <a:ln>
              <a:solidFill>
                <a:schemeClr val="tx1"/>
              </a:solidFill>
            </a:ln>
          </c:spPr>
          <c:invertIfNegative val="0"/>
          <c:cat>
            <c:strRef>
              <c:f>'Prov Level'!$A$6:$A$10</c:f>
              <c:strCache>
                <c:ptCount val="5"/>
                <c:pt idx="0">
                  <c:v>preprimary</c:v>
                </c:pt>
                <c:pt idx="1">
                  <c:v>Primary</c:v>
                </c:pt>
                <c:pt idx="2">
                  <c:v>Secondary</c:v>
                </c:pt>
                <c:pt idx="3">
                  <c:v>Tertiary</c:v>
                </c:pt>
                <c:pt idx="4">
                  <c:v>Admin</c:v>
                </c:pt>
              </c:strCache>
            </c:strRef>
          </c:cat>
          <c:val>
            <c:numRef>
              <c:f>'Prov Level'!$C$6:$C$10</c:f>
              <c:numCache>
                <c:formatCode>#,##0</c:formatCode>
                <c:ptCount val="5"/>
                <c:pt idx="0" formatCode="General">
                  <c:v>2</c:v>
                </c:pt>
                <c:pt idx="1">
                  <c:v>44</c:v>
                </c:pt>
                <c:pt idx="2">
                  <c:v>32</c:v>
                </c:pt>
                <c:pt idx="3">
                  <c:v>9</c:v>
                </c:pt>
                <c:pt idx="4">
                  <c:v>13</c:v>
                </c:pt>
              </c:numCache>
            </c:numRef>
          </c:val>
        </c:ser>
        <c:ser>
          <c:idx val="2"/>
          <c:order val="2"/>
          <c:tx>
            <c:strRef>
              <c:f>'Prov Level'!$D$5</c:f>
              <c:strCache>
                <c:ptCount val="1"/>
                <c:pt idx="0">
                  <c:v>Bauchi 08/09</c:v>
                </c:pt>
              </c:strCache>
            </c:strRef>
          </c:tx>
          <c:spPr>
            <a:solidFill>
              <a:srgbClr val="00FFCC"/>
            </a:solidFill>
            <a:ln>
              <a:solidFill>
                <a:schemeClr val="tx1"/>
              </a:solidFill>
            </a:ln>
          </c:spPr>
          <c:invertIfNegative val="0"/>
          <c:cat>
            <c:strRef>
              <c:f>'Prov Level'!$A$6:$A$10</c:f>
              <c:strCache>
                <c:ptCount val="5"/>
                <c:pt idx="0">
                  <c:v>preprimary</c:v>
                </c:pt>
                <c:pt idx="1">
                  <c:v>Primary</c:v>
                </c:pt>
                <c:pt idx="2">
                  <c:v>Secondary</c:v>
                </c:pt>
                <c:pt idx="3">
                  <c:v>Tertiary</c:v>
                </c:pt>
                <c:pt idx="4">
                  <c:v>Admin</c:v>
                </c:pt>
              </c:strCache>
            </c:strRef>
          </c:cat>
          <c:val>
            <c:numRef>
              <c:f>'Prov Level'!$D$6:$D$10</c:f>
              <c:numCache>
                <c:formatCode>#,##0</c:formatCode>
                <c:ptCount val="5"/>
                <c:pt idx="0" formatCode="General">
                  <c:v>1</c:v>
                </c:pt>
                <c:pt idx="1">
                  <c:v>39</c:v>
                </c:pt>
                <c:pt idx="2">
                  <c:v>40</c:v>
                </c:pt>
                <c:pt idx="3">
                  <c:v>18</c:v>
                </c:pt>
                <c:pt idx="4">
                  <c:v>1</c:v>
                </c:pt>
              </c:numCache>
            </c:numRef>
          </c:val>
        </c:ser>
        <c:ser>
          <c:idx val="3"/>
          <c:order val="3"/>
          <c:tx>
            <c:strRef>
              <c:f>'Prov Level'!$E$5</c:f>
              <c:strCache>
                <c:ptCount val="1"/>
                <c:pt idx="0">
                  <c:v>Sokoto 09/10</c:v>
                </c:pt>
              </c:strCache>
            </c:strRef>
          </c:tx>
          <c:spPr>
            <a:solidFill>
              <a:srgbClr val="FF66FF"/>
            </a:solidFill>
            <a:ln>
              <a:solidFill>
                <a:schemeClr val="tx1"/>
              </a:solidFill>
            </a:ln>
          </c:spPr>
          <c:invertIfNegative val="0"/>
          <c:cat>
            <c:strRef>
              <c:f>'Prov Level'!$A$6:$A$10</c:f>
              <c:strCache>
                <c:ptCount val="5"/>
                <c:pt idx="0">
                  <c:v>preprimary</c:v>
                </c:pt>
                <c:pt idx="1">
                  <c:v>Primary</c:v>
                </c:pt>
                <c:pt idx="2">
                  <c:v>Secondary</c:v>
                </c:pt>
                <c:pt idx="3">
                  <c:v>Tertiary</c:v>
                </c:pt>
                <c:pt idx="4">
                  <c:v>Admin</c:v>
                </c:pt>
              </c:strCache>
            </c:strRef>
          </c:cat>
          <c:val>
            <c:numRef>
              <c:f>'Prov Level'!$E$6:$E$10</c:f>
              <c:numCache>
                <c:formatCode>#,##0</c:formatCode>
                <c:ptCount val="5"/>
                <c:pt idx="0" formatCode="General">
                  <c:v>3</c:v>
                </c:pt>
                <c:pt idx="1">
                  <c:v>43</c:v>
                </c:pt>
                <c:pt idx="2">
                  <c:v>23</c:v>
                </c:pt>
                <c:pt idx="3">
                  <c:v>30</c:v>
                </c:pt>
                <c:pt idx="4">
                  <c:v>1</c:v>
                </c:pt>
              </c:numCache>
            </c:numRef>
          </c:val>
        </c:ser>
        <c:dLbls>
          <c:showLegendKey val="0"/>
          <c:showVal val="0"/>
          <c:showCatName val="0"/>
          <c:showSerName val="0"/>
          <c:showPercent val="0"/>
          <c:showBubbleSize val="0"/>
        </c:dLbls>
        <c:gapWidth val="150"/>
        <c:shape val="box"/>
        <c:axId val="37094912"/>
        <c:axId val="37096448"/>
        <c:axId val="0"/>
      </c:bar3DChart>
      <c:catAx>
        <c:axId val="37094912"/>
        <c:scaling>
          <c:orientation val="minMax"/>
        </c:scaling>
        <c:delete val="0"/>
        <c:axPos val="b"/>
        <c:numFmt formatCode="General" sourceLinked="1"/>
        <c:majorTickMark val="out"/>
        <c:minorTickMark val="none"/>
        <c:tickLblPos val="nextTo"/>
        <c:txPr>
          <a:bodyPr/>
          <a:lstStyle/>
          <a:p>
            <a:pPr>
              <a:defRPr sz="1100" b="1"/>
            </a:pPr>
            <a:endParaRPr lang="en-US"/>
          </a:p>
        </c:txPr>
        <c:crossAx val="37096448"/>
        <c:crosses val="autoZero"/>
        <c:auto val="1"/>
        <c:lblAlgn val="ctr"/>
        <c:lblOffset val="100"/>
        <c:noMultiLvlLbl val="0"/>
      </c:catAx>
      <c:valAx>
        <c:axId val="37096448"/>
        <c:scaling>
          <c:orientation val="minMax"/>
        </c:scaling>
        <c:delete val="0"/>
        <c:axPos val="l"/>
        <c:majorGridlines/>
        <c:numFmt formatCode="General" sourceLinked="1"/>
        <c:majorTickMark val="out"/>
        <c:minorTickMark val="none"/>
        <c:tickLblPos val="nextTo"/>
        <c:crossAx val="37094912"/>
        <c:crosses val="autoZero"/>
        <c:crossBetween val="between"/>
      </c:valAx>
      <c:spPr>
        <a:noFill/>
        <a:ln w="25381">
          <a:noFill/>
        </a:ln>
      </c:spPr>
    </c:plotArea>
    <c:legend>
      <c:legendPos val="b"/>
      <c:overlay val="0"/>
      <c:spPr>
        <a:ln>
          <a:solidFill>
            <a:schemeClr val="tx1"/>
          </a:solidFill>
        </a:ln>
      </c:sp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53054397612073"/>
          <c:y val="3.9215686274509803E-2"/>
          <c:w val="0.70698386249482492"/>
          <c:h val="0.659558281370898"/>
        </c:manualLayout>
      </c:layout>
      <c:barChart>
        <c:barDir val="bar"/>
        <c:grouping val="clustered"/>
        <c:varyColors val="0"/>
        <c:ser>
          <c:idx val="0"/>
          <c:order val="0"/>
          <c:tx>
            <c:strRef>
              <c:f>Sheet1!$B$1</c:f>
              <c:strCache>
                <c:ptCount val="1"/>
                <c:pt idx="0">
                  <c:v>National</c:v>
                </c:pt>
              </c:strCache>
            </c:strRef>
          </c:tx>
          <c:spPr>
            <a:ln w="9960">
              <a:solidFill>
                <a:schemeClr val="tx1"/>
              </a:solidFill>
            </a:ln>
          </c:spPr>
          <c:invertIfNegative val="0"/>
          <c:cat>
            <c:strRef>
              <c:f>Sheet1!$A$2:$A$10</c:f>
              <c:strCache>
                <c:ptCount val="9"/>
                <c:pt idx="0">
                  <c:v>Food</c:v>
                </c:pt>
                <c:pt idx="1">
                  <c:v>Transport</c:v>
                </c:pt>
                <c:pt idx="2">
                  <c:v>Uniforms</c:v>
                </c:pt>
                <c:pt idx="3">
                  <c:v>PTA</c:v>
                </c:pt>
                <c:pt idx="4">
                  <c:v>Books</c:v>
                </c:pt>
                <c:pt idx="5">
                  <c:v>School fees</c:v>
                </c:pt>
                <c:pt idx="6">
                  <c:v>Extra Classes</c:v>
                </c:pt>
                <c:pt idx="7">
                  <c:v>Other</c:v>
                </c:pt>
                <c:pt idx="8">
                  <c:v>Total</c:v>
                </c:pt>
              </c:strCache>
            </c:strRef>
          </c:cat>
          <c:val>
            <c:numRef>
              <c:f>Sheet1!$B$2:$B$10</c:f>
              <c:numCache>
                <c:formatCode>_(* #,##0_);_(* \(#,##0\);_(* "-"??_);_(@_)</c:formatCode>
                <c:ptCount val="9"/>
                <c:pt idx="0">
                  <c:v>758</c:v>
                </c:pt>
                <c:pt idx="1">
                  <c:v>715</c:v>
                </c:pt>
                <c:pt idx="2">
                  <c:v>745</c:v>
                </c:pt>
                <c:pt idx="3">
                  <c:v>323</c:v>
                </c:pt>
                <c:pt idx="4">
                  <c:v>1772</c:v>
                </c:pt>
                <c:pt idx="5">
                  <c:v>3783</c:v>
                </c:pt>
                <c:pt idx="6">
                  <c:v>549</c:v>
                </c:pt>
                <c:pt idx="7">
                  <c:v>169</c:v>
                </c:pt>
                <c:pt idx="8">
                  <c:v>8815</c:v>
                </c:pt>
              </c:numCache>
            </c:numRef>
          </c:val>
        </c:ser>
        <c:ser>
          <c:idx val="1"/>
          <c:order val="1"/>
          <c:tx>
            <c:strRef>
              <c:f>Sheet1!$C$1</c:f>
              <c:strCache>
                <c:ptCount val="1"/>
                <c:pt idx="0">
                  <c:v>Sokoto</c:v>
                </c:pt>
              </c:strCache>
            </c:strRef>
          </c:tx>
          <c:spPr>
            <a:solidFill>
              <a:srgbClr val="FF33CC"/>
            </a:solidFill>
            <a:ln w="13280"/>
          </c:spPr>
          <c:invertIfNegative val="0"/>
          <c:cat>
            <c:strRef>
              <c:f>Sheet1!$A$2:$A$10</c:f>
              <c:strCache>
                <c:ptCount val="9"/>
                <c:pt idx="0">
                  <c:v>Food</c:v>
                </c:pt>
                <c:pt idx="1">
                  <c:v>Transport</c:v>
                </c:pt>
                <c:pt idx="2">
                  <c:v>Uniforms</c:v>
                </c:pt>
                <c:pt idx="3">
                  <c:v>PTA</c:v>
                </c:pt>
                <c:pt idx="4">
                  <c:v>Books</c:v>
                </c:pt>
                <c:pt idx="5">
                  <c:v>School fees</c:v>
                </c:pt>
                <c:pt idx="6">
                  <c:v>Extra Classes</c:v>
                </c:pt>
                <c:pt idx="7">
                  <c:v>Other</c:v>
                </c:pt>
                <c:pt idx="8">
                  <c:v>Total</c:v>
                </c:pt>
              </c:strCache>
            </c:strRef>
          </c:cat>
          <c:val>
            <c:numRef>
              <c:f>Sheet1!$C$2:$C$10</c:f>
              <c:numCache>
                <c:formatCode>_(* #,##0_);_(* \(#,##0\);_(* "-"??_);_(@_)</c:formatCode>
                <c:ptCount val="9"/>
                <c:pt idx="0">
                  <c:v>589</c:v>
                </c:pt>
                <c:pt idx="1">
                  <c:v>415</c:v>
                </c:pt>
                <c:pt idx="2">
                  <c:v>364</c:v>
                </c:pt>
                <c:pt idx="3">
                  <c:v>42</c:v>
                </c:pt>
                <c:pt idx="4">
                  <c:v>296</c:v>
                </c:pt>
                <c:pt idx="5">
                  <c:v>486</c:v>
                </c:pt>
                <c:pt idx="6">
                  <c:v>115</c:v>
                </c:pt>
                <c:pt idx="7">
                  <c:v>40</c:v>
                </c:pt>
                <c:pt idx="8">
                  <c:v>2348</c:v>
                </c:pt>
              </c:numCache>
            </c:numRef>
          </c:val>
        </c:ser>
        <c:ser>
          <c:idx val="2"/>
          <c:order val="2"/>
          <c:tx>
            <c:strRef>
              <c:f>Sheet1!$D$1</c:f>
              <c:strCache>
                <c:ptCount val="1"/>
                <c:pt idx="0">
                  <c:v>bauchi</c:v>
                </c:pt>
              </c:strCache>
            </c:strRef>
          </c:tx>
          <c:spPr>
            <a:solidFill>
              <a:srgbClr val="00FFFF"/>
            </a:solidFill>
            <a:ln w="13280"/>
          </c:spPr>
          <c:invertIfNegative val="0"/>
          <c:cat>
            <c:strRef>
              <c:f>Sheet1!$A$2:$A$10</c:f>
              <c:strCache>
                <c:ptCount val="9"/>
                <c:pt idx="0">
                  <c:v>Food</c:v>
                </c:pt>
                <c:pt idx="1">
                  <c:v>Transport</c:v>
                </c:pt>
                <c:pt idx="2">
                  <c:v>Uniforms</c:v>
                </c:pt>
                <c:pt idx="3">
                  <c:v>PTA</c:v>
                </c:pt>
                <c:pt idx="4">
                  <c:v>Books</c:v>
                </c:pt>
                <c:pt idx="5">
                  <c:v>School fees</c:v>
                </c:pt>
                <c:pt idx="6">
                  <c:v>Extra Classes</c:v>
                </c:pt>
                <c:pt idx="7">
                  <c:v>Other</c:v>
                </c:pt>
                <c:pt idx="8">
                  <c:v>Total</c:v>
                </c:pt>
              </c:strCache>
            </c:strRef>
          </c:cat>
          <c:val>
            <c:numRef>
              <c:f>Sheet1!$D$2:$D$10</c:f>
              <c:numCache>
                <c:formatCode>_(* #,##0_);_(* \(#,##0\);_(* "-"??_);_(@_)</c:formatCode>
                <c:ptCount val="9"/>
                <c:pt idx="0">
                  <c:v>390</c:v>
                </c:pt>
                <c:pt idx="1">
                  <c:v>310</c:v>
                </c:pt>
                <c:pt idx="2">
                  <c:v>491</c:v>
                </c:pt>
                <c:pt idx="3">
                  <c:v>240</c:v>
                </c:pt>
                <c:pt idx="4">
                  <c:v>360</c:v>
                </c:pt>
                <c:pt idx="5">
                  <c:v>1901</c:v>
                </c:pt>
                <c:pt idx="6">
                  <c:v>135</c:v>
                </c:pt>
                <c:pt idx="7">
                  <c:v>149</c:v>
                </c:pt>
                <c:pt idx="8">
                  <c:v>3977</c:v>
                </c:pt>
              </c:numCache>
            </c:numRef>
          </c:val>
        </c:ser>
        <c:ser>
          <c:idx val="3"/>
          <c:order val="3"/>
          <c:tx>
            <c:strRef>
              <c:f>Sheet1!$E$1</c:f>
              <c:strCache>
                <c:ptCount val="1"/>
                <c:pt idx="0">
                  <c:v>Kano</c:v>
                </c:pt>
              </c:strCache>
            </c:strRef>
          </c:tx>
          <c:spPr>
            <a:solidFill>
              <a:schemeClr val="bg1">
                <a:lumMod val="75000"/>
              </a:schemeClr>
            </a:solidFill>
          </c:spPr>
          <c:invertIfNegative val="0"/>
          <c:cat>
            <c:strRef>
              <c:f>Sheet1!$A$2:$A$10</c:f>
              <c:strCache>
                <c:ptCount val="9"/>
                <c:pt idx="0">
                  <c:v>Food</c:v>
                </c:pt>
                <c:pt idx="1">
                  <c:v>Transport</c:v>
                </c:pt>
                <c:pt idx="2">
                  <c:v>Uniforms</c:v>
                </c:pt>
                <c:pt idx="3">
                  <c:v>PTA</c:v>
                </c:pt>
                <c:pt idx="4">
                  <c:v>Books</c:v>
                </c:pt>
                <c:pt idx="5">
                  <c:v>School fees</c:v>
                </c:pt>
                <c:pt idx="6">
                  <c:v>Extra Classes</c:v>
                </c:pt>
                <c:pt idx="7">
                  <c:v>Other</c:v>
                </c:pt>
                <c:pt idx="8">
                  <c:v>Total</c:v>
                </c:pt>
              </c:strCache>
            </c:strRef>
          </c:cat>
          <c:val>
            <c:numRef>
              <c:f>Sheet1!$E$2:$E$10</c:f>
              <c:numCache>
                <c:formatCode>_(* #,##0_);_(* \(#,##0\);_(* "-"??_);_(@_)</c:formatCode>
                <c:ptCount val="9"/>
                <c:pt idx="0">
                  <c:v>132</c:v>
                </c:pt>
                <c:pt idx="1">
                  <c:v>343</c:v>
                </c:pt>
                <c:pt idx="2">
                  <c:v>490</c:v>
                </c:pt>
                <c:pt idx="3">
                  <c:v>57</c:v>
                </c:pt>
                <c:pt idx="4">
                  <c:v>650</c:v>
                </c:pt>
                <c:pt idx="5">
                  <c:v>567</c:v>
                </c:pt>
                <c:pt idx="6">
                  <c:v>120</c:v>
                </c:pt>
                <c:pt idx="7">
                  <c:v>232</c:v>
                </c:pt>
                <c:pt idx="8">
                  <c:v>2590</c:v>
                </c:pt>
              </c:numCache>
            </c:numRef>
          </c:val>
        </c:ser>
        <c:ser>
          <c:idx val="4"/>
          <c:order val="4"/>
          <c:tx>
            <c:strRef>
              <c:f>Sheet1!$F$1</c:f>
              <c:strCache>
                <c:ptCount val="1"/>
                <c:pt idx="0">
                  <c:v>Zamfara</c:v>
                </c:pt>
              </c:strCache>
            </c:strRef>
          </c:tx>
          <c:spPr>
            <a:solidFill>
              <a:srgbClr val="FFFF00"/>
            </a:solidFill>
          </c:spPr>
          <c:invertIfNegative val="0"/>
          <c:cat>
            <c:strRef>
              <c:f>Sheet1!$A$2:$A$10</c:f>
              <c:strCache>
                <c:ptCount val="9"/>
                <c:pt idx="0">
                  <c:v>Food</c:v>
                </c:pt>
                <c:pt idx="1">
                  <c:v>Transport</c:v>
                </c:pt>
                <c:pt idx="2">
                  <c:v>Uniforms</c:v>
                </c:pt>
                <c:pt idx="3">
                  <c:v>PTA</c:v>
                </c:pt>
                <c:pt idx="4">
                  <c:v>Books</c:v>
                </c:pt>
                <c:pt idx="5">
                  <c:v>School fees</c:v>
                </c:pt>
                <c:pt idx="6">
                  <c:v>Extra Classes</c:v>
                </c:pt>
                <c:pt idx="7">
                  <c:v>Other</c:v>
                </c:pt>
                <c:pt idx="8">
                  <c:v>Total</c:v>
                </c:pt>
              </c:strCache>
            </c:strRef>
          </c:cat>
          <c:val>
            <c:numRef>
              <c:f>Sheet1!$F$2:$F$10</c:f>
              <c:numCache>
                <c:formatCode>_(* #,##0_);_(* \(#,##0\);_(* "-"??_);_(@_)</c:formatCode>
                <c:ptCount val="9"/>
                <c:pt idx="0">
                  <c:v>85</c:v>
                </c:pt>
                <c:pt idx="1">
                  <c:v>93</c:v>
                </c:pt>
                <c:pt idx="2">
                  <c:v>154</c:v>
                </c:pt>
                <c:pt idx="3">
                  <c:v>17</c:v>
                </c:pt>
                <c:pt idx="4">
                  <c:v>174</c:v>
                </c:pt>
                <c:pt idx="5">
                  <c:v>907</c:v>
                </c:pt>
                <c:pt idx="6">
                  <c:v>129</c:v>
                </c:pt>
                <c:pt idx="7">
                  <c:v>34</c:v>
                </c:pt>
                <c:pt idx="8">
                  <c:v>1592</c:v>
                </c:pt>
              </c:numCache>
            </c:numRef>
          </c:val>
        </c:ser>
        <c:dLbls>
          <c:showLegendKey val="0"/>
          <c:showVal val="0"/>
          <c:showCatName val="0"/>
          <c:showSerName val="0"/>
          <c:showPercent val="0"/>
          <c:showBubbleSize val="0"/>
        </c:dLbls>
        <c:gapWidth val="150"/>
        <c:axId val="35701120"/>
        <c:axId val="35702656"/>
      </c:barChart>
      <c:catAx>
        <c:axId val="35701120"/>
        <c:scaling>
          <c:orientation val="minMax"/>
        </c:scaling>
        <c:delete val="0"/>
        <c:axPos val="l"/>
        <c:numFmt formatCode="General" sourceLinked="1"/>
        <c:majorTickMark val="out"/>
        <c:minorTickMark val="none"/>
        <c:tickLblPos val="nextTo"/>
        <c:txPr>
          <a:bodyPr/>
          <a:lstStyle/>
          <a:p>
            <a:pPr>
              <a:defRPr sz="1673"/>
            </a:pPr>
            <a:endParaRPr lang="en-US"/>
          </a:p>
        </c:txPr>
        <c:crossAx val="35702656"/>
        <c:crossesAt val="0"/>
        <c:auto val="1"/>
        <c:lblAlgn val="ctr"/>
        <c:lblOffset val="100"/>
        <c:noMultiLvlLbl val="0"/>
      </c:catAx>
      <c:valAx>
        <c:axId val="35702656"/>
        <c:scaling>
          <c:orientation val="minMax"/>
        </c:scaling>
        <c:delete val="0"/>
        <c:axPos val="b"/>
        <c:majorGridlines/>
        <c:title>
          <c:tx>
            <c:rich>
              <a:bodyPr/>
              <a:lstStyle/>
              <a:p>
                <a:pPr>
                  <a:defRPr sz="1255" b="1" i="1" u="none" strike="noStrike" baseline="0">
                    <a:solidFill>
                      <a:srgbClr val="000000"/>
                    </a:solidFill>
                    <a:latin typeface="Calibri"/>
                    <a:ea typeface="Calibri"/>
                    <a:cs typeface="Calibri"/>
                  </a:defRPr>
                </a:pPr>
                <a:r>
                  <a:rPr lang="en-US" i="1"/>
                  <a:t>Expenditure in Naira</a:t>
                </a:r>
              </a:p>
            </c:rich>
          </c:tx>
          <c:overlay val="0"/>
        </c:title>
        <c:numFmt formatCode="_(* #,##0_);_(* \(#,##0\);_(* &quot;-&quot;??_);_(@_)" sourceLinked="1"/>
        <c:majorTickMark val="out"/>
        <c:minorTickMark val="none"/>
        <c:tickLblPos val="nextTo"/>
        <c:txPr>
          <a:bodyPr/>
          <a:lstStyle/>
          <a:p>
            <a:pPr>
              <a:defRPr sz="1673"/>
            </a:pPr>
            <a:endParaRPr lang="en-US"/>
          </a:p>
        </c:txPr>
        <c:crossAx val="35701120"/>
        <c:crosses val="autoZero"/>
        <c:crossBetween val="between"/>
      </c:valAx>
    </c:plotArea>
    <c:legend>
      <c:legendPos val="b"/>
      <c:overlay val="0"/>
    </c:legend>
    <c:plotVisOnly val="1"/>
    <c:dispBlanksAs val="gap"/>
    <c:showDLblsOverMax val="0"/>
  </c:chart>
  <c:txPr>
    <a:bodyPr/>
    <a:lstStyle/>
    <a:p>
      <a:pPr>
        <a:defRPr sz="1882"/>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87034-8020-4AD8-8D7A-ECE56468912E}"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US"/>
        </a:p>
      </dgm:t>
    </dgm:pt>
    <dgm:pt modelId="{EDA15F15-6A94-4E5C-ADAD-9790DBBA783F}">
      <dgm:prSet phldrT="[Text]" custT="1"/>
      <dgm:spPr>
        <a:ln>
          <a:solidFill>
            <a:schemeClr val="accent6">
              <a:lumMod val="75000"/>
            </a:schemeClr>
          </a:solidFill>
        </a:ln>
      </dgm:spPr>
      <dgm:t>
        <a:bodyPr/>
        <a:lstStyle/>
        <a:p>
          <a:r>
            <a:rPr lang="en-US" sz="2800" b="1" baseline="0" dirty="0" smtClean="0">
              <a:solidFill>
                <a:schemeClr val="accent6">
                  <a:lumMod val="60000"/>
                  <a:lumOff val="40000"/>
                </a:schemeClr>
              </a:solidFill>
            </a:rPr>
            <a:t>Steering Committee</a:t>
          </a:r>
          <a:endParaRPr lang="en-US" sz="2800" b="1" baseline="0" dirty="0">
            <a:solidFill>
              <a:schemeClr val="accent6">
                <a:lumMod val="60000"/>
                <a:lumOff val="40000"/>
              </a:schemeClr>
            </a:solidFill>
          </a:endParaRPr>
        </a:p>
      </dgm:t>
    </dgm:pt>
    <dgm:pt modelId="{28866C67-8026-4D5A-B697-90A2F5F3CBA1}" type="parTrans" cxnId="{B3183702-D754-40EA-9608-8C3A55F6D487}">
      <dgm:prSet/>
      <dgm:spPr/>
      <dgm:t>
        <a:bodyPr/>
        <a:lstStyle/>
        <a:p>
          <a:endParaRPr lang="en-US"/>
        </a:p>
      </dgm:t>
    </dgm:pt>
    <dgm:pt modelId="{68B226B3-CEC7-42B0-91A5-A50E6F1634D6}" type="sibTrans" cxnId="{B3183702-D754-40EA-9608-8C3A55F6D487}">
      <dgm:prSet/>
      <dgm:spPr/>
      <dgm:t>
        <a:bodyPr/>
        <a:lstStyle/>
        <a:p>
          <a:endParaRPr lang="en-US"/>
        </a:p>
      </dgm:t>
    </dgm:pt>
    <dgm:pt modelId="{D0838032-C603-48F0-9813-31C69EC9C9B0}">
      <dgm:prSet phldrT="[Text]" custT="1"/>
      <dgm:spPr/>
      <dgm:t>
        <a:bodyPr/>
        <a:lstStyle/>
        <a:p>
          <a:r>
            <a:rPr lang="en-US" sz="2000" b="1" baseline="0" dirty="0" smtClean="0">
              <a:solidFill>
                <a:schemeClr val="accent6">
                  <a:lumMod val="60000"/>
                  <a:lumOff val="40000"/>
                </a:schemeClr>
              </a:solidFill>
            </a:rPr>
            <a:t>Boundaries</a:t>
          </a:r>
          <a:endParaRPr lang="en-US" sz="2000" b="1" baseline="0" dirty="0">
            <a:solidFill>
              <a:schemeClr val="accent6">
                <a:lumMod val="60000"/>
                <a:lumOff val="40000"/>
              </a:schemeClr>
            </a:solidFill>
          </a:endParaRPr>
        </a:p>
      </dgm:t>
    </dgm:pt>
    <dgm:pt modelId="{9340C1CB-0F85-4C76-93DB-434B922FBE7A}" type="parTrans" cxnId="{3DF6019C-78AB-4419-9BAD-A8305DE10DAC}">
      <dgm:prSet/>
      <dgm:spPr/>
      <dgm:t>
        <a:bodyPr/>
        <a:lstStyle/>
        <a:p>
          <a:endParaRPr lang="en-US"/>
        </a:p>
      </dgm:t>
    </dgm:pt>
    <dgm:pt modelId="{CB5E3457-DE90-4271-B796-40C4B573B263}" type="sibTrans" cxnId="{3DF6019C-78AB-4419-9BAD-A8305DE10DAC}">
      <dgm:prSet/>
      <dgm:spPr/>
      <dgm:t>
        <a:bodyPr/>
        <a:lstStyle/>
        <a:p>
          <a:endParaRPr lang="en-US"/>
        </a:p>
      </dgm:t>
    </dgm:pt>
    <dgm:pt modelId="{131EEA16-4782-49D4-A6BB-F9AFE3C0A6D0}">
      <dgm:prSet phldrT="[Text]" custT="1"/>
      <dgm:spPr/>
      <dgm:t>
        <a:bodyPr/>
        <a:lstStyle/>
        <a:p>
          <a:r>
            <a:rPr lang="en-US" sz="2000" b="1" baseline="0" smtClean="0">
              <a:solidFill>
                <a:schemeClr val="accent6">
                  <a:lumMod val="60000"/>
                  <a:lumOff val="40000"/>
                </a:schemeClr>
              </a:solidFill>
            </a:rPr>
            <a:t>Policy</a:t>
          </a:r>
          <a:endParaRPr lang="en-US" sz="2000" b="1" baseline="0" dirty="0">
            <a:solidFill>
              <a:schemeClr val="accent6">
                <a:lumMod val="60000"/>
                <a:lumOff val="40000"/>
              </a:schemeClr>
            </a:solidFill>
          </a:endParaRPr>
        </a:p>
      </dgm:t>
    </dgm:pt>
    <dgm:pt modelId="{2181CE86-B3EC-4EE1-B7E7-80601B3D1AC0}" type="parTrans" cxnId="{C55CFA0A-268B-478A-8157-48DC78DBBC23}">
      <dgm:prSet/>
      <dgm:spPr/>
      <dgm:t>
        <a:bodyPr/>
        <a:lstStyle/>
        <a:p>
          <a:endParaRPr lang="en-US"/>
        </a:p>
      </dgm:t>
    </dgm:pt>
    <dgm:pt modelId="{19352782-14EF-4C7A-9CF4-DD47CB1CC899}" type="sibTrans" cxnId="{C55CFA0A-268B-478A-8157-48DC78DBBC23}">
      <dgm:prSet/>
      <dgm:spPr/>
      <dgm:t>
        <a:bodyPr/>
        <a:lstStyle/>
        <a:p>
          <a:endParaRPr lang="en-US"/>
        </a:p>
      </dgm:t>
    </dgm:pt>
    <dgm:pt modelId="{1B3A87FA-4FC6-4113-98FE-555065CA0E5C}">
      <dgm:prSet phldrT="[Text]" custT="1"/>
      <dgm:spPr/>
      <dgm:t>
        <a:bodyPr/>
        <a:lstStyle/>
        <a:p>
          <a:r>
            <a:rPr lang="en-US" sz="2800" b="1" baseline="0" dirty="0" smtClean="0">
              <a:solidFill>
                <a:srgbClr val="FF0000"/>
              </a:solidFill>
            </a:rPr>
            <a:t>Working Group</a:t>
          </a:r>
          <a:endParaRPr lang="en-US" sz="2800" b="1" baseline="0" dirty="0">
            <a:solidFill>
              <a:srgbClr val="FF0000"/>
            </a:solidFill>
          </a:endParaRPr>
        </a:p>
      </dgm:t>
    </dgm:pt>
    <dgm:pt modelId="{49E93F08-9F7A-441E-AC26-7021DDA99986}" type="parTrans" cxnId="{666FE0E4-7C1A-462C-BA10-EAA08552EB24}">
      <dgm:prSet/>
      <dgm:spPr/>
      <dgm:t>
        <a:bodyPr/>
        <a:lstStyle/>
        <a:p>
          <a:endParaRPr lang="en-US"/>
        </a:p>
      </dgm:t>
    </dgm:pt>
    <dgm:pt modelId="{E604CDFF-FA0A-401C-AE5E-C8F69B5D24AD}" type="sibTrans" cxnId="{666FE0E4-7C1A-462C-BA10-EAA08552EB24}">
      <dgm:prSet/>
      <dgm:spPr/>
      <dgm:t>
        <a:bodyPr/>
        <a:lstStyle/>
        <a:p>
          <a:endParaRPr lang="en-US"/>
        </a:p>
      </dgm:t>
    </dgm:pt>
    <dgm:pt modelId="{52D302C5-E5C2-4A7E-B343-85706F03FF87}">
      <dgm:prSet phldrT="[Text]" custT="1"/>
      <dgm:spPr/>
      <dgm:t>
        <a:bodyPr/>
        <a:lstStyle/>
        <a:p>
          <a:r>
            <a:rPr lang="en-US" sz="2000" b="1" baseline="0" dirty="0" smtClean="0">
              <a:solidFill>
                <a:srgbClr val="FF0000"/>
              </a:solidFill>
            </a:rPr>
            <a:t>Data Map</a:t>
          </a:r>
          <a:endParaRPr lang="en-US" sz="2000" b="1" baseline="0" dirty="0">
            <a:solidFill>
              <a:srgbClr val="FF0000"/>
            </a:solidFill>
          </a:endParaRPr>
        </a:p>
      </dgm:t>
    </dgm:pt>
    <dgm:pt modelId="{C5A5480D-F7E4-48DF-BF3F-648A752F2E43}" type="parTrans" cxnId="{6EB59085-8722-4ECD-9F7E-386EF746F584}">
      <dgm:prSet/>
      <dgm:spPr/>
      <dgm:t>
        <a:bodyPr/>
        <a:lstStyle/>
        <a:p>
          <a:endParaRPr lang="en-US"/>
        </a:p>
      </dgm:t>
    </dgm:pt>
    <dgm:pt modelId="{EB4CE1E6-6C6A-44C7-A9D2-87AB33767481}" type="sibTrans" cxnId="{6EB59085-8722-4ECD-9F7E-386EF746F584}">
      <dgm:prSet/>
      <dgm:spPr/>
      <dgm:t>
        <a:bodyPr/>
        <a:lstStyle/>
        <a:p>
          <a:endParaRPr lang="en-US"/>
        </a:p>
      </dgm:t>
    </dgm:pt>
    <dgm:pt modelId="{94578169-48BD-4200-954E-9DE24F668B50}">
      <dgm:prSet phldrT="[Text]" custT="1"/>
      <dgm:spPr/>
      <dgm:t>
        <a:bodyPr/>
        <a:lstStyle/>
        <a:p>
          <a:r>
            <a:rPr lang="en-US" sz="2000" b="1" baseline="0" smtClean="0">
              <a:solidFill>
                <a:srgbClr val="FF0000"/>
              </a:solidFill>
            </a:rPr>
            <a:t>Analysis</a:t>
          </a:r>
          <a:endParaRPr lang="en-US" sz="2000" b="1" baseline="0" dirty="0">
            <a:solidFill>
              <a:srgbClr val="FF0000"/>
            </a:solidFill>
          </a:endParaRPr>
        </a:p>
      </dgm:t>
    </dgm:pt>
    <dgm:pt modelId="{F1C6F4F4-80F0-4204-862C-5C4F796C11BD}" type="parTrans" cxnId="{68F262AC-E4E2-4903-81C4-90EE36470E6D}">
      <dgm:prSet/>
      <dgm:spPr/>
      <dgm:t>
        <a:bodyPr/>
        <a:lstStyle/>
        <a:p>
          <a:endParaRPr lang="en-US"/>
        </a:p>
      </dgm:t>
    </dgm:pt>
    <dgm:pt modelId="{29FC3184-F0C8-4D99-BC60-663F6FBFBC3E}" type="sibTrans" cxnId="{68F262AC-E4E2-4903-81C4-90EE36470E6D}">
      <dgm:prSet/>
      <dgm:spPr/>
      <dgm:t>
        <a:bodyPr/>
        <a:lstStyle/>
        <a:p>
          <a:endParaRPr lang="en-US"/>
        </a:p>
      </dgm:t>
    </dgm:pt>
    <dgm:pt modelId="{79FE071F-8519-4079-9DD3-B1A8E06BCB86}">
      <dgm:prSet phldrT="[Text]" custT="1"/>
      <dgm:spPr/>
      <dgm:t>
        <a:bodyPr/>
        <a:lstStyle/>
        <a:p>
          <a:r>
            <a:rPr lang="en-US" sz="2800" b="1" dirty="0" smtClean="0">
              <a:solidFill>
                <a:schemeClr val="accent4">
                  <a:lumMod val="75000"/>
                </a:schemeClr>
              </a:solidFill>
            </a:rPr>
            <a:t>Core Data Group</a:t>
          </a:r>
          <a:endParaRPr lang="en-US" sz="2800" b="1" dirty="0">
            <a:solidFill>
              <a:schemeClr val="accent4">
                <a:lumMod val="75000"/>
              </a:schemeClr>
            </a:solidFill>
          </a:endParaRPr>
        </a:p>
      </dgm:t>
    </dgm:pt>
    <dgm:pt modelId="{1962B352-F857-4AF7-81AB-231260AC1692}" type="parTrans" cxnId="{596D1AFD-234E-40CC-91CC-90D522AB7232}">
      <dgm:prSet/>
      <dgm:spPr/>
      <dgm:t>
        <a:bodyPr/>
        <a:lstStyle/>
        <a:p>
          <a:endParaRPr lang="en-US"/>
        </a:p>
      </dgm:t>
    </dgm:pt>
    <dgm:pt modelId="{680FD324-5B88-4AF2-A264-A00E79D07F40}" type="sibTrans" cxnId="{596D1AFD-234E-40CC-91CC-90D522AB7232}">
      <dgm:prSet/>
      <dgm:spPr/>
      <dgm:t>
        <a:bodyPr/>
        <a:lstStyle/>
        <a:p>
          <a:endParaRPr lang="en-US"/>
        </a:p>
      </dgm:t>
    </dgm:pt>
    <dgm:pt modelId="{2DF5054B-4ED1-44CF-970F-3DE0C1CFEDBE}">
      <dgm:prSet phldrT="[Text]" custT="1"/>
      <dgm:spPr/>
      <dgm:t>
        <a:bodyPr/>
        <a:lstStyle/>
        <a:p>
          <a:r>
            <a:rPr lang="en-US" sz="2000" b="1" dirty="0" smtClean="0">
              <a:solidFill>
                <a:schemeClr val="accent4">
                  <a:lumMod val="75000"/>
                </a:schemeClr>
              </a:solidFill>
            </a:rPr>
            <a:t>Data collection</a:t>
          </a:r>
          <a:endParaRPr lang="en-US" sz="2000" b="1" dirty="0">
            <a:solidFill>
              <a:schemeClr val="accent4">
                <a:lumMod val="75000"/>
              </a:schemeClr>
            </a:solidFill>
          </a:endParaRPr>
        </a:p>
      </dgm:t>
    </dgm:pt>
    <dgm:pt modelId="{A0102E4E-2693-4A24-A2BF-440601E4845D}" type="parTrans" cxnId="{4EA0D4A1-A5A4-4B9F-880C-BAE8D43210A2}">
      <dgm:prSet/>
      <dgm:spPr/>
      <dgm:t>
        <a:bodyPr/>
        <a:lstStyle/>
        <a:p>
          <a:endParaRPr lang="en-US"/>
        </a:p>
      </dgm:t>
    </dgm:pt>
    <dgm:pt modelId="{D8E9797E-5D0F-4D62-900E-E5CDFB042C27}" type="sibTrans" cxnId="{4EA0D4A1-A5A4-4B9F-880C-BAE8D43210A2}">
      <dgm:prSet/>
      <dgm:spPr/>
      <dgm:t>
        <a:bodyPr/>
        <a:lstStyle/>
        <a:p>
          <a:endParaRPr lang="en-US"/>
        </a:p>
      </dgm:t>
    </dgm:pt>
    <dgm:pt modelId="{58703DBC-AAE8-409B-851D-AE230DC45E14}">
      <dgm:prSet phldrT="[Text]" custT="1"/>
      <dgm:spPr/>
      <dgm:t>
        <a:bodyPr/>
        <a:lstStyle/>
        <a:p>
          <a:r>
            <a:rPr lang="en-US" sz="2000" b="1" dirty="0" smtClean="0">
              <a:solidFill>
                <a:schemeClr val="accent4">
                  <a:lumMod val="75000"/>
                </a:schemeClr>
              </a:solidFill>
            </a:rPr>
            <a:t>Validation</a:t>
          </a:r>
          <a:endParaRPr lang="en-US" sz="2000" b="1" dirty="0">
            <a:solidFill>
              <a:schemeClr val="accent4">
                <a:lumMod val="75000"/>
              </a:schemeClr>
            </a:solidFill>
          </a:endParaRPr>
        </a:p>
      </dgm:t>
    </dgm:pt>
    <dgm:pt modelId="{9CF75D81-6079-402B-BAF7-9CBC4CEAC76C}" type="parTrans" cxnId="{8B4F8611-3536-42C8-B42B-8D9E22E7663E}">
      <dgm:prSet/>
      <dgm:spPr/>
      <dgm:t>
        <a:bodyPr/>
        <a:lstStyle/>
        <a:p>
          <a:endParaRPr lang="en-US"/>
        </a:p>
      </dgm:t>
    </dgm:pt>
    <dgm:pt modelId="{ABEE43B4-E9BE-462F-B953-9ADF190EE340}" type="sibTrans" cxnId="{8B4F8611-3536-42C8-B42B-8D9E22E7663E}">
      <dgm:prSet/>
      <dgm:spPr/>
      <dgm:t>
        <a:bodyPr/>
        <a:lstStyle/>
        <a:p>
          <a:endParaRPr lang="en-US"/>
        </a:p>
      </dgm:t>
    </dgm:pt>
    <dgm:pt modelId="{838835AC-DEA3-47E9-AC13-06073D21C066}">
      <dgm:prSet phldrT="[Text]" custT="1"/>
      <dgm:spPr/>
      <dgm:t>
        <a:bodyPr/>
        <a:lstStyle/>
        <a:p>
          <a:r>
            <a:rPr lang="en-US" sz="2000" b="1" baseline="0" dirty="0" smtClean="0">
              <a:solidFill>
                <a:schemeClr val="accent6">
                  <a:lumMod val="60000"/>
                  <a:lumOff val="40000"/>
                </a:schemeClr>
              </a:solidFill>
            </a:rPr>
            <a:t>Working Group</a:t>
          </a:r>
          <a:endParaRPr lang="en-US" sz="2000" b="1" baseline="0" dirty="0">
            <a:solidFill>
              <a:schemeClr val="accent6">
                <a:lumMod val="60000"/>
                <a:lumOff val="40000"/>
              </a:schemeClr>
            </a:solidFill>
          </a:endParaRPr>
        </a:p>
      </dgm:t>
    </dgm:pt>
    <dgm:pt modelId="{875EDC69-2E64-4B83-A0D0-4860D7147D0E}" type="parTrans" cxnId="{B4F03B00-0156-4A62-8A7F-A898DE5FDEB7}">
      <dgm:prSet/>
      <dgm:spPr/>
      <dgm:t>
        <a:bodyPr/>
        <a:lstStyle/>
        <a:p>
          <a:endParaRPr lang="en-US"/>
        </a:p>
      </dgm:t>
    </dgm:pt>
    <dgm:pt modelId="{DA23170C-7675-4F9B-8879-EF1E46061E32}" type="sibTrans" cxnId="{B4F03B00-0156-4A62-8A7F-A898DE5FDEB7}">
      <dgm:prSet/>
      <dgm:spPr/>
      <dgm:t>
        <a:bodyPr/>
        <a:lstStyle/>
        <a:p>
          <a:endParaRPr lang="en-US"/>
        </a:p>
      </dgm:t>
    </dgm:pt>
    <dgm:pt modelId="{B8EF3ADC-B6DE-4032-A57A-311ED1BB58D5}">
      <dgm:prSet phldrT="[Text]" custT="1"/>
      <dgm:spPr/>
      <dgm:t>
        <a:bodyPr/>
        <a:lstStyle/>
        <a:p>
          <a:r>
            <a:rPr lang="en-US" sz="2000" b="1" baseline="0" dirty="0" smtClean="0">
              <a:solidFill>
                <a:srgbClr val="FF0000"/>
              </a:solidFill>
            </a:rPr>
            <a:t>Final Report</a:t>
          </a:r>
          <a:endParaRPr lang="en-US" sz="2000" b="1" baseline="0" dirty="0">
            <a:solidFill>
              <a:srgbClr val="FF0000"/>
            </a:solidFill>
          </a:endParaRPr>
        </a:p>
      </dgm:t>
    </dgm:pt>
    <dgm:pt modelId="{E652F844-A1BD-48C6-B62E-F63996A0B86F}" type="parTrans" cxnId="{C592C6C7-FCA1-417F-8425-FFD21AEB88FA}">
      <dgm:prSet/>
      <dgm:spPr/>
      <dgm:t>
        <a:bodyPr/>
        <a:lstStyle/>
        <a:p>
          <a:endParaRPr lang="en-US"/>
        </a:p>
      </dgm:t>
    </dgm:pt>
    <dgm:pt modelId="{327F11DA-F04C-4CBB-9E29-D2DF91DB24E9}" type="sibTrans" cxnId="{C592C6C7-FCA1-417F-8425-FFD21AEB88FA}">
      <dgm:prSet/>
      <dgm:spPr/>
      <dgm:t>
        <a:bodyPr/>
        <a:lstStyle/>
        <a:p>
          <a:endParaRPr lang="en-US"/>
        </a:p>
      </dgm:t>
    </dgm:pt>
    <dgm:pt modelId="{C0FEEC98-F35B-4207-AB80-AC2503A2173F}">
      <dgm:prSet phldrT="[Text]" custT="1"/>
      <dgm:spPr/>
      <dgm:t>
        <a:bodyPr/>
        <a:lstStyle/>
        <a:p>
          <a:r>
            <a:rPr lang="en-US" sz="2000" b="1" dirty="0" smtClean="0">
              <a:solidFill>
                <a:schemeClr val="accent4">
                  <a:lumMod val="75000"/>
                </a:schemeClr>
              </a:solidFill>
            </a:rPr>
            <a:t>Analysis </a:t>
          </a:r>
          <a:endParaRPr lang="en-US" sz="2000" b="1" dirty="0">
            <a:solidFill>
              <a:schemeClr val="accent4">
                <a:lumMod val="75000"/>
              </a:schemeClr>
            </a:solidFill>
          </a:endParaRPr>
        </a:p>
      </dgm:t>
    </dgm:pt>
    <dgm:pt modelId="{42A40F5D-401D-43C9-837C-07D95C1BA443}" type="parTrans" cxnId="{3037DAE4-15EF-465F-A6A7-217837554EF8}">
      <dgm:prSet/>
      <dgm:spPr/>
      <dgm:t>
        <a:bodyPr/>
        <a:lstStyle/>
        <a:p>
          <a:endParaRPr lang="en-US"/>
        </a:p>
      </dgm:t>
    </dgm:pt>
    <dgm:pt modelId="{6A557650-7A98-4BAE-B0E3-AD008BDCFD69}" type="sibTrans" cxnId="{3037DAE4-15EF-465F-A6A7-217837554EF8}">
      <dgm:prSet/>
      <dgm:spPr/>
      <dgm:t>
        <a:bodyPr/>
        <a:lstStyle/>
        <a:p>
          <a:endParaRPr lang="en-US"/>
        </a:p>
      </dgm:t>
    </dgm:pt>
    <dgm:pt modelId="{DA97DA90-002E-42A8-ABAF-211BB66426B5}" type="pres">
      <dgm:prSet presAssocID="{77087034-8020-4AD8-8D7A-ECE56468912E}" presName="Name0" presStyleCnt="0">
        <dgm:presLayoutVars>
          <dgm:chMax val="7"/>
          <dgm:dir/>
          <dgm:animLvl val="lvl"/>
          <dgm:resizeHandles val="exact"/>
        </dgm:presLayoutVars>
      </dgm:prSet>
      <dgm:spPr/>
      <dgm:t>
        <a:bodyPr/>
        <a:lstStyle/>
        <a:p>
          <a:endParaRPr lang="en-US"/>
        </a:p>
      </dgm:t>
    </dgm:pt>
    <dgm:pt modelId="{AA4BC151-DB9B-4E4B-9366-414C8A81F118}" type="pres">
      <dgm:prSet presAssocID="{EDA15F15-6A94-4E5C-ADAD-9790DBBA783F}" presName="circle1" presStyleLbl="node1" presStyleIdx="0" presStyleCnt="3"/>
      <dgm:spPr>
        <a:solidFill>
          <a:srgbClr val="9999FF"/>
        </a:solidFill>
      </dgm:spPr>
      <dgm:t>
        <a:bodyPr/>
        <a:lstStyle/>
        <a:p>
          <a:endParaRPr lang="en-US"/>
        </a:p>
      </dgm:t>
    </dgm:pt>
    <dgm:pt modelId="{E73A8406-8151-4288-A8E8-ECC1DC647EB8}" type="pres">
      <dgm:prSet presAssocID="{EDA15F15-6A94-4E5C-ADAD-9790DBBA783F}" presName="space" presStyleCnt="0"/>
      <dgm:spPr/>
    </dgm:pt>
    <dgm:pt modelId="{E1E24B2F-BC6D-4DA0-B1D1-15847CA12114}" type="pres">
      <dgm:prSet presAssocID="{EDA15F15-6A94-4E5C-ADAD-9790DBBA783F}" presName="rect1" presStyleLbl="alignAcc1" presStyleIdx="0" presStyleCnt="3" custLinFactNeighborX="-245" custLinFactNeighborY="-1838"/>
      <dgm:spPr/>
      <dgm:t>
        <a:bodyPr/>
        <a:lstStyle/>
        <a:p>
          <a:endParaRPr lang="en-US"/>
        </a:p>
      </dgm:t>
    </dgm:pt>
    <dgm:pt modelId="{2AB96393-EF00-41CD-BEDF-484F0C982354}" type="pres">
      <dgm:prSet presAssocID="{1B3A87FA-4FC6-4113-98FE-555065CA0E5C}" presName="vertSpace2" presStyleLbl="node1" presStyleIdx="0" presStyleCnt="3"/>
      <dgm:spPr/>
    </dgm:pt>
    <dgm:pt modelId="{626235D4-498B-4FE8-992B-150B46A5B999}" type="pres">
      <dgm:prSet presAssocID="{1B3A87FA-4FC6-4113-98FE-555065CA0E5C}" presName="circle2" presStyleLbl="node1" presStyleIdx="1" presStyleCnt="3"/>
      <dgm:spPr>
        <a:solidFill>
          <a:srgbClr val="FF0000"/>
        </a:solidFill>
      </dgm:spPr>
      <dgm:t>
        <a:bodyPr/>
        <a:lstStyle/>
        <a:p>
          <a:endParaRPr lang="en-US"/>
        </a:p>
      </dgm:t>
    </dgm:pt>
    <dgm:pt modelId="{EA2B80CD-FDD9-4CDE-A0EF-24FCD5A62D74}" type="pres">
      <dgm:prSet presAssocID="{1B3A87FA-4FC6-4113-98FE-555065CA0E5C}" presName="rect2" presStyleLbl="alignAcc1" presStyleIdx="1" presStyleCnt="3" custLinFactNeighborX="-245" custLinFactNeighborY="-902"/>
      <dgm:spPr/>
      <dgm:t>
        <a:bodyPr/>
        <a:lstStyle/>
        <a:p>
          <a:endParaRPr lang="en-US"/>
        </a:p>
      </dgm:t>
    </dgm:pt>
    <dgm:pt modelId="{23BA9CA5-52AD-4021-9E38-659FBC96B8A6}" type="pres">
      <dgm:prSet presAssocID="{79FE071F-8519-4079-9DD3-B1A8E06BCB86}" presName="vertSpace3" presStyleLbl="node1" presStyleIdx="1" presStyleCnt="3"/>
      <dgm:spPr/>
    </dgm:pt>
    <dgm:pt modelId="{61D4E758-7545-4ECB-8B88-047ECF312C6E}" type="pres">
      <dgm:prSet presAssocID="{79FE071F-8519-4079-9DD3-B1A8E06BCB86}" presName="circle3" presStyleLbl="node1" presStyleIdx="2" presStyleCnt="3"/>
      <dgm:spPr/>
    </dgm:pt>
    <dgm:pt modelId="{1A5687B7-16A1-4183-99FC-5EC44A8B95D1}" type="pres">
      <dgm:prSet presAssocID="{79FE071F-8519-4079-9DD3-B1A8E06BCB86}" presName="rect3" presStyleLbl="alignAcc1" presStyleIdx="2" presStyleCnt="3"/>
      <dgm:spPr/>
      <dgm:t>
        <a:bodyPr/>
        <a:lstStyle/>
        <a:p>
          <a:endParaRPr lang="en-US"/>
        </a:p>
      </dgm:t>
    </dgm:pt>
    <dgm:pt modelId="{6E125DDA-F97E-48AF-89B5-2325E6D679AD}" type="pres">
      <dgm:prSet presAssocID="{EDA15F15-6A94-4E5C-ADAD-9790DBBA783F}" presName="rect1ParTx" presStyleLbl="alignAcc1" presStyleIdx="2" presStyleCnt="3">
        <dgm:presLayoutVars>
          <dgm:chMax val="1"/>
          <dgm:bulletEnabled val="1"/>
        </dgm:presLayoutVars>
      </dgm:prSet>
      <dgm:spPr/>
      <dgm:t>
        <a:bodyPr/>
        <a:lstStyle/>
        <a:p>
          <a:endParaRPr lang="en-US"/>
        </a:p>
      </dgm:t>
    </dgm:pt>
    <dgm:pt modelId="{5A384E90-0752-4DA2-983A-AE0DBBAE57BC}" type="pres">
      <dgm:prSet presAssocID="{EDA15F15-6A94-4E5C-ADAD-9790DBBA783F}" presName="rect1ChTx" presStyleLbl="alignAcc1" presStyleIdx="2" presStyleCnt="3">
        <dgm:presLayoutVars>
          <dgm:bulletEnabled val="1"/>
        </dgm:presLayoutVars>
      </dgm:prSet>
      <dgm:spPr/>
      <dgm:t>
        <a:bodyPr/>
        <a:lstStyle/>
        <a:p>
          <a:endParaRPr lang="en-US"/>
        </a:p>
      </dgm:t>
    </dgm:pt>
    <dgm:pt modelId="{BFE43CF2-34A9-48C4-B979-42ED91B30460}" type="pres">
      <dgm:prSet presAssocID="{1B3A87FA-4FC6-4113-98FE-555065CA0E5C}" presName="rect2ParTx" presStyleLbl="alignAcc1" presStyleIdx="2" presStyleCnt="3">
        <dgm:presLayoutVars>
          <dgm:chMax val="1"/>
          <dgm:bulletEnabled val="1"/>
        </dgm:presLayoutVars>
      </dgm:prSet>
      <dgm:spPr/>
      <dgm:t>
        <a:bodyPr/>
        <a:lstStyle/>
        <a:p>
          <a:endParaRPr lang="en-US"/>
        </a:p>
      </dgm:t>
    </dgm:pt>
    <dgm:pt modelId="{2F6F7758-3761-4ED5-8AB0-1A7FE296FDB2}" type="pres">
      <dgm:prSet presAssocID="{1B3A87FA-4FC6-4113-98FE-555065CA0E5C}" presName="rect2ChTx" presStyleLbl="alignAcc1" presStyleIdx="2" presStyleCnt="3" custLinFactNeighborX="993" custLinFactNeighborY="4174">
        <dgm:presLayoutVars>
          <dgm:bulletEnabled val="1"/>
        </dgm:presLayoutVars>
      </dgm:prSet>
      <dgm:spPr/>
      <dgm:t>
        <a:bodyPr/>
        <a:lstStyle/>
        <a:p>
          <a:endParaRPr lang="en-US"/>
        </a:p>
      </dgm:t>
    </dgm:pt>
    <dgm:pt modelId="{52D1EB71-71D2-4C3A-AD72-CD75E1E9C4B4}" type="pres">
      <dgm:prSet presAssocID="{79FE071F-8519-4079-9DD3-B1A8E06BCB86}" presName="rect3ParTx" presStyleLbl="alignAcc1" presStyleIdx="2" presStyleCnt="3">
        <dgm:presLayoutVars>
          <dgm:chMax val="1"/>
          <dgm:bulletEnabled val="1"/>
        </dgm:presLayoutVars>
      </dgm:prSet>
      <dgm:spPr/>
      <dgm:t>
        <a:bodyPr/>
        <a:lstStyle/>
        <a:p>
          <a:endParaRPr lang="en-US"/>
        </a:p>
      </dgm:t>
    </dgm:pt>
    <dgm:pt modelId="{EA8C08E5-FECB-4E7F-8A23-A6574EA809F2}" type="pres">
      <dgm:prSet presAssocID="{79FE071F-8519-4079-9DD3-B1A8E06BCB86}" presName="rect3ChTx" presStyleLbl="alignAcc1" presStyleIdx="2" presStyleCnt="3">
        <dgm:presLayoutVars>
          <dgm:bulletEnabled val="1"/>
        </dgm:presLayoutVars>
      </dgm:prSet>
      <dgm:spPr/>
      <dgm:t>
        <a:bodyPr/>
        <a:lstStyle/>
        <a:p>
          <a:endParaRPr lang="en-US"/>
        </a:p>
      </dgm:t>
    </dgm:pt>
  </dgm:ptLst>
  <dgm:cxnLst>
    <dgm:cxn modelId="{53497DC0-E744-46DD-BE99-56D915A1D158}" type="presOf" srcId="{B8EF3ADC-B6DE-4032-A57A-311ED1BB58D5}" destId="{2F6F7758-3761-4ED5-8AB0-1A7FE296FDB2}" srcOrd="0" destOrd="2" presId="urn:microsoft.com/office/officeart/2005/8/layout/target3"/>
    <dgm:cxn modelId="{66A2E1BC-532A-4892-B451-C4DC2191DEF6}" type="presOf" srcId="{52D302C5-E5C2-4A7E-B343-85706F03FF87}" destId="{2F6F7758-3761-4ED5-8AB0-1A7FE296FDB2}" srcOrd="0" destOrd="0" presId="urn:microsoft.com/office/officeart/2005/8/layout/target3"/>
    <dgm:cxn modelId="{826B14B3-90F8-4E58-BF54-14C829D1A512}" type="presOf" srcId="{EDA15F15-6A94-4E5C-ADAD-9790DBBA783F}" destId="{6E125DDA-F97E-48AF-89B5-2325E6D679AD}" srcOrd="1" destOrd="0" presId="urn:microsoft.com/office/officeart/2005/8/layout/target3"/>
    <dgm:cxn modelId="{7A1D391D-2D69-4BB6-95B0-55A516EB28BD}" type="presOf" srcId="{EDA15F15-6A94-4E5C-ADAD-9790DBBA783F}" destId="{E1E24B2F-BC6D-4DA0-B1D1-15847CA12114}" srcOrd="0" destOrd="0" presId="urn:microsoft.com/office/officeart/2005/8/layout/target3"/>
    <dgm:cxn modelId="{B4F03B00-0156-4A62-8A7F-A898DE5FDEB7}" srcId="{EDA15F15-6A94-4E5C-ADAD-9790DBBA783F}" destId="{838835AC-DEA3-47E9-AC13-06073D21C066}" srcOrd="2" destOrd="0" parTransId="{875EDC69-2E64-4B83-A0D0-4860D7147D0E}" sibTransId="{DA23170C-7675-4F9B-8879-EF1E46061E32}"/>
    <dgm:cxn modelId="{3DF6019C-78AB-4419-9BAD-A8305DE10DAC}" srcId="{EDA15F15-6A94-4E5C-ADAD-9790DBBA783F}" destId="{D0838032-C603-48F0-9813-31C69EC9C9B0}" srcOrd="0" destOrd="0" parTransId="{9340C1CB-0F85-4C76-93DB-434B922FBE7A}" sibTransId="{CB5E3457-DE90-4271-B796-40C4B573B263}"/>
    <dgm:cxn modelId="{666FE0E4-7C1A-462C-BA10-EAA08552EB24}" srcId="{77087034-8020-4AD8-8D7A-ECE56468912E}" destId="{1B3A87FA-4FC6-4113-98FE-555065CA0E5C}" srcOrd="1" destOrd="0" parTransId="{49E93F08-9F7A-441E-AC26-7021DDA99986}" sibTransId="{E604CDFF-FA0A-401C-AE5E-C8F69B5D24AD}"/>
    <dgm:cxn modelId="{596D1AFD-234E-40CC-91CC-90D522AB7232}" srcId="{77087034-8020-4AD8-8D7A-ECE56468912E}" destId="{79FE071F-8519-4079-9DD3-B1A8E06BCB86}" srcOrd="2" destOrd="0" parTransId="{1962B352-F857-4AF7-81AB-231260AC1692}" sibTransId="{680FD324-5B88-4AF2-A264-A00E79D07F40}"/>
    <dgm:cxn modelId="{4EA0D4A1-A5A4-4B9F-880C-BAE8D43210A2}" srcId="{79FE071F-8519-4079-9DD3-B1A8E06BCB86}" destId="{2DF5054B-4ED1-44CF-970F-3DE0C1CFEDBE}" srcOrd="0" destOrd="0" parTransId="{A0102E4E-2693-4A24-A2BF-440601E4845D}" sibTransId="{D8E9797E-5D0F-4D62-900E-E5CDFB042C27}"/>
    <dgm:cxn modelId="{C6D80082-3169-439C-8ADD-38FC1422FA45}" type="presOf" srcId="{131EEA16-4782-49D4-A6BB-F9AFE3C0A6D0}" destId="{5A384E90-0752-4DA2-983A-AE0DBBAE57BC}" srcOrd="0" destOrd="1" presId="urn:microsoft.com/office/officeart/2005/8/layout/target3"/>
    <dgm:cxn modelId="{C592C6C7-FCA1-417F-8425-FFD21AEB88FA}" srcId="{1B3A87FA-4FC6-4113-98FE-555065CA0E5C}" destId="{B8EF3ADC-B6DE-4032-A57A-311ED1BB58D5}" srcOrd="2" destOrd="0" parTransId="{E652F844-A1BD-48C6-B62E-F63996A0B86F}" sibTransId="{327F11DA-F04C-4CBB-9E29-D2DF91DB24E9}"/>
    <dgm:cxn modelId="{3037DAE4-15EF-465F-A6A7-217837554EF8}" srcId="{79FE071F-8519-4079-9DD3-B1A8E06BCB86}" destId="{C0FEEC98-F35B-4207-AB80-AC2503A2173F}" srcOrd="2" destOrd="0" parTransId="{42A40F5D-401D-43C9-837C-07D95C1BA443}" sibTransId="{6A557650-7A98-4BAE-B0E3-AD008BDCFD69}"/>
    <dgm:cxn modelId="{B3183702-D754-40EA-9608-8C3A55F6D487}" srcId="{77087034-8020-4AD8-8D7A-ECE56468912E}" destId="{EDA15F15-6A94-4E5C-ADAD-9790DBBA783F}" srcOrd="0" destOrd="0" parTransId="{28866C67-8026-4D5A-B697-90A2F5F3CBA1}" sibTransId="{68B226B3-CEC7-42B0-91A5-A50E6F1634D6}"/>
    <dgm:cxn modelId="{ADA9909D-127C-4C48-89D4-1EFA3E4FC143}" type="presOf" srcId="{77087034-8020-4AD8-8D7A-ECE56468912E}" destId="{DA97DA90-002E-42A8-ABAF-211BB66426B5}" srcOrd="0" destOrd="0" presId="urn:microsoft.com/office/officeart/2005/8/layout/target3"/>
    <dgm:cxn modelId="{C55CFA0A-268B-478A-8157-48DC78DBBC23}" srcId="{EDA15F15-6A94-4E5C-ADAD-9790DBBA783F}" destId="{131EEA16-4782-49D4-A6BB-F9AFE3C0A6D0}" srcOrd="1" destOrd="0" parTransId="{2181CE86-B3EC-4EE1-B7E7-80601B3D1AC0}" sibTransId="{19352782-14EF-4C7A-9CF4-DD47CB1CC899}"/>
    <dgm:cxn modelId="{AA070624-5A39-44F6-9E09-3A0D4EB0D569}" type="presOf" srcId="{D0838032-C603-48F0-9813-31C69EC9C9B0}" destId="{5A384E90-0752-4DA2-983A-AE0DBBAE57BC}" srcOrd="0" destOrd="0" presId="urn:microsoft.com/office/officeart/2005/8/layout/target3"/>
    <dgm:cxn modelId="{68F262AC-E4E2-4903-81C4-90EE36470E6D}" srcId="{1B3A87FA-4FC6-4113-98FE-555065CA0E5C}" destId="{94578169-48BD-4200-954E-9DE24F668B50}" srcOrd="1" destOrd="0" parTransId="{F1C6F4F4-80F0-4204-862C-5C4F796C11BD}" sibTransId="{29FC3184-F0C8-4D99-BC60-663F6FBFBC3E}"/>
    <dgm:cxn modelId="{8B4F8611-3536-42C8-B42B-8D9E22E7663E}" srcId="{79FE071F-8519-4079-9DD3-B1A8E06BCB86}" destId="{58703DBC-AAE8-409B-851D-AE230DC45E14}" srcOrd="1" destOrd="0" parTransId="{9CF75D81-6079-402B-BAF7-9CBC4CEAC76C}" sibTransId="{ABEE43B4-E9BE-462F-B953-9ADF190EE340}"/>
    <dgm:cxn modelId="{B9BABB96-CF1C-4494-AD25-ABB839140D63}" type="presOf" srcId="{94578169-48BD-4200-954E-9DE24F668B50}" destId="{2F6F7758-3761-4ED5-8AB0-1A7FE296FDB2}" srcOrd="0" destOrd="1" presId="urn:microsoft.com/office/officeart/2005/8/layout/target3"/>
    <dgm:cxn modelId="{6EB59085-8722-4ECD-9F7E-386EF746F584}" srcId="{1B3A87FA-4FC6-4113-98FE-555065CA0E5C}" destId="{52D302C5-E5C2-4A7E-B343-85706F03FF87}" srcOrd="0" destOrd="0" parTransId="{C5A5480D-F7E4-48DF-BF3F-648A752F2E43}" sibTransId="{EB4CE1E6-6C6A-44C7-A9D2-87AB33767481}"/>
    <dgm:cxn modelId="{9E4FCAE0-092A-498F-9A52-0FA7EE43FD53}" type="presOf" srcId="{79FE071F-8519-4079-9DD3-B1A8E06BCB86}" destId="{1A5687B7-16A1-4183-99FC-5EC44A8B95D1}" srcOrd="0" destOrd="0" presId="urn:microsoft.com/office/officeart/2005/8/layout/target3"/>
    <dgm:cxn modelId="{42BA6696-9AFB-41F2-92CF-13AE3915D6E1}" type="presOf" srcId="{1B3A87FA-4FC6-4113-98FE-555065CA0E5C}" destId="{BFE43CF2-34A9-48C4-B979-42ED91B30460}" srcOrd="1" destOrd="0" presId="urn:microsoft.com/office/officeart/2005/8/layout/target3"/>
    <dgm:cxn modelId="{A5773453-EF5A-43AE-B715-623708F39F63}" type="presOf" srcId="{838835AC-DEA3-47E9-AC13-06073D21C066}" destId="{5A384E90-0752-4DA2-983A-AE0DBBAE57BC}" srcOrd="0" destOrd="2" presId="urn:microsoft.com/office/officeart/2005/8/layout/target3"/>
    <dgm:cxn modelId="{55161775-4429-4C67-8A91-BF06A0925A1C}" type="presOf" srcId="{58703DBC-AAE8-409B-851D-AE230DC45E14}" destId="{EA8C08E5-FECB-4E7F-8A23-A6574EA809F2}" srcOrd="0" destOrd="1" presId="urn:microsoft.com/office/officeart/2005/8/layout/target3"/>
    <dgm:cxn modelId="{C15ADECD-7A5C-4FD6-B0EC-A05A6BEFC09C}" type="presOf" srcId="{1B3A87FA-4FC6-4113-98FE-555065CA0E5C}" destId="{EA2B80CD-FDD9-4CDE-A0EF-24FCD5A62D74}" srcOrd="0" destOrd="0" presId="urn:microsoft.com/office/officeart/2005/8/layout/target3"/>
    <dgm:cxn modelId="{3A517E03-00D1-4B6E-B77D-FFEB718D72EF}" type="presOf" srcId="{79FE071F-8519-4079-9DD3-B1A8E06BCB86}" destId="{52D1EB71-71D2-4C3A-AD72-CD75E1E9C4B4}" srcOrd="1" destOrd="0" presId="urn:microsoft.com/office/officeart/2005/8/layout/target3"/>
    <dgm:cxn modelId="{8ACA3D9F-2DF1-4779-A71F-D7FCAA6C35DB}" type="presOf" srcId="{2DF5054B-4ED1-44CF-970F-3DE0C1CFEDBE}" destId="{EA8C08E5-FECB-4E7F-8A23-A6574EA809F2}" srcOrd="0" destOrd="0" presId="urn:microsoft.com/office/officeart/2005/8/layout/target3"/>
    <dgm:cxn modelId="{F92CB84C-74E7-45B9-B5D2-F571A9B9FDA1}" type="presOf" srcId="{C0FEEC98-F35B-4207-AB80-AC2503A2173F}" destId="{EA8C08E5-FECB-4E7F-8A23-A6574EA809F2}" srcOrd="0" destOrd="2" presId="urn:microsoft.com/office/officeart/2005/8/layout/target3"/>
    <dgm:cxn modelId="{2FA2E20E-408F-417B-9147-6A4E2E8BFE26}" type="presParOf" srcId="{DA97DA90-002E-42A8-ABAF-211BB66426B5}" destId="{AA4BC151-DB9B-4E4B-9366-414C8A81F118}" srcOrd="0" destOrd="0" presId="urn:microsoft.com/office/officeart/2005/8/layout/target3"/>
    <dgm:cxn modelId="{A74F5E95-BDEA-42AE-A036-09D9E0267577}" type="presParOf" srcId="{DA97DA90-002E-42A8-ABAF-211BB66426B5}" destId="{E73A8406-8151-4288-A8E8-ECC1DC647EB8}" srcOrd="1" destOrd="0" presId="urn:microsoft.com/office/officeart/2005/8/layout/target3"/>
    <dgm:cxn modelId="{A5BFF867-A13B-45D5-AC75-EED07C35AB05}" type="presParOf" srcId="{DA97DA90-002E-42A8-ABAF-211BB66426B5}" destId="{E1E24B2F-BC6D-4DA0-B1D1-15847CA12114}" srcOrd="2" destOrd="0" presId="urn:microsoft.com/office/officeart/2005/8/layout/target3"/>
    <dgm:cxn modelId="{BC0288B6-9213-425D-96E2-95E3BAC9CCCE}" type="presParOf" srcId="{DA97DA90-002E-42A8-ABAF-211BB66426B5}" destId="{2AB96393-EF00-41CD-BEDF-484F0C982354}" srcOrd="3" destOrd="0" presId="urn:microsoft.com/office/officeart/2005/8/layout/target3"/>
    <dgm:cxn modelId="{514409F2-BE2C-41EC-B7E0-D43B987DC44A}" type="presParOf" srcId="{DA97DA90-002E-42A8-ABAF-211BB66426B5}" destId="{626235D4-498B-4FE8-992B-150B46A5B999}" srcOrd="4" destOrd="0" presId="urn:microsoft.com/office/officeart/2005/8/layout/target3"/>
    <dgm:cxn modelId="{1D045764-7DD7-4198-A92E-632289AA7F14}" type="presParOf" srcId="{DA97DA90-002E-42A8-ABAF-211BB66426B5}" destId="{EA2B80CD-FDD9-4CDE-A0EF-24FCD5A62D74}" srcOrd="5" destOrd="0" presId="urn:microsoft.com/office/officeart/2005/8/layout/target3"/>
    <dgm:cxn modelId="{546243A7-9296-440D-BF4B-4E2E4BE308EF}" type="presParOf" srcId="{DA97DA90-002E-42A8-ABAF-211BB66426B5}" destId="{23BA9CA5-52AD-4021-9E38-659FBC96B8A6}" srcOrd="6" destOrd="0" presId="urn:microsoft.com/office/officeart/2005/8/layout/target3"/>
    <dgm:cxn modelId="{1C9ED9BB-E03D-46F2-A235-EE8C496E9D33}" type="presParOf" srcId="{DA97DA90-002E-42A8-ABAF-211BB66426B5}" destId="{61D4E758-7545-4ECB-8B88-047ECF312C6E}" srcOrd="7" destOrd="0" presId="urn:microsoft.com/office/officeart/2005/8/layout/target3"/>
    <dgm:cxn modelId="{42D9253D-74FB-4E87-A6CB-7E53FC2EF839}" type="presParOf" srcId="{DA97DA90-002E-42A8-ABAF-211BB66426B5}" destId="{1A5687B7-16A1-4183-99FC-5EC44A8B95D1}" srcOrd="8" destOrd="0" presId="urn:microsoft.com/office/officeart/2005/8/layout/target3"/>
    <dgm:cxn modelId="{3781A547-FFC7-4190-8763-3CAA6A1C31AC}" type="presParOf" srcId="{DA97DA90-002E-42A8-ABAF-211BB66426B5}" destId="{6E125DDA-F97E-48AF-89B5-2325E6D679AD}" srcOrd="9" destOrd="0" presId="urn:microsoft.com/office/officeart/2005/8/layout/target3"/>
    <dgm:cxn modelId="{2180ADBB-C2A2-4DC1-AE36-B1A1EE780D9F}" type="presParOf" srcId="{DA97DA90-002E-42A8-ABAF-211BB66426B5}" destId="{5A384E90-0752-4DA2-983A-AE0DBBAE57BC}" srcOrd="10" destOrd="0" presId="urn:microsoft.com/office/officeart/2005/8/layout/target3"/>
    <dgm:cxn modelId="{92940DCB-BD0D-4F78-902D-88D2F7E4FB08}" type="presParOf" srcId="{DA97DA90-002E-42A8-ABAF-211BB66426B5}" destId="{BFE43CF2-34A9-48C4-B979-42ED91B30460}" srcOrd="11" destOrd="0" presId="urn:microsoft.com/office/officeart/2005/8/layout/target3"/>
    <dgm:cxn modelId="{A9A0A802-8E6D-4A25-96BC-EEAC30F2D55D}" type="presParOf" srcId="{DA97DA90-002E-42A8-ABAF-211BB66426B5}" destId="{2F6F7758-3761-4ED5-8AB0-1A7FE296FDB2}" srcOrd="12" destOrd="0" presId="urn:microsoft.com/office/officeart/2005/8/layout/target3"/>
    <dgm:cxn modelId="{BE0C19C8-6514-4CD5-9B6E-57F340F065D7}" type="presParOf" srcId="{DA97DA90-002E-42A8-ABAF-211BB66426B5}" destId="{52D1EB71-71D2-4C3A-AD72-CD75E1E9C4B4}" srcOrd="13" destOrd="0" presId="urn:microsoft.com/office/officeart/2005/8/layout/target3"/>
    <dgm:cxn modelId="{0F6B1280-3DFE-4CCC-BC03-717F64513583}" type="presParOf" srcId="{DA97DA90-002E-42A8-ABAF-211BB66426B5}" destId="{EA8C08E5-FECB-4E7F-8A23-A6574EA809F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0.03691</cdr:x>
      <cdr:y>0.87574</cdr:y>
    </cdr:from>
    <cdr:to>
      <cdr:x>0.19799</cdr:x>
      <cdr:y>0.9645</cdr:y>
    </cdr:to>
    <cdr:sp macro="" textlink="">
      <cdr:nvSpPr>
        <cdr:cNvPr id="2" name="TextBox 1"/>
        <cdr:cNvSpPr txBox="1"/>
      </cdr:nvSpPr>
      <cdr:spPr>
        <a:xfrm xmlns:a="http://schemas.openxmlformats.org/drawingml/2006/main">
          <a:off x="279400" y="3759200"/>
          <a:ext cx="1219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Population:</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t" anchorCtr="0" compatLnSpc="1">
            <a:prstTxWarp prst="textNoShape">
              <a:avLst/>
            </a:prstTxWarp>
          </a:bodyPr>
          <a:lstStyle>
            <a:lvl1pPr algn="l" defTabSz="923925" eaLnBrk="1" hangingPunct="1">
              <a:defRPr sz="110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70339"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t" anchorCtr="0" compatLnSpc="1">
            <a:prstTxWarp prst="textNoShape">
              <a:avLst/>
            </a:prstTxWarp>
          </a:bodyPr>
          <a:lstStyle>
            <a:lvl1pPr algn="r" defTabSz="923925" eaLnBrk="1" hangingPunct="1">
              <a:defRPr sz="110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1"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b" anchorCtr="0" compatLnSpc="1">
            <a:prstTxWarp prst="textNoShape">
              <a:avLst/>
            </a:prstTxWarp>
          </a:bodyPr>
          <a:lstStyle>
            <a:lvl1pPr algn="l" defTabSz="923925" eaLnBrk="1" hangingPunct="1">
              <a:defRPr sz="110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70339"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b" anchorCtr="0" compatLnSpc="1">
            <a:prstTxWarp prst="textNoShape">
              <a:avLst/>
            </a:prstTxWarp>
          </a:bodyPr>
          <a:lstStyle>
            <a:lvl1pPr algn="r" defTabSz="923925" eaLnBrk="1" hangingPunct="1">
              <a:defRPr sz="1100">
                <a:latin typeface="Arial" charset="0"/>
              </a:defRPr>
            </a:lvl1pPr>
          </a:lstStyle>
          <a:p>
            <a:pPr>
              <a:defRPr/>
            </a:pPr>
            <a:fld id="{10D75D4C-7B61-4690-A6B5-673A7E5B0B12}" type="slidenum">
              <a:rPr lang="en-US"/>
              <a:pPr>
                <a:defRPr/>
              </a:pPr>
              <a:t>‹#›</a:t>
            </a:fld>
            <a:endParaRPr lang="en-US"/>
          </a:p>
        </p:txBody>
      </p:sp>
    </p:spTree>
    <p:extLst>
      <p:ext uri="{BB962C8B-B14F-4D97-AF65-F5344CB8AC3E}">
        <p14:creationId xmlns:p14="http://schemas.microsoft.com/office/powerpoint/2010/main" val="3925415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t" anchorCtr="0" compatLnSpc="1">
            <a:prstTxWarp prst="textNoShape">
              <a:avLst/>
            </a:prstTxWarp>
          </a:bodyPr>
          <a:lstStyle>
            <a:lvl1pPr algn="l" defTabSz="923925" eaLnBrk="1" hangingPunct="1">
              <a:defRPr sz="11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9"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t" anchorCtr="0" compatLnSpc="1">
            <a:prstTxWarp prst="textNoShape">
              <a:avLst/>
            </a:prstTxWarp>
          </a:bodyPr>
          <a:lstStyle>
            <a:lvl1pPr algn="r" defTabSz="923925" eaLnBrk="1" hangingPunct="1">
              <a:defRPr sz="11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9697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387767"/>
            <a:ext cx="560705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b" anchorCtr="0" compatLnSpc="1">
            <a:prstTxWarp prst="textNoShape">
              <a:avLst/>
            </a:prstTxWarp>
          </a:bodyPr>
          <a:lstStyle>
            <a:lvl1pPr algn="l" defTabSz="923925" eaLnBrk="1" hangingPunct="1">
              <a:defRPr sz="11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9"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3" tIns="46143" rIns="92283" bIns="46143" numCol="1" anchor="b" anchorCtr="0" compatLnSpc="1">
            <a:prstTxWarp prst="textNoShape">
              <a:avLst/>
            </a:prstTxWarp>
          </a:bodyPr>
          <a:lstStyle>
            <a:lvl1pPr algn="r" defTabSz="923925" eaLnBrk="1" hangingPunct="1">
              <a:defRPr sz="1100">
                <a:latin typeface="Arial" charset="0"/>
              </a:defRPr>
            </a:lvl1pPr>
          </a:lstStyle>
          <a:p>
            <a:pPr>
              <a:defRPr/>
            </a:pPr>
            <a:fld id="{E02909A4-39F8-4108-A97E-B6F51B59D5D9}" type="slidenum">
              <a:rPr lang="en-US"/>
              <a:pPr>
                <a:defRPr/>
              </a:pPr>
              <a:t>‹#›</a:t>
            </a:fld>
            <a:endParaRPr lang="en-US"/>
          </a:p>
        </p:txBody>
      </p:sp>
    </p:spTree>
    <p:extLst>
      <p:ext uri="{BB962C8B-B14F-4D97-AF65-F5344CB8AC3E}">
        <p14:creationId xmlns:p14="http://schemas.microsoft.com/office/powerpoint/2010/main" val="1988933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USAID has financed 7 NEA and 4 sub accounts, 10 conducted</a:t>
            </a:r>
            <a:r>
              <a:rPr lang="en-US" baseline="0" dirty="0" smtClean="0"/>
              <a:t> by Creative Associates and one by the former AED and RTI</a:t>
            </a:r>
          </a:p>
          <a:p>
            <a:endParaRPr lang="en-US" baseline="0" dirty="0" smtClean="0"/>
          </a:p>
          <a:p>
            <a:r>
              <a:rPr lang="en-US" baseline="0" dirty="0" smtClean="0"/>
              <a:t>These pilots were developed based on the experience USAID had with National Health Accounts </a:t>
            </a:r>
          </a:p>
          <a:p>
            <a:endParaRPr lang="en-US" baseline="0" dirty="0" smtClean="0"/>
          </a:p>
          <a:p>
            <a:r>
              <a:rPr lang="en-US" baseline="0" dirty="0" smtClean="0"/>
              <a:t>In the case of Nigeria, the NHA methodology was expanded to emphasize local capacity building and </a:t>
            </a:r>
            <a:r>
              <a:rPr lang="en-US" baseline="0" dirty="0" err="1" smtClean="0"/>
              <a:t>instituionalization</a:t>
            </a:r>
            <a:r>
              <a:rPr lang="en-US" baseline="0" dirty="0" smtClean="0"/>
              <a:t>,  a problem that has plagued NHA</a:t>
            </a:r>
            <a:endParaRPr lang="en-US" dirty="0"/>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1</a:t>
            </a:fld>
            <a:endParaRPr lang="en-US"/>
          </a:p>
        </p:txBody>
      </p:sp>
    </p:spTree>
    <p:extLst>
      <p:ext uri="{BB962C8B-B14F-4D97-AF65-F5344CB8AC3E}">
        <p14:creationId xmlns:p14="http://schemas.microsoft.com/office/powerpoint/2010/main" val="364292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6802E14C-5E4D-4FE6-AE40-3EE6A7705199}" type="slidenum">
              <a:rPr lang="en-US" smtClean="0">
                <a:latin typeface="Times" pitchFamily="18" charset="0"/>
              </a:rPr>
              <a:pPr/>
              <a:t>16</a:t>
            </a:fld>
            <a:endParaRPr 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spcBef>
                <a:spcPct val="0"/>
              </a:spcBef>
              <a:spcAft>
                <a:spcPts val="1200"/>
              </a:spcAft>
              <a:buFont typeface="Arial" pitchFamily="34" charset="0"/>
              <a:buChar char="•"/>
              <a:defRPr/>
            </a:pPr>
            <a:r>
              <a:rPr lang="en-US" b="1" dirty="0" smtClean="0"/>
              <a:t>Significant number of children in Northern States attend Almajiri schools</a:t>
            </a:r>
          </a:p>
          <a:p>
            <a:pPr marL="171450" indent="-171450">
              <a:spcAft>
                <a:spcPts val="1200"/>
              </a:spcAft>
              <a:buFont typeface="Arial" pitchFamily="34" charset="0"/>
              <a:buChar char="•"/>
              <a:defRPr/>
            </a:pPr>
            <a:r>
              <a:rPr lang="en-US" b="1" dirty="0" smtClean="0">
                <a:solidFill>
                  <a:schemeClr val="accent6">
                    <a:lumMod val="75000"/>
                  </a:schemeClr>
                </a:solidFill>
              </a:rPr>
              <a:t>Little was known of costs attributable to and associated with  education in these schools</a:t>
            </a:r>
          </a:p>
          <a:p>
            <a:pPr marL="171450" indent="-171450">
              <a:spcAft>
                <a:spcPts val="1200"/>
              </a:spcAft>
              <a:buFont typeface="Arial" pitchFamily="34" charset="0"/>
              <a:buChar char="•"/>
              <a:defRPr/>
            </a:pPr>
            <a:r>
              <a:rPr lang="en-US" b="1" dirty="0" smtClean="0"/>
              <a:t>Important to formulate policy for educating students in these states</a:t>
            </a:r>
          </a:p>
          <a:p>
            <a:pPr marL="171450" indent="-171450">
              <a:spcAft>
                <a:spcPts val="1200"/>
              </a:spcAft>
              <a:buFont typeface="Arial" pitchFamily="34" charset="0"/>
              <a:buChar char="•"/>
              <a:defRPr/>
            </a:pPr>
            <a:r>
              <a:rPr lang="en-US" b="1" dirty="0" smtClean="0">
                <a:solidFill>
                  <a:schemeClr val="accent6">
                    <a:lumMod val="75000"/>
                  </a:schemeClr>
                </a:solidFill>
              </a:rPr>
              <a:t>Opportunity to apply SEA methods to informal sector</a:t>
            </a:r>
          </a:p>
          <a:p>
            <a:pPr marL="171450" indent="-171450">
              <a:spcAft>
                <a:spcPts val="1200"/>
              </a:spcAft>
              <a:buFont typeface="Arial" pitchFamily="34" charset="0"/>
              <a:buChar char="•"/>
              <a:defRPr/>
            </a:pPr>
            <a:endParaRPr lang="en-US" b="1" dirty="0" smtClean="0">
              <a:solidFill>
                <a:schemeClr val="accent6">
                  <a:lumMod val="75000"/>
                </a:schemeClr>
              </a:solidFill>
            </a:endParaRPr>
          </a:p>
          <a:p>
            <a:pPr marL="171450" indent="-171450">
              <a:spcAft>
                <a:spcPts val="1200"/>
              </a:spcAft>
              <a:buFont typeface="Arial" pitchFamily="34" charset="0"/>
              <a:buChar char="•"/>
              <a:defRPr/>
            </a:pPr>
            <a:endParaRPr lang="en-US" b="1" dirty="0" smtClean="0">
              <a:solidFill>
                <a:schemeClr val="accent6">
                  <a:lumMod val="7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all four states in Nigeria a sub account study was conducted on </a:t>
            </a:r>
            <a:r>
              <a:rPr lang="en-US" sz="1200" kern="1200" dirty="0" err="1" smtClean="0">
                <a:solidFill>
                  <a:schemeClr val="tx1"/>
                </a:solidFill>
                <a:effectLst/>
                <a:latin typeface="Arial" charset="0"/>
                <a:ea typeface="+mn-ea"/>
                <a:cs typeface="+mn-cs"/>
              </a:rPr>
              <a:t>Almajari</a:t>
            </a:r>
            <a:r>
              <a:rPr lang="en-US" sz="1200" kern="1200" dirty="0" smtClean="0">
                <a:solidFill>
                  <a:schemeClr val="tx1"/>
                </a:solidFill>
                <a:effectLst/>
                <a:latin typeface="Arial" charset="0"/>
                <a:ea typeface="+mn-ea"/>
                <a:cs typeface="+mn-cs"/>
              </a:rPr>
              <a:t> or </a:t>
            </a:r>
            <a:r>
              <a:rPr lang="en-US" sz="1200" kern="1200" dirty="0" err="1" smtClean="0">
                <a:solidFill>
                  <a:schemeClr val="tx1"/>
                </a:solidFill>
                <a:effectLst/>
                <a:latin typeface="Arial" charset="0"/>
                <a:ea typeface="+mn-ea"/>
                <a:cs typeface="+mn-cs"/>
              </a:rPr>
              <a:t>Tsangaya</a:t>
            </a:r>
            <a:r>
              <a:rPr lang="en-US" sz="1200" kern="1200" dirty="0" smtClean="0">
                <a:solidFill>
                  <a:schemeClr val="tx1"/>
                </a:solidFill>
                <a:effectLst/>
                <a:latin typeface="Arial" charset="0"/>
                <a:ea typeface="+mn-ea"/>
                <a:cs typeface="+mn-cs"/>
              </a:rPr>
              <a:t> schools.  The Almajiri are pre-adolescent to early teen pupils who attend residential Islamic religious schools, which has only one curriculum, the Qur’an.  The first two studies showed that parents were spending almost the same amount to send their children to Almajiri schools as to public schools and that girls had reached parity in the non-boarding Almajiri schools while they were less than half at formal schools, Also significant was that incentives paid to teachers in Almajiri schools which replaced salaries, were not much less than salaries paid to teachers in formal primary schools.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Average</a:t>
            </a:r>
            <a:r>
              <a:rPr lang="en-US" sz="1200" kern="1200" baseline="0" dirty="0" smtClean="0">
                <a:solidFill>
                  <a:schemeClr val="tx1"/>
                </a:solidFill>
                <a:effectLst/>
                <a:latin typeface="Arial" charset="0"/>
                <a:ea typeface="+mn-ea"/>
                <a:cs typeface="+mn-cs"/>
              </a:rPr>
              <a:t> expenditure per student in </a:t>
            </a:r>
            <a:r>
              <a:rPr lang="en-US" sz="1200" kern="1200" baseline="0" dirty="0" err="1" smtClean="0">
                <a:solidFill>
                  <a:schemeClr val="tx1"/>
                </a:solidFill>
                <a:effectLst/>
                <a:latin typeface="Arial" charset="0"/>
                <a:ea typeface="+mn-ea"/>
                <a:cs typeface="+mn-cs"/>
              </a:rPr>
              <a:t>Almajrir</a:t>
            </a:r>
            <a:r>
              <a:rPr lang="en-US" sz="1200" kern="1200" baseline="0" dirty="0" smtClean="0">
                <a:solidFill>
                  <a:schemeClr val="tx1"/>
                </a:solidFill>
                <a:effectLst/>
                <a:latin typeface="Arial" charset="0"/>
                <a:ea typeface="+mn-ea"/>
                <a:cs typeface="+mn-cs"/>
              </a:rPr>
              <a:t> was </a:t>
            </a:r>
            <a:r>
              <a:rPr lang="en-US" sz="1200" kern="1200" dirty="0" smtClean="0">
                <a:solidFill>
                  <a:schemeClr val="tx1"/>
                </a:solidFill>
                <a:effectLst/>
                <a:latin typeface="Arial" charset="0"/>
                <a:ea typeface="+mn-ea"/>
                <a:cs typeface="+mn-cs"/>
              </a:rPr>
              <a:t>N 4,061 /student</a:t>
            </a:r>
            <a:r>
              <a:rPr lang="en-US" sz="1200" kern="1200" baseline="0" dirty="0" smtClean="0">
                <a:solidFill>
                  <a:schemeClr val="tx1"/>
                </a:solidFill>
                <a:effectLst/>
                <a:latin typeface="Arial" charset="0"/>
                <a:ea typeface="+mn-ea"/>
                <a:cs typeface="+mn-cs"/>
              </a:rPr>
              <a:t> in </a:t>
            </a:r>
            <a:r>
              <a:rPr lang="en-US" sz="1200" kern="1200" baseline="0" dirty="0" err="1" smtClean="0">
                <a:solidFill>
                  <a:schemeClr val="tx1"/>
                </a:solidFill>
                <a:effectLst/>
                <a:latin typeface="Arial" charset="0"/>
                <a:ea typeface="+mn-ea"/>
                <a:cs typeface="+mn-cs"/>
              </a:rPr>
              <a:t>almajiri</a:t>
            </a:r>
            <a:r>
              <a:rPr lang="en-US" sz="1200" kern="1200" baseline="0" dirty="0" smtClean="0">
                <a:solidFill>
                  <a:schemeClr val="tx1"/>
                </a:solidFill>
                <a:effectLst/>
                <a:latin typeface="Arial" charset="0"/>
                <a:ea typeface="+mn-ea"/>
                <a:cs typeface="+mn-cs"/>
              </a:rPr>
              <a:t> – 70% from parents and community = N </a:t>
            </a:r>
            <a:r>
              <a:rPr lang="en-US" sz="1200" kern="1200" dirty="0" smtClean="0">
                <a:solidFill>
                  <a:schemeClr val="tx1"/>
                </a:solidFill>
                <a:effectLst/>
                <a:latin typeface="Arial" charset="0"/>
                <a:ea typeface="+mn-ea"/>
                <a:cs typeface="+mn-cs"/>
              </a:rPr>
              <a:t>2,843</a:t>
            </a:r>
            <a:r>
              <a:rPr lang="en-US" sz="1200" kern="1200" baseline="0" dirty="0" smtClean="0">
                <a:solidFill>
                  <a:schemeClr val="tx1"/>
                </a:solidFill>
                <a:effectLst/>
                <a:latin typeface="Arial" charset="0"/>
                <a:ea typeface="+mn-ea"/>
                <a:cs typeface="+mn-cs"/>
              </a:rPr>
              <a:t> per student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Average expenditure per student in formal sector was 11,970  - 22% from parents and community  means 2,633 per student</a:t>
            </a:r>
            <a:endParaRPr lang="en-US" sz="1200" kern="1200" dirty="0" smtClean="0">
              <a:solidFill>
                <a:schemeClr val="tx1"/>
              </a:solidFill>
              <a:effectLst/>
              <a:latin typeface="Arial" charset="0"/>
              <a:ea typeface="+mn-ea"/>
              <a:cs typeface="+mn-cs"/>
            </a:endParaRPr>
          </a:p>
          <a:p>
            <a:pPr>
              <a:defRPr/>
            </a:pPr>
            <a:endParaRPr lang="en-US" dirty="0"/>
          </a:p>
        </p:txBody>
      </p:sp>
      <p:sp>
        <p:nvSpPr>
          <p:cNvPr id="4" name="Slide Number Placeholder 3"/>
          <p:cNvSpPr>
            <a:spLocks noGrp="1"/>
          </p:cNvSpPr>
          <p:nvPr>
            <p:ph type="sldNum" sz="quarter" idx="5"/>
          </p:nvPr>
        </p:nvSpPr>
        <p:spPr/>
        <p:txBody>
          <a:bodyPr/>
          <a:lstStyle/>
          <a:p>
            <a:pPr>
              <a:defRPr/>
            </a:pPr>
            <a:fld id="{C652D8AA-3ACD-4F07-BF96-2BCA6E5BA939}"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18</a:t>
            </a:fld>
            <a:endParaRPr lang="en-US"/>
          </a:p>
        </p:txBody>
      </p:sp>
    </p:spTree>
    <p:extLst>
      <p:ext uri="{BB962C8B-B14F-4D97-AF65-F5344CB8AC3E}">
        <p14:creationId xmlns:p14="http://schemas.microsoft.com/office/powerpoint/2010/main" val="68192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19</a:t>
            </a:fld>
            <a:endParaRPr lang="en-US"/>
          </a:p>
        </p:txBody>
      </p:sp>
    </p:spTree>
    <p:extLst>
      <p:ext uri="{BB962C8B-B14F-4D97-AF65-F5344CB8AC3E}">
        <p14:creationId xmlns:p14="http://schemas.microsoft.com/office/powerpoint/2010/main" val="143509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21</a:t>
            </a:fld>
            <a:endParaRPr lang="en-US"/>
          </a:p>
        </p:txBody>
      </p:sp>
    </p:spTree>
    <p:extLst>
      <p:ext uri="{BB962C8B-B14F-4D97-AF65-F5344CB8AC3E}">
        <p14:creationId xmlns:p14="http://schemas.microsoft.com/office/powerpoint/2010/main" val="273370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22</a:t>
            </a:fld>
            <a:endParaRPr lang="en-US"/>
          </a:p>
        </p:txBody>
      </p:sp>
    </p:spTree>
    <p:extLst>
      <p:ext uri="{BB962C8B-B14F-4D97-AF65-F5344CB8AC3E}">
        <p14:creationId xmlns:p14="http://schemas.microsoft.com/office/powerpoint/2010/main" val="325750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24</a:t>
            </a:fld>
            <a:endParaRPr lang="en-US"/>
          </a:p>
        </p:txBody>
      </p:sp>
    </p:spTree>
    <p:extLst>
      <p:ext uri="{BB962C8B-B14F-4D97-AF65-F5344CB8AC3E}">
        <p14:creationId xmlns:p14="http://schemas.microsoft.com/office/powerpoint/2010/main" val="108333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25</a:t>
            </a:fld>
            <a:endParaRPr lang="en-US"/>
          </a:p>
        </p:txBody>
      </p:sp>
    </p:spTree>
    <p:extLst>
      <p:ext uri="{BB962C8B-B14F-4D97-AF65-F5344CB8AC3E}">
        <p14:creationId xmlns:p14="http://schemas.microsoft.com/office/powerpoint/2010/main" val="332935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26</a:t>
            </a:fld>
            <a:endParaRPr lang="en-US"/>
          </a:p>
        </p:txBody>
      </p:sp>
    </p:spTree>
    <p:extLst>
      <p:ext uri="{BB962C8B-B14F-4D97-AF65-F5344CB8AC3E}">
        <p14:creationId xmlns:p14="http://schemas.microsoft.com/office/powerpoint/2010/main" val="268105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5">
              <a:defRPr>
                <a:solidFill>
                  <a:schemeClr val="tx1"/>
                </a:solidFill>
                <a:latin typeface="Arial" charset="0"/>
              </a:defRPr>
            </a:lvl1pPr>
            <a:lvl2pPr marL="742909" indent="-285734" defTabSz="911175">
              <a:defRPr>
                <a:solidFill>
                  <a:schemeClr val="tx1"/>
                </a:solidFill>
                <a:latin typeface="Arial" charset="0"/>
              </a:defRPr>
            </a:lvl2pPr>
            <a:lvl3pPr marL="1142937" indent="-228587" defTabSz="911175">
              <a:defRPr>
                <a:solidFill>
                  <a:schemeClr val="tx1"/>
                </a:solidFill>
                <a:latin typeface="Arial" charset="0"/>
              </a:defRPr>
            </a:lvl3pPr>
            <a:lvl4pPr marL="1600111" indent="-228587" defTabSz="911175">
              <a:defRPr>
                <a:solidFill>
                  <a:schemeClr val="tx1"/>
                </a:solidFill>
                <a:latin typeface="Arial" charset="0"/>
              </a:defRPr>
            </a:lvl4pPr>
            <a:lvl5pPr marL="2057287" indent="-228587" defTabSz="911175">
              <a:defRPr>
                <a:solidFill>
                  <a:schemeClr val="tx1"/>
                </a:solidFill>
                <a:latin typeface="Arial" charset="0"/>
              </a:defRPr>
            </a:lvl5pPr>
            <a:lvl6pPr marL="2514461" indent="-228587" defTabSz="911175" eaLnBrk="0" fontAlgn="base" hangingPunct="0">
              <a:spcBef>
                <a:spcPct val="0"/>
              </a:spcBef>
              <a:spcAft>
                <a:spcPct val="0"/>
              </a:spcAft>
              <a:defRPr>
                <a:solidFill>
                  <a:schemeClr val="tx1"/>
                </a:solidFill>
                <a:latin typeface="Arial" charset="0"/>
              </a:defRPr>
            </a:lvl6pPr>
            <a:lvl7pPr marL="2971635" indent="-228587" defTabSz="911175" eaLnBrk="0" fontAlgn="base" hangingPunct="0">
              <a:spcBef>
                <a:spcPct val="0"/>
              </a:spcBef>
              <a:spcAft>
                <a:spcPct val="0"/>
              </a:spcAft>
              <a:defRPr>
                <a:solidFill>
                  <a:schemeClr val="tx1"/>
                </a:solidFill>
                <a:latin typeface="Arial" charset="0"/>
              </a:defRPr>
            </a:lvl7pPr>
            <a:lvl8pPr marL="3428811" indent="-228587" defTabSz="911175" eaLnBrk="0" fontAlgn="base" hangingPunct="0">
              <a:spcBef>
                <a:spcPct val="0"/>
              </a:spcBef>
              <a:spcAft>
                <a:spcPct val="0"/>
              </a:spcAft>
              <a:defRPr>
                <a:solidFill>
                  <a:schemeClr val="tx1"/>
                </a:solidFill>
                <a:latin typeface="Arial" charset="0"/>
              </a:defRPr>
            </a:lvl8pPr>
            <a:lvl9pPr marL="3885985" indent="-228587" defTabSz="911175" eaLnBrk="0" fontAlgn="base" hangingPunct="0">
              <a:spcBef>
                <a:spcPct val="0"/>
              </a:spcBef>
              <a:spcAft>
                <a:spcPct val="0"/>
              </a:spcAft>
              <a:defRPr>
                <a:solidFill>
                  <a:schemeClr val="tx1"/>
                </a:solidFill>
                <a:latin typeface="Arial" charset="0"/>
              </a:defRPr>
            </a:lvl9pPr>
          </a:lstStyle>
          <a:p>
            <a:pPr>
              <a:defRPr/>
            </a:pPr>
            <a:fld id="{7CECC67E-3500-4B0F-ADFF-42600CFA036F}" type="slidenum">
              <a:rPr lang="en-US" smtClean="0">
                <a:latin typeface="Times" pitchFamily="18" charset="0"/>
              </a:rPr>
              <a:pPr>
                <a:defRPr/>
              </a:pPr>
              <a:t>27</a:t>
            </a:fld>
            <a:endParaRPr lang="en-US" smtClean="0">
              <a:latin typeface="Times" pitchFamily="18" charset="0"/>
            </a:endParaRPr>
          </a:p>
        </p:txBody>
      </p:sp>
      <p:sp>
        <p:nvSpPr>
          <p:cNvPr id="36867" name="Rectangle 2"/>
          <p:cNvSpPr>
            <a:spLocks noGrp="1" noRot="1" noChangeAspect="1" noChangeArrowheads="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xfrm>
            <a:off x="700233" y="4386190"/>
            <a:ext cx="5609936" cy="4155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SEA is conducted in a two-phase process. </a:t>
            </a:r>
          </a:p>
          <a:p>
            <a:pPr eaLnBrk="1" hangingPunct="1">
              <a:buFontTx/>
              <a:buChar char="•"/>
            </a:pPr>
            <a:r>
              <a:rPr lang="en-US" smtClean="0"/>
              <a:t> Phase I is an organizing period during which a Draft Framework Document is completed.  </a:t>
            </a:r>
          </a:p>
          <a:p>
            <a:pPr eaLnBrk="1" hangingPunct="1">
              <a:buFontTx/>
              <a:buChar char="•"/>
            </a:pPr>
            <a:r>
              <a:rPr lang="en-US" smtClean="0"/>
              <a:t>The Framework Document enables the government to define boundaries of the study (schools year, level of education, etc.), identify stakeholders and technical staff, and determine data needs and whether secondary sources are available and if not how primary studies could be organized.   </a:t>
            </a:r>
          </a:p>
          <a:p>
            <a:pPr eaLnBrk="1" hangingPunct="1">
              <a:buFontTx/>
              <a:buChar char="•"/>
            </a:pPr>
            <a:r>
              <a:rPr lang="en-US" smtClean="0"/>
              <a:t>Then, based on this information, the role of the government is defined as well as the technical assistance and training needed.  </a:t>
            </a:r>
          </a:p>
          <a:p>
            <a:pPr eaLnBrk="1" hangingPunct="1"/>
            <a:r>
              <a:rPr lang="en-US" smtClean="0"/>
              <a:t>At the end of Phase I the Framework document is presented to the government and USAID. This approach allows both the government and USAID to choose among options and encourages more buy-in from the government on the final product.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084F35BF-A6C6-48E0-9563-FE3125059EBF}" type="slidenum">
              <a:rPr lang="en-US" smtClean="0">
                <a:latin typeface="Times" pitchFamily="18" charset="0"/>
              </a:rPr>
              <a:pPr/>
              <a:t>2</a:t>
            </a:fld>
            <a:endParaRPr lang="en-US" smtClean="0">
              <a:latin typeface="Times"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National Education Accounts, an adaptation of National Health Accounts, is a tool for measuring the flow of funds in the education sector providing governments with a transparent framework for measuring and comparing education expenditures to policy directions.  The NEA gathers information on all spending, from public, private and donor sources.  It provides information to countries that enables system-wide inequities to be discerned.  It treats all donor funds as fungible and allows for a complete understanding of donor impact. It is not an audit tool but it provides real time information on the flow of funds that can be used for evidence based decision making.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28</a:t>
            </a:fld>
            <a:endParaRPr lang="en-US"/>
          </a:p>
        </p:txBody>
      </p:sp>
    </p:spTree>
    <p:extLst>
      <p:ext uri="{BB962C8B-B14F-4D97-AF65-F5344CB8AC3E}">
        <p14:creationId xmlns:p14="http://schemas.microsoft.com/office/powerpoint/2010/main" val="26808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29</a:t>
            </a:fld>
            <a:endParaRPr lang="en-US"/>
          </a:p>
        </p:txBody>
      </p:sp>
    </p:spTree>
    <p:extLst>
      <p:ext uri="{BB962C8B-B14F-4D97-AF65-F5344CB8AC3E}">
        <p14:creationId xmlns:p14="http://schemas.microsoft.com/office/powerpoint/2010/main" val="3725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0BB380-BCE5-40C9-98C0-B6F554CD8AE9}"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67E1F312-8243-4ECC-90D6-419EB691CC80}" type="slidenum">
              <a:rPr lang="en-US" smtClean="0">
                <a:latin typeface="Times" pitchFamily="18" charset="0"/>
              </a:rPr>
              <a:pPr/>
              <a:t>3</a:t>
            </a:fld>
            <a:endParaRPr lang="en-US" smtClean="0">
              <a:latin typeface="Times"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NEA’s have been conducted in </a:t>
            </a:r>
          </a:p>
          <a:p>
            <a:pPr lvl="2" eaLnBrk="1" hangingPunct="1">
              <a:buFontTx/>
              <a:buChar char="•"/>
            </a:pPr>
            <a:r>
              <a:rPr lang="en-US" smtClean="0"/>
              <a:t>Morocco</a:t>
            </a:r>
          </a:p>
          <a:p>
            <a:pPr lvl="2" eaLnBrk="1" hangingPunct="1">
              <a:buFontTx/>
              <a:buChar char="•"/>
            </a:pPr>
            <a:r>
              <a:rPr lang="en-US" smtClean="0"/>
              <a:t>Turkey. Philippines</a:t>
            </a:r>
          </a:p>
          <a:p>
            <a:pPr lvl="2" eaLnBrk="1" hangingPunct="1">
              <a:buFontTx/>
              <a:buChar char="•"/>
            </a:pPr>
            <a:r>
              <a:rPr lang="en-US" smtClean="0"/>
              <a:t>El Salvador </a:t>
            </a:r>
          </a:p>
          <a:p>
            <a:pPr lvl="2" eaLnBrk="1" hangingPunct="1">
              <a:buFontTx/>
              <a:buChar char="•"/>
            </a:pPr>
            <a:r>
              <a:rPr lang="en-US" smtClean="0"/>
              <a:t> Nigeria </a:t>
            </a:r>
          </a:p>
          <a:p>
            <a:pPr eaLnBrk="1" hangingPunct="1"/>
            <a:r>
              <a:rPr lang="en-US" smtClean="0"/>
              <a:t>Because three sources of public funding in Nigeria but State controls most of decisions, the NEA was conducted at a state level.  </a:t>
            </a:r>
          </a:p>
          <a:p>
            <a:pPr eaLnBrk="1" hangingPunct="1"/>
            <a:endParaRPr lang="en-US" smtClean="0"/>
          </a:p>
          <a:p>
            <a:pPr eaLnBrk="1" hangingPunct="1"/>
            <a:r>
              <a:rPr lang="en-US" smtClean="0"/>
              <a:t>Kano was the first State to conduct the State Education Accounts (SEA) which was completed in March 2008 and a second SEA was completed in Zamfara State in November 2008. </a:t>
            </a:r>
          </a:p>
          <a:p>
            <a:pPr eaLnBrk="1" hangingPunct="1"/>
            <a:endParaRPr lang="en-US" smtClean="0"/>
          </a:p>
          <a:p>
            <a:pPr eaLnBrk="1" hangingPunct="1"/>
            <a:r>
              <a:rPr lang="en-US" i="1" smtClean="0"/>
              <a:t>These two SEA provide a unique opportunity to test the tool:  what can the SEA tell us about education it tell us about education financing decisions and outcomes in Kano and Zamfara states?</a:t>
            </a:r>
            <a:endParaRPr lang="en-US" smtClean="0"/>
          </a:p>
          <a:p>
            <a:pPr eaLnBrk="1" hangingPunct="1">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4</a:t>
            </a:fld>
            <a:endParaRPr lang="en-US"/>
          </a:p>
        </p:txBody>
      </p:sp>
    </p:spTree>
    <p:extLst>
      <p:ext uri="{BB962C8B-B14F-4D97-AF65-F5344CB8AC3E}">
        <p14:creationId xmlns:p14="http://schemas.microsoft.com/office/powerpoint/2010/main" val="64159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5">
              <a:defRPr>
                <a:solidFill>
                  <a:schemeClr val="tx1"/>
                </a:solidFill>
                <a:latin typeface="Arial" charset="0"/>
              </a:defRPr>
            </a:lvl1pPr>
            <a:lvl2pPr marL="742909" indent="-285734" defTabSz="911175">
              <a:defRPr>
                <a:solidFill>
                  <a:schemeClr val="tx1"/>
                </a:solidFill>
                <a:latin typeface="Arial" charset="0"/>
              </a:defRPr>
            </a:lvl2pPr>
            <a:lvl3pPr marL="1142937" indent="-228587" defTabSz="911175">
              <a:defRPr>
                <a:solidFill>
                  <a:schemeClr val="tx1"/>
                </a:solidFill>
                <a:latin typeface="Arial" charset="0"/>
              </a:defRPr>
            </a:lvl3pPr>
            <a:lvl4pPr marL="1600111" indent="-228587" defTabSz="911175">
              <a:defRPr>
                <a:solidFill>
                  <a:schemeClr val="tx1"/>
                </a:solidFill>
                <a:latin typeface="Arial" charset="0"/>
              </a:defRPr>
            </a:lvl4pPr>
            <a:lvl5pPr marL="2057287" indent="-228587" defTabSz="911175">
              <a:defRPr>
                <a:solidFill>
                  <a:schemeClr val="tx1"/>
                </a:solidFill>
                <a:latin typeface="Arial" charset="0"/>
              </a:defRPr>
            </a:lvl5pPr>
            <a:lvl6pPr marL="2514461" indent="-228587" defTabSz="911175" eaLnBrk="0" fontAlgn="base" hangingPunct="0">
              <a:spcBef>
                <a:spcPct val="0"/>
              </a:spcBef>
              <a:spcAft>
                <a:spcPct val="0"/>
              </a:spcAft>
              <a:defRPr>
                <a:solidFill>
                  <a:schemeClr val="tx1"/>
                </a:solidFill>
                <a:latin typeface="Arial" charset="0"/>
              </a:defRPr>
            </a:lvl6pPr>
            <a:lvl7pPr marL="2971635" indent="-228587" defTabSz="911175" eaLnBrk="0" fontAlgn="base" hangingPunct="0">
              <a:spcBef>
                <a:spcPct val="0"/>
              </a:spcBef>
              <a:spcAft>
                <a:spcPct val="0"/>
              </a:spcAft>
              <a:defRPr>
                <a:solidFill>
                  <a:schemeClr val="tx1"/>
                </a:solidFill>
                <a:latin typeface="Arial" charset="0"/>
              </a:defRPr>
            </a:lvl7pPr>
            <a:lvl8pPr marL="3428811" indent="-228587" defTabSz="911175" eaLnBrk="0" fontAlgn="base" hangingPunct="0">
              <a:spcBef>
                <a:spcPct val="0"/>
              </a:spcBef>
              <a:spcAft>
                <a:spcPct val="0"/>
              </a:spcAft>
              <a:defRPr>
                <a:solidFill>
                  <a:schemeClr val="tx1"/>
                </a:solidFill>
                <a:latin typeface="Arial" charset="0"/>
              </a:defRPr>
            </a:lvl8pPr>
            <a:lvl9pPr marL="3885985" indent="-228587" defTabSz="911175" eaLnBrk="0" fontAlgn="base" hangingPunct="0">
              <a:spcBef>
                <a:spcPct val="0"/>
              </a:spcBef>
              <a:spcAft>
                <a:spcPct val="0"/>
              </a:spcAft>
              <a:defRPr>
                <a:solidFill>
                  <a:schemeClr val="tx1"/>
                </a:solidFill>
                <a:latin typeface="Arial" charset="0"/>
              </a:defRPr>
            </a:lvl9pPr>
          </a:lstStyle>
          <a:p>
            <a:pPr>
              <a:defRPr/>
            </a:pPr>
            <a:fld id="{1273769D-8347-4FF5-9F5A-0CCE7BE830A6}" type="slidenum">
              <a:rPr lang="en-US" smtClean="0">
                <a:latin typeface="Times" pitchFamily="18" charset="0"/>
              </a:rPr>
              <a:pPr>
                <a:defRPr/>
              </a:pPr>
              <a:t>5</a:t>
            </a:fld>
            <a:endParaRPr lang="en-US" smtClean="0">
              <a:latin typeface="Times" pitchFamily="18"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itchFamily="34" charset="0"/>
              <a:buChar char="•"/>
            </a:pPr>
            <a:r>
              <a:rPr lang="en-US" dirty="0" smtClean="0"/>
              <a:t>USAID</a:t>
            </a:r>
            <a:r>
              <a:rPr lang="en-US" baseline="0" dirty="0" smtClean="0"/>
              <a:t> Nigeria became interested in the NEA when USAID/W was looking for a site to conduct the pilot NEA</a:t>
            </a:r>
          </a:p>
          <a:p>
            <a:pPr eaLnBrk="1" hangingPunct="1"/>
            <a:endParaRPr lang="en-US" baseline="0" dirty="0" smtClean="0"/>
          </a:p>
          <a:p>
            <a:pPr marL="171450" indent="-171450" eaLnBrk="1" hangingPunct="1">
              <a:buFont typeface="Arial" pitchFamily="34" charset="0"/>
              <a:buChar char="•"/>
            </a:pPr>
            <a:r>
              <a:rPr lang="en-US" dirty="0" smtClean="0"/>
              <a:t>Nigeria, because of it’s complex education system and concurrent responsibilities of federal, state and local governments in education,  and because management</a:t>
            </a:r>
            <a:r>
              <a:rPr lang="en-US" baseline="0" dirty="0" smtClean="0"/>
              <a:t> of basic education is at the State level </a:t>
            </a:r>
            <a:r>
              <a:rPr lang="en-US" dirty="0" smtClean="0"/>
              <a:t>decided to collect data at the state level and conducted</a:t>
            </a:r>
            <a:r>
              <a:rPr lang="en-US" baseline="0" dirty="0" smtClean="0"/>
              <a:t> separate NEA in each State.  They were called State Education Accounts or SEA.</a:t>
            </a:r>
            <a:endParaRPr lang="en-US" dirty="0" smtClean="0"/>
          </a:p>
          <a:p>
            <a:pPr eaLnBrk="1" hangingPunct="1"/>
            <a:endParaRPr lang="en-US" dirty="0" smtClean="0"/>
          </a:p>
          <a:p>
            <a:pPr marL="171450" indent="-171450" eaLnBrk="1" hangingPunct="1">
              <a:buFont typeface="Arial" pitchFamily="34" charset="0"/>
              <a:buChar char="•"/>
            </a:pPr>
            <a:r>
              <a:rPr lang="en-US" dirty="0" smtClean="0"/>
              <a:t>In addition USAID/Nigeria, emphasized</a:t>
            </a:r>
            <a:r>
              <a:rPr lang="en-US" baseline="0" dirty="0" smtClean="0"/>
              <a:t> local capacity building and the contract required formation of a </a:t>
            </a:r>
            <a:r>
              <a:rPr lang="en-US" dirty="0" smtClean="0"/>
              <a:t>Nigerian association to be able to provide assistance for additional SEAs in other States. </a:t>
            </a:r>
          </a:p>
          <a:p>
            <a:pPr marL="171450" indent="-171450" eaLnBrk="1" hangingPunct="1">
              <a:buFont typeface="Arial" pitchFamily="34" charset="0"/>
              <a:buChar char="•"/>
            </a:pPr>
            <a:endParaRPr lang="en-US" sz="1600" b="1" dirty="0" smtClean="0">
              <a:solidFill>
                <a:srgbClr val="002060"/>
              </a:solidFill>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600" b="0" dirty="0" smtClean="0">
                <a:solidFill>
                  <a:srgbClr val="002060"/>
                </a:solidFill>
              </a:rPr>
              <a:t>Kano was the first State</a:t>
            </a:r>
            <a:r>
              <a:rPr lang="en-US" sz="1600" b="0" baseline="0" dirty="0" smtClean="0">
                <a:solidFill>
                  <a:srgbClr val="002060"/>
                </a:solidFill>
              </a:rPr>
              <a:t> for </a:t>
            </a:r>
            <a:r>
              <a:rPr lang="en-US" sz="1600" b="0" dirty="0" smtClean="0">
                <a:solidFill>
                  <a:srgbClr val="002060"/>
                </a:solidFill>
              </a:rPr>
              <a:t> SY 05/06, Zamfara</a:t>
            </a:r>
            <a:r>
              <a:rPr lang="en-US" sz="1600" b="0" baseline="0" dirty="0" smtClean="0">
                <a:solidFill>
                  <a:srgbClr val="002060"/>
                </a:solidFill>
              </a:rPr>
              <a:t> the following year (SY 06/07).  </a:t>
            </a:r>
            <a:r>
              <a:rPr lang="en-US" sz="1600" b="0" baseline="0" dirty="0" err="1" smtClean="0">
                <a:solidFill>
                  <a:srgbClr val="002060"/>
                </a:solidFill>
              </a:rPr>
              <a:t>Bauchi</a:t>
            </a:r>
            <a:r>
              <a:rPr lang="en-US" sz="1600" b="0" baseline="0" dirty="0" smtClean="0">
                <a:solidFill>
                  <a:srgbClr val="002060"/>
                </a:solidFill>
              </a:rPr>
              <a:t> (</a:t>
            </a:r>
            <a:r>
              <a:rPr lang="en-US" sz="1600" b="0" dirty="0" smtClean="0">
                <a:solidFill>
                  <a:srgbClr val="002060"/>
                </a:solidFill>
              </a:rPr>
              <a:t>SY 09/10) </a:t>
            </a:r>
            <a:r>
              <a:rPr lang="en-US" sz="1600" b="0" baseline="0" dirty="0" smtClean="0">
                <a:solidFill>
                  <a:srgbClr val="002060"/>
                </a:solidFill>
              </a:rPr>
              <a:t>and </a:t>
            </a:r>
            <a:r>
              <a:rPr lang="en-US" sz="1600" b="0" baseline="0" dirty="0" err="1" smtClean="0">
                <a:solidFill>
                  <a:srgbClr val="002060"/>
                </a:solidFill>
              </a:rPr>
              <a:t>Sokoto</a:t>
            </a:r>
            <a:r>
              <a:rPr lang="en-US" sz="1600" b="0" baseline="0" dirty="0" smtClean="0">
                <a:solidFill>
                  <a:srgbClr val="002060"/>
                </a:solidFill>
              </a:rPr>
              <a:t> (</a:t>
            </a:r>
            <a:r>
              <a:rPr lang="en-US" sz="1600" b="0" dirty="0" smtClean="0">
                <a:solidFill>
                  <a:srgbClr val="002060"/>
                </a:solidFill>
              </a:rPr>
              <a:t>SY 10/11) </a:t>
            </a:r>
            <a:r>
              <a:rPr lang="en-US" sz="1600" b="0" baseline="0" dirty="0" smtClean="0">
                <a:solidFill>
                  <a:srgbClr val="002060"/>
                </a:solidFill>
              </a:rPr>
              <a:t>followed </a:t>
            </a:r>
          </a:p>
          <a:p>
            <a:pPr marL="171450" indent="-171450" eaLnBrk="1" hangingPunct="1">
              <a:buFont typeface="Arial" pitchFamily="34" charset="0"/>
              <a:buChar char="•"/>
            </a:pPr>
            <a:r>
              <a:rPr lang="en-US" dirty="0" smtClean="0"/>
              <a:t>Round 2 for </a:t>
            </a:r>
            <a:r>
              <a:rPr lang="en-US" dirty="0" err="1" smtClean="0"/>
              <a:t>Bauchi</a:t>
            </a:r>
            <a:r>
              <a:rPr lang="en-US" dirty="0" smtClean="0"/>
              <a:t> and </a:t>
            </a:r>
            <a:r>
              <a:rPr lang="en-US" dirty="0" err="1" smtClean="0"/>
              <a:t>Sokoto</a:t>
            </a:r>
            <a:r>
              <a:rPr lang="en-US" dirty="0" smtClean="0"/>
              <a:t> are currently underway</a:t>
            </a:r>
          </a:p>
          <a:p>
            <a:pPr marL="171450" indent="-171450" eaLnBrk="1" hangingPunct="1">
              <a:buFont typeface="Arial" pitchFamily="34" charset="0"/>
              <a:buChar char="•"/>
            </a:pPr>
            <a:r>
              <a:rPr lang="en-US" dirty="0" smtClean="0"/>
              <a:t>Almajiri Informal sector sub accounts were also done in all four states</a:t>
            </a:r>
          </a:p>
          <a:p>
            <a:pPr marL="171450" indent="-171450" eaLnBrk="1" hangingPunct="1">
              <a:buFont typeface="Arial" pitchFamily="34" charset="0"/>
              <a:buChar char="•"/>
            </a:pPr>
            <a:r>
              <a:rPr lang="en-US" dirty="0" smtClean="0"/>
              <a:t>Round</a:t>
            </a:r>
            <a:r>
              <a:rPr lang="en-US" baseline="0" dirty="0" smtClean="0"/>
              <a:t> II </a:t>
            </a:r>
            <a:r>
              <a:rPr lang="en-US" baseline="0" dirty="0" err="1" smtClean="0"/>
              <a:t>Bauchi</a:t>
            </a:r>
            <a:r>
              <a:rPr lang="en-US" baseline="0" dirty="0" smtClean="0"/>
              <a:t> and </a:t>
            </a:r>
            <a:r>
              <a:rPr lang="en-US" baseline="0" dirty="0" err="1" smtClean="0"/>
              <a:t>Sokoto</a:t>
            </a:r>
            <a:r>
              <a:rPr lang="en-US" baseline="0" dirty="0" smtClean="0"/>
              <a:t> are being supported almost exclusively by Nigerian Association</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SEA was conducted in</a:t>
            </a:r>
          </a:p>
          <a:p>
            <a:r>
              <a:rPr lang="en-US" dirty="0" smtClean="0"/>
              <a:t>Kano with Zamfara, </a:t>
            </a:r>
            <a:r>
              <a:rPr lang="en-US" dirty="0" err="1" smtClean="0"/>
              <a:t>Bauchi</a:t>
            </a:r>
            <a:r>
              <a:rPr lang="en-US" dirty="0" smtClean="0"/>
              <a:t>, and</a:t>
            </a:r>
          </a:p>
          <a:p>
            <a:r>
              <a:rPr lang="en-US" dirty="0" err="1" smtClean="0"/>
              <a:t>Sokoto</a:t>
            </a:r>
            <a:r>
              <a:rPr lang="en-US" dirty="0" smtClean="0"/>
              <a:t> following. Though each</a:t>
            </a:r>
          </a:p>
          <a:p>
            <a:r>
              <a:rPr lang="en-US" dirty="0" smtClean="0"/>
              <a:t>SEA represented different school</a:t>
            </a:r>
          </a:p>
          <a:p>
            <a:r>
              <a:rPr lang="en-US" dirty="0" smtClean="0"/>
              <a:t>years some of the comparisons</a:t>
            </a:r>
          </a:p>
          <a:p>
            <a:r>
              <a:rPr lang="en-US" dirty="0" smtClean="0"/>
              <a:t>were quite interesting: Kano and</a:t>
            </a:r>
          </a:p>
          <a:p>
            <a:r>
              <a:rPr lang="en-US" dirty="0" err="1" smtClean="0"/>
              <a:t>Sokoto</a:t>
            </a:r>
            <a:r>
              <a:rPr lang="en-US" dirty="0" smtClean="0"/>
              <a:t> spent 29 and 26% of their</a:t>
            </a:r>
          </a:p>
          <a:p>
            <a:r>
              <a:rPr lang="en-US" dirty="0" smtClean="0"/>
              <a:t>state budget on education while</a:t>
            </a:r>
          </a:p>
          <a:p>
            <a:r>
              <a:rPr lang="en-US" dirty="0" smtClean="0"/>
              <a:t>Zamfara and </a:t>
            </a:r>
            <a:r>
              <a:rPr lang="en-US" dirty="0" err="1" smtClean="0"/>
              <a:t>Bauchi</a:t>
            </a:r>
            <a:r>
              <a:rPr lang="en-US" dirty="0" smtClean="0"/>
              <a:t> 17-18%. While</a:t>
            </a:r>
          </a:p>
          <a:p>
            <a:r>
              <a:rPr lang="en-US" dirty="0" smtClean="0"/>
              <a:t>the average per student expenditure</a:t>
            </a:r>
          </a:p>
          <a:p>
            <a:r>
              <a:rPr lang="en-US" dirty="0" smtClean="0"/>
              <a:t>was higher in </a:t>
            </a:r>
            <a:r>
              <a:rPr lang="en-US" dirty="0" err="1" smtClean="0"/>
              <a:t>Sokoto</a:t>
            </a:r>
            <a:r>
              <a:rPr lang="en-US" dirty="0" smtClean="0"/>
              <a:t> than the</a:t>
            </a:r>
          </a:p>
          <a:p>
            <a:r>
              <a:rPr lang="en-US" dirty="0" smtClean="0"/>
              <a:t>other three states, over the past</a:t>
            </a:r>
          </a:p>
          <a:p>
            <a:r>
              <a:rPr lang="en-US" dirty="0" smtClean="0"/>
              <a:t>few years there has been a focus</a:t>
            </a:r>
          </a:p>
          <a:p>
            <a:r>
              <a:rPr lang="en-US" dirty="0" smtClean="0"/>
              <a:t>on expanding tertiary education</a:t>
            </a:r>
          </a:p>
          <a:p>
            <a:r>
              <a:rPr lang="en-US" dirty="0" smtClean="0"/>
              <a:t>in the Northern states of Nigeria</a:t>
            </a:r>
          </a:p>
          <a:p>
            <a:r>
              <a:rPr lang="en-US" dirty="0" smtClean="0"/>
              <a:t>with a corresponding increase in</a:t>
            </a:r>
          </a:p>
          <a:p>
            <a:r>
              <a:rPr lang="en-US" dirty="0" smtClean="0"/>
              <a:t>the level of expenditures for the</a:t>
            </a:r>
          </a:p>
          <a:p>
            <a:r>
              <a:rPr lang="en-US" dirty="0" smtClean="0"/>
              <a:t>tertiary level in every State.</a:t>
            </a:r>
          </a:p>
          <a:p>
            <a:endParaRPr lang="en-US" dirty="0"/>
          </a:p>
        </p:txBody>
      </p:sp>
      <p:sp>
        <p:nvSpPr>
          <p:cNvPr id="4" name="Slide Number Placeholder 3"/>
          <p:cNvSpPr>
            <a:spLocks noGrp="1"/>
          </p:cNvSpPr>
          <p:nvPr>
            <p:ph type="sldNum" sz="quarter" idx="10"/>
          </p:nvPr>
        </p:nvSpPr>
        <p:spPr/>
        <p:txBody>
          <a:bodyPr/>
          <a:lstStyle/>
          <a:p>
            <a:pPr>
              <a:defRPr/>
            </a:pPr>
            <a:fld id="{E02909A4-39F8-4108-A97E-B6F51B59D5D9}" type="slidenum">
              <a:rPr lang="en-US" smtClean="0"/>
              <a:pPr>
                <a:defRPr/>
              </a:pPr>
              <a:t>6</a:t>
            </a:fld>
            <a:endParaRPr lang="en-US"/>
          </a:p>
        </p:txBody>
      </p:sp>
    </p:spTree>
    <p:extLst>
      <p:ext uri="{BB962C8B-B14F-4D97-AF65-F5344CB8AC3E}">
        <p14:creationId xmlns:p14="http://schemas.microsoft.com/office/powerpoint/2010/main" val="388791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5C9E3FC6-D25A-4040-9645-774E003F854A}" type="slidenum">
              <a:rPr lang="en-US" smtClean="0">
                <a:latin typeface="Times" pitchFamily="18" charset="0"/>
              </a:rPr>
              <a:pPr/>
              <a:t>8</a:t>
            </a:fld>
            <a:endParaRPr 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9100CFD8-E9E6-413F-AE8C-68F43187140E}" type="slidenum">
              <a:rPr lang="en-US" smtClean="0">
                <a:latin typeface="Times" pitchFamily="18" charset="0"/>
              </a:rPr>
              <a:pPr/>
              <a:t>9</a:t>
            </a:fld>
            <a:endParaRPr 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fld id="{CC66C893-F138-47FC-88A8-2A88CFB2733D}" type="slidenum">
              <a:rPr lang="en-US" smtClean="0">
                <a:latin typeface="Times" pitchFamily="18" charset="0"/>
              </a:rPr>
              <a:pPr/>
              <a:t>10</a:t>
            </a:fld>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8"/>
          <p:cNvSpPr>
            <a:spLocks noChangeArrowheads="1"/>
          </p:cNvSpPr>
          <p:nvPr/>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91140"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5"/>
          <p:cNvSpPr>
            <a:spLocks noGrp="1" noChangeArrowheads="1"/>
          </p:cNvSpPr>
          <p:nvPr>
            <p:ph type="dt" sz="half" idx="10"/>
          </p:nvPr>
        </p:nvSpPr>
        <p:spPr/>
        <p:txBody>
          <a:bodyPr/>
          <a:lstStyle>
            <a:lvl1pPr>
              <a:defRPr/>
            </a:lvl1pPr>
          </a:lstStyle>
          <a:p>
            <a:pPr>
              <a:defRPr/>
            </a:pPr>
            <a:r>
              <a:rPr lang="en-US"/>
              <a:t>April 2005</a:t>
            </a:r>
          </a:p>
        </p:txBody>
      </p:sp>
      <p:sp>
        <p:nvSpPr>
          <p:cNvPr id="9" name="Rectangle 6"/>
          <p:cNvSpPr>
            <a:spLocks noGrp="1" noChangeArrowheads="1"/>
          </p:cNvSpPr>
          <p:nvPr>
            <p:ph type="ftr" sz="quarter" idx="11"/>
          </p:nvPr>
        </p:nvSpPr>
        <p:spPr/>
        <p:txBody>
          <a:bodyPr/>
          <a:lstStyle>
            <a:lvl1pPr>
              <a:defRPr/>
            </a:lvl1pPr>
          </a:lstStyle>
          <a:p>
            <a:pPr>
              <a:defRPr/>
            </a:pPr>
            <a:endParaRPr lang="en-US"/>
          </a:p>
        </p:txBody>
      </p:sp>
      <p:sp>
        <p:nvSpPr>
          <p:cNvPr id="10" name="Rectangle 7"/>
          <p:cNvSpPr>
            <a:spLocks noGrp="1" noChangeArrowheads="1"/>
          </p:cNvSpPr>
          <p:nvPr>
            <p:ph type="sldNum" sz="quarter" idx="12"/>
          </p:nvPr>
        </p:nvSpPr>
        <p:spPr/>
        <p:txBody>
          <a:bodyPr/>
          <a:lstStyle>
            <a:lvl1pPr>
              <a:defRPr/>
            </a:lvl1pPr>
          </a:lstStyle>
          <a:p>
            <a:pPr>
              <a:defRPr/>
            </a:pPr>
            <a:fld id="{AC70F26C-5007-4E52-BA27-9267B85CD96C}" type="slidenum">
              <a:rPr lang="en-US"/>
              <a:pPr>
                <a:defRPr/>
              </a:pPr>
              <a:t>‹#›</a:t>
            </a:fld>
            <a:r>
              <a:rPr lang="en-US"/>
              <a:t>a</a:t>
            </a:r>
          </a:p>
        </p:txBody>
      </p:sp>
    </p:spTree>
    <p:extLst>
      <p:ext uri="{BB962C8B-B14F-4D97-AF65-F5344CB8AC3E}">
        <p14:creationId xmlns:p14="http://schemas.microsoft.com/office/powerpoint/2010/main" val="60520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60071-57C5-4B10-AD66-11BBF5345438}" type="slidenum">
              <a:rPr lang="en-US"/>
              <a:pPr>
                <a:defRPr/>
              </a:pPr>
              <a:t>‹#›</a:t>
            </a:fld>
            <a:endParaRPr lang="en-US"/>
          </a:p>
        </p:txBody>
      </p:sp>
    </p:spTree>
    <p:extLst>
      <p:ext uri="{BB962C8B-B14F-4D97-AF65-F5344CB8AC3E}">
        <p14:creationId xmlns:p14="http://schemas.microsoft.com/office/powerpoint/2010/main" val="242937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38C10-D1B7-49C7-A6D8-06951D03EC4E}" type="slidenum">
              <a:rPr lang="en-US"/>
              <a:pPr>
                <a:defRPr/>
              </a:pPr>
              <a:t>‹#›</a:t>
            </a:fld>
            <a:endParaRPr lang="en-US"/>
          </a:p>
        </p:txBody>
      </p:sp>
    </p:spTree>
    <p:extLst>
      <p:ext uri="{BB962C8B-B14F-4D97-AF65-F5344CB8AC3E}">
        <p14:creationId xmlns:p14="http://schemas.microsoft.com/office/powerpoint/2010/main" val="130391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777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229100"/>
            <a:ext cx="777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B8CA2-F661-47C3-AC1D-802F0436EBCC}" type="slidenum">
              <a:rPr lang="en-US"/>
              <a:pPr>
                <a:defRPr/>
              </a:pPr>
              <a:t>‹#›</a:t>
            </a:fld>
            <a:endParaRPr lang="en-US"/>
          </a:p>
        </p:txBody>
      </p:sp>
    </p:spTree>
    <p:extLst>
      <p:ext uri="{BB962C8B-B14F-4D97-AF65-F5344CB8AC3E}">
        <p14:creationId xmlns:p14="http://schemas.microsoft.com/office/powerpoint/2010/main" val="309439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722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94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749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19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889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4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45DB1-CA62-45BD-BE66-86A6E722ADC7}" type="slidenum">
              <a:rPr lang="en-US"/>
              <a:pPr>
                <a:defRPr/>
              </a:pPr>
              <a:t>‹#›</a:t>
            </a:fld>
            <a:endParaRPr lang="en-US"/>
          </a:p>
        </p:txBody>
      </p:sp>
    </p:spTree>
    <p:extLst>
      <p:ext uri="{BB962C8B-B14F-4D97-AF65-F5344CB8AC3E}">
        <p14:creationId xmlns:p14="http://schemas.microsoft.com/office/powerpoint/2010/main" val="248850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149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996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319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057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686DC4-7B8B-4567-816E-735B3CF9F796}" type="slidenum">
              <a:rPr lang="en-US"/>
              <a:pPr>
                <a:defRPr/>
              </a:pPr>
              <a:t>‹#›</a:t>
            </a:fld>
            <a:endParaRPr lang="en-US"/>
          </a:p>
        </p:txBody>
      </p:sp>
    </p:spTree>
    <p:extLst>
      <p:ext uri="{BB962C8B-B14F-4D97-AF65-F5344CB8AC3E}">
        <p14:creationId xmlns:p14="http://schemas.microsoft.com/office/powerpoint/2010/main" val="103065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E1ACE3-152F-4906-BC75-C8CE15BC5E28}" type="slidenum">
              <a:rPr lang="en-US"/>
              <a:pPr>
                <a:defRPr/>
              </a:pPr>
              <a:t>‹#›</a:t>
            </a:fld>
            <a:endParaRPr lang="en-US"/>
          </a:p>
        </p:txBody>
      </p:sp>
    </p:spTree>
    <p:extLst>
      <p:ext uri="{BB962C8B-B14F-4D97-AF65-F5344CB8AC3E}">
        <p14:creationId xmlns:p14="http://schemas.microsoft.com/office/powerpoint/2010/main" val="54257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C5569A-35E7-4065-907E-98DA4E7A33EC}" type="slidenum">
              <a:rPr lang="en-US"/>
              <a:pPr>
                <a:defRPr/>
              </a:pPr>
              <a:t>‹#›</a:t>
            </a:fld>
            <a:endParaRPr lang="en-US"/>
          </a:p>
        </p:txBody>
      </p:sp>
    </p:spTree>
    <p:extLst>
      <p:ext uri="{BB962C8B-B14F-4D97-AF65-F5344CB8AC3E}">
        <p14:creationId xmlns:p14="http://schemas.microsoft.com/office/powerpoint/2010/main" val="161038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D68CFC-DF90-4A88-919A-59602BFBC77C}" type="slidenum">
              <a:rPr lang="en-US"/>
              <a:pPr>
                <a:defRPr/>
              </a:pPr>
              <a:t>‹#›</a:t>
            </a:fld>
            <a:endParaRPr lang="en-US"/>
          </a:p>
        </p:txBody>
      </p:sp>
    </p:spTree>
    <p:extLst>
      <p:ext uri="{BB962C8B-B14F-4D97-AF65-F5344CB8AC3E}">
        <p14:creationId xmlns:p14="http://schemas.microsoft.com/office/powerpoint/2010/main" val="16683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FF20DC-0763-4743-8738-99345EA582FE}" type="slidenum">
              <a:rPr lang="en-US"/>
              <a:pPr>
                <a:defRPr/>
              </a:pPr>
              <a:t>‹#›</a:t>
            </a:fld>
            <a:endParaRPr lang="en-US"/>
          </a:p>
        </p:txBody>
      </p:sp>
    </p:spTree>
    <p:extLst>
      <p:ext uri="{BB962C8B-B14F-4D97-AF65-F5344CB8AC3E}">
        <p14:creationId xmlns:p14="http://schemas.microsoft.com/office/powerpoint/2010/main" val="58567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4760D-8904-4168-BE83-1557BEA048CD}" type="slidenum">
              <a:rPr lang="en-US"/>
              <a:pPr>
                <a:defRPr/>
              </a:pPr>
              <a:t>‹#›</a:t>
            </a:fld>
            <a:endParaRPr lang="en-US"/>
          </a:p>
        </p:txBody>
      </p:sp>
    </p:spTree>
    <p:extLst>
      <p:ext uri="{BB962C8B-B14F-4D97-AF65-F5344CB8AC3E}">
        <p14:creationId xmlns:p14="http://schemas.microsoft.com/office/powerpoint/2010/main" val="402683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2005</a:t>
            </a:r>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B50FF-253F-41E8-A4CC-F8649B7BE28D}" type="slidenum">
              <a:rPr lang="en-US"/>
              <a:pPr>
                <a:defRPr/>
              </a:pPr>
              <a:t>‹#›</a:t>
            </a:fld>
            <a:endParaRPr lang="en-US"/>
          </a:p>
        </p:txBody>
      </p:sp>
    </p:spTree>
    <p:extLst>
      <p:ext uri="{BB962C8B-B14F-4D97-AF65-F5344CB8AC3E}">
        <p14:creationId xmlns:p14="http://schemas.microsoft.com/office/powerpoint/2010/main" val="287575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mn-lt"/>
              </a:defRPr>
            </a:lvl1pPr>
          </a:lstStyle>
          <a:p>
            <a:pPr>
              <a:defRPr/>
            </a:pPr>
            <a:r>
              <a:rPr lang="en-US"/>
              <a:t>April 2005</a:t>
            </a:r>
          </a:p>
          <a:p>
            <a:pPr>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CBF7818E-4A26-4414-BE5C-E9C1FF00E4B0}" type="slidenum">
              <a:rPr lang="en-US"/>
              <a:pPr>
                <a:defRPr/>
              </a:pPr>
              <a:t>‹#›</a:t>
            </a:fld>
            <a:endParaRPr lang="en-US"/>
          </a:p>
        </p:txBody>
      </p:sp>
      <p:sp>
        <p:nvSpPr>
          <p:cNvPr id="1031" name="Rectangle 7"/>
          <p:cNvSpPr>
            <a:spLocks noChangeArrowheads="1"/>
          </p:cNvSpPr>
          <p:nvPr/>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ChangeArrowheads="1"/>
          </p:cNvSpPr>
          <p:nvPr/>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A6C"/>
              </a:solidFill>
            </a:endParaRPr>
          </a:p>
        </p:txBody>
      </p:sp>
      <p:pic>
        <p:nvPicPr>
          <p:cNvPr id="103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013" y="228600"/>
            <a:ext cx="2422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430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524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0" y="1066800"/>
            <a:ext cx="9144000" cy="762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latin typeface="Arial" charset="0"/>
            </a:endParaRPr>
          </a:p>
        </p:txBody>
      </p:sp>
      <p:pic>
        <p:nvPicPr>
          <p:cNvPr id="2053" name="Picture 6"/>
          <p:cNvPicPr>
            <a:picLocks noChangeAspect="1" noChangeArrowheads="1"/>
          </p:cNvPicPr>
          <p:nvPr/>
        </p:nvPicPr>
        <p:blipFill>
          <a:blip r:embed="rId13">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152400" y="76200"/>
            <a:ext cx="930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4000" dirty="0" smtClean="0">
                <a:latin typeface="Aharoni" pitchFamily="2" charset="-79"/>
                <a:cs typeface="Aharoni" pitchFamily="2" charset="-79"/>
              </a:rPr>
              <a:t>National Education Accounts</a:t>
            </a:r>
            <a:endParaRPr lang="en-US" sz="4000" dirty="0">
              <a:latin typeface="Aharoni" pitchFamily="2" charset="-79"/>
              <a:cs typeface="Aharoni" pitchFamily="2" charset="-79"/>
            </a:endParaRPr>
          </a:p>
        </p:txBody>
      </p:sp>
      <p:sp>
        <p:nvSpPr>
          <p:cNvPr id="8195" name="Subtitle 2"/>
          <p:cNvSpPr>
            <a:spLocks noGrp="1"/>
          </p:cNvSpPr>
          <p:nvPr>
            <p:ph type="subTitle" idx="1"/>
          </p:nvPr>
        </p:nvSpPr>
        <p:spPr>
          <a:xfrm>
            <a:off x="990600" y="4343400"/>
            <a:ext cx="7620000" cy="2133600"/>
          </a:xfrm>
        </p:spPr>
        <p:txBody>
          <a:bodyPr/>
          <a:lstStyle/>
          <a:p>
            <a:r>
              <a:rPr lang="en-US" b="1" i="1" dirty="0" smtClean="0">
                <a:solidFill>
                  <a:srgbClr val="FF0000"/>
                </a:solidFill>
              </a:rPr>
              <a:t>Technical Workshop --  January 25, 2013</a:t>
            </a:r>
          </a:p>
          <a:p>
            <a:endParaRPr lang="en-US" b="1" i="1" dirty="0" smtClean="0">
              <a:solidFill>
                <a:srgbClr val="FF0000"/>
              </a:solidFill>
            </a:endParaRPr>
          </a:p>
          <a:p>
            <a:r>
              <a:rPr lang="en-US" sz="2000" b="1" i="1" dirty="0" smtClean="0">
                <a:solidFill>
                  <a:srgbClr val="FF0000"/>
                </a:solidFill>
              </a:rPr>
              <a:t> Sandy </a:t>
            </a:r>
            <a:r>
              <a:rPr lang="en-US" sz="2000" b="1" i="1" dirty="0" err="1" smtClean="0">
                <a:solidFill>
                  <a:srgbClr val="FF0000"/>
                </a:solidFill>
              </a:rPr>
              <a:t>Oleksy-Ojikutu</a:t>
            </a:r>
            <a:r>
              <a:rPr lang="en-US" sz="2000" b="1" i="1" dirty="0" smtClean="0">
                <a:solidFill>
                  <a:srgbClr val="FF0000"/>
                </a:solidFill>
              </a:rPr>
              <a:t>, USAID, </a:t>
            </a:r>
          </a:p>
          <a:p>
            <a:r>
              <a:rPr lang="en-US" sz="2000" b="1" i="1" dirty="0" smtClean="0">
                <a:solidFill>
                  <a:schemeClr val="accent2"/>
                </a:solidFill>
              </a:rPr>
              <a:t>sojikutu@usaid.gov</a:t>
            </a:r>
          </a:p>
          <a:p>
            <a:r>
              <a:rPr lang="en-US" sz="2000" b="1" i="1" dirty="0" smtClean="0">
                <a:solidFill>
                  <a:srgbClr val="FF0000"/>
                </a:solidFill>
              </a:rPr>
              <a:t>Phyllis Forbes, Creative Associates </a:t>
            </a:r>
          </a:p>
          <a:p>
            <a:r>
              <a:rPr lang="en-US" sz="2000" b="1" i="1" dirty="0" smtClean="0">
                <a:solidFill>
                  <a:schemeClr val="accent2"/>
                </a:solidFill>
              </a:rPr>
              <a:t>phyllisf@creativedc.com</a:t>
            </a:r>
          </a:p>
        </p:txBody>
      </p:sp>
    </p:spTree>
    <p:extLst>
      <p:ext uri="{BB962C8B-B14F-4D97-AF65-F5344CB8AC3E}">
        <p14:creationId xmlns:p14="http://schemas.microsoft.com/office/powerpoint/2010/main" val="420010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pPr algn="ctr"/>
            <a:r>
              <a:rPr lang="en-US" sz="2000" u="sng" dirty="0" smtClean="0">
                <a:latin typeface="Arial Black" pitchFamily="34" charset="0"/>
              </a:rPr>
              <a:t>Average Expenditures: </a:t>
            </a:r>
            <a:br>
              <a:rPr lang="en-US" sz="2000" u="sng" dirty="0" smtClean="0">
                <a:latin typeface="Arial Black" pitchFamily="34" charset="0"/>
              </a:rPr>
            </a:br>
            <a:r>
              <a:rPr lang="en-US" sz="2000" u="sng" dirty="0" smtClean="0">
                <a:latin typeface="Arial Black" pitchFamily="34" charset="0"/>
              </a:rPr>
              <a:t>All Students, Public School &amp; Private School</a:t>
            </a:r>
          </a:p>
        </p:txBody>
      </p:sp>
      <p:graphicFrame>
        <p:nvGraphicFramePr>
          <p:cNvPr id="2" name="Content Placeholder 8"/>
          <p:cNvGraphicFramePr>
            <a:graphicFrameLocks noGrp="1"/>
          </p:cNvGraphicFramePr>
          <p:nvPr>
            <p:ph idx="1"/>
            <p:extLst>
              <p:ext uri="{D42A27DB-BD31-4B8C-83A1-F6EECF244321}">
                <p14:modId xmlns:p14="http://schemas.microsoft.com/office/powerpoint/2010/main" val="3573750337"/>
              </p:ext>
            </p:extLst>
          </p:nvPr>
        </p:nvGraphicFramePr>
        <p:xfrm>
          <a:off x="863600" y="2260600"/>
          <a:ext cx="75692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494A5E9-CE70-40C5-B7D3-C2F3B5EC439E}" type="slidenum">
              <a:rPr lang="en-US" smtClean="0"/>
              <a:pPr/>
              <a:t>10</a:t>
            </a:fld>
            <a:endParaRPr lang="en-US" smtClean="0"/>
          </a:p>
        </p:txBody>
      </p:sp>
    </p:spTree>
    <p:extLst>
      <p:ext uri="{BB962C8B-B14F-4D97-AF65-F5344CB8AC3E}">
        <p14:creationId xmlns:p14="http://schemas.microsoft.com/office/powerpoint/2010/main" val="197792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t>Comparison:   Financing Sources </a:t>
            </a:r>
            <a:r>
              <a:rPr lang="en-US" sz="2800" dirty="0" err="1" smtClean="0"/>
              <a:t>Bauchi</a:t>
            </a:r>
            <a:r>
              <a:rPr lang="en-US" sz="2800" dirty="0" smtClean="0"/>
              <a:t> </a:t>
            </a:r>
          </a:p>
        </p:txBody>
      </p:sp>
      <p:graphicFrame>
        <p:nvGraphicFramePr>
          <p:cNvPr id="2" name="Content Placeholder 6"/>
          <p:cNvGraphicFramePr>
            <a:graphicFrameLocks noGrp="1"/>
          </p:cNvGraphicFramePr>
          <p:nvPr>
            <p:ph sz="half" idx="1"/>
            <p:extLst>
              <p:ext uri="{D42A27DB-BD31-4B8C-83A1-F6EECF244321}">
                <p14:modId xmlns:p14="http://schemas.microsoft.com/office/powerpoint/2010/main" val="2906586548"/>
              </p:ext>
            </p:extLst>
          </p:nvPr>
        </p:nvGraphicFramePr>
        <p:xfrm>
          <a:off x="782182" y="2202934"/>
          <a:ext cx="3810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FE10EAC-3DF4-4CEE-A0DD-3BAC40D394CE}" type="slidenum">
              <a:rPr lang="en-US" smtClean="0"/>
              <a:pPr/>
              <a:t>11</a:t>
            </a:fld>
            <a:endParaRPr lang="en-US" smtClean="0"/>
          </a:p>
        </p:txBody>
      </p:sp>
      <p:graphicFrame>
        <p:nvGraphicFramePr>
          <p:cNvPr id="3" name="Content Placeholder 6"/>
          <p:cNvGraphicFramePr>
            <a:graphicFrameLocks noGrp="1"/>
          </p:cNvGraphicFramePr>
          <p:nvPr>
            <p:ph sz="half" idx="2"/>
            <p:extLst>
              <p:ext uri="{D42A27DB-BD31-4B8C-83A1-F6EECF244321}">
                <p14:modId xmlns:p14="http://schemas.microsoft.com/office/powerpoint/2010/main" val="719837023"/>
              </p:ext>
            </p:extLst>
          </p:nvPr>
        </p:nvGraphicFramePr>
        <p:xfrm>
          <a:off x="4648200" y="2209800"/>
          <a:ext cx="3810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67490" y="5879068"/>
            <a:ext cx="6300186" cy="646331"/>
          </a:xfrm>
          <a:prstGeom prst="rect">
            <a:avLst/>
          </a:prstGeom>
          <a:noFill/>
        </p:spPr>
        <p:txBody>
          <a:bodyPr wrap="none" rtlCol="0">
            <a:spAutoFit/>
          </a:bodyPr>
          <a:lstStyle/>
          <a:p>
            <a:r>
              <a:rPr lang="en-US" sz="1600" b="1" dirty="0" smtClean="0">
                <a:latin typeface="+mj-lt"/>
                <a:cs typeface="Shruti" pitchFamily="34" charset="0"/>
              </a:rPr>
              <a:t>Changes</a:t>
            </a:r>
            <a:r>
              <a:rPr lang="en-US" sz="1800" b="1" dirty="0" smtClean="0"/>
              <a:t> </a:t>
            </a:r>
            <a:r>
              <a:rPr lang="en-US" sz="1800" b="1" dirty="0" smtClean="0">
                <a:latin typeface="+mn-lt"/>
              </a:rPr>
              <a:t>in financing sources from first SEA in SY 08/09 </a:t>
            </a:r>
          </a:p>
          <a:p>
            <a:r>
              <a:rPr lang="en-US" sz="1800" b="1" dirty="0" smtClean="0">
                <a:latin typeface="+mn-lt"/>
              </a:rPr>
              <a:t>to second SEA in SY 0-10/11</a:t>
            </a:r>
            <a:endParaRPr lang="en-US" sz="1800" b="1" dirty="0">
              <a:latin typeface="+mn-lt"/>
            </a:endParaRPr>
          </a:p>
        </p:txBody>
      </p:sp>
    </p:spTree>
    <p:extLst>
      <p:ext uri="{BB962C8B-B14F-4D97-AF65-F5344CB8AC3E}">
        <p14:creationId xmlns:p14="http://schemas.microsoft.com/office/powerpoint/2010/main" val="267645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219200"/>
            <a:ext cx="7772400" cy="609600"/>
          </a:xfrm>
        </p:spPr>
        <p:txBody>
          <a:bodyPr/>
          <a:lstStyle/>
          <a:p>
            <a:pPr algn="ctr"/>
            <a:r>
              <a:rPr lang="en-US" u="sng" dirty="0" smtClean="0">
                <a:latin typeface="Arial Black" pitchFamily="34" charset="0"/>
              </a:rPr>
              <a:t>Financing Sources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1683125439"/>
              </p:ext>
            </p:extLst>
          </p:nvPr>
        </p:nvGraphicFramePr>
        <p:xfrm>
          <a:off x="533400" y="18288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3A4EB6-5184-4577-B44B-FAC77E3052B1}" type="slidenum">
              <a:rPr lang="en-US" smtClean="0"/>
              <a:pPr/>
              <a:t>12</a:t>
            </a:fld>
            <a:endParaRPr lang="en-US" smtClean="0"/>
          </a:p>
        </p:txBody>
      </p:sp>
    </p:spTree>
    <p:extLst>
      <p:ext uri="{BB962C8B-B14F-4D97-AF65-F5344CB8AC3E}">
        <p14:creationId xmlns:p14="http://schemas.microsoft.com/office/powerpoint/2010/main" val="50467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1219200"/>
            <a:ext cx="7772400" cy="609600"/>
          </a:xfrm>
        </p:spPr>
        <p:txBody>
          <a:bodyPr/>
          <a:lstStyle/>
          <a:p>
            <a:pPr algn="ctr"/>
            <a:r>
              <a:rPr lang="en-US" u="sng" dirty="0" smtClean="0">
                <a:latin typeface="Arial Black" pitchFamily="34" charset="0"/>
              </a:rPr>
              <a:t>Distribution By Sectors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831471277"/>
              </p:ext>
            </p:extLst>
          </p:nvPr>
        </p:nvGraphicFramePr>
        <p:xfrm>
          <a:off x="1219200" y="1828800"/>
          <a:ext cx="77470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DEF15A8-9DFA-4DA7-BDAE-4BDFC9AB459F}" type="slidenum">
              <a:rPr lang="en-US" smtClean="0"/>
              <a:pPr/>
              <a:t>13</a:t>
            </a:fld>
            <a:endParaRPr lang="en-US" smtClean="0"/>
          </a:p>
        </p:txBody>
      </p:sp>
    </p:spTree>
    <p:extLst>
      <p:ext uri="{BB962C8B-B14F-4D97-AF65-F5344CB8AC3E}">
        <p14:creationId xmlns:p14="http://schemas.microsoft.com/office/powerpoint/2010/main" val="183948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762000" y="1219200"/>
            <a:ext cx="7772400" cy="609600"/>
          </a:xfrm>
        </p:spPr>
        <p:txBody>
          <a:bodyPr/>
          <a:lstStyle/>
          <a:p>
            <a:pPr algn="ctr"/>
            <a:r>
              <a:rPr lang="en-US" sz="2400" u="sng" dirty="0" smtClean="0">
                <a:latin typeface="Arial Black" pitchFamily="34" charset="0"/>
              </a:rPr>
              <a:t>Distribution to Providers: Education Level</a:t>
            </a:r>
          </a:p>
        </p:txBody>
      </p:sp>
      <p:graphicFrame>
        <p:nvGraphicFramePr>
          <p:cNvPr id="2" name="Content Placeholder 8"/>
          <p:cNvGraphicFramePr>
            <a:graphicFrameLocks noGrp="1"/>
          </p:cNvGraphicFramePr>
          <p:nvPr>
            <p:ph idx="1"/>
            <p:extLst>
              <p:ext uri="{D42A27DB-BD31-4B8C-83A1-F6EECF244321}">
                <p14:modId xmlns:p14="http://schemas.microsoft.com/office/powerpoint/2010/main" val="732051008"/>
              </p:ext>
            </p:extLst>
          </p:nvPr>
        </p:nvGraphicFramePr>
        <p:xfrm>
          <a:off x="584200" y="1879600"/>
          <a:ext cx="8280400" cy="4546600"/>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A417E6-665A-4DD2-BB13-D6E8519FAA79}" type="slidenum">
              <a:rPr lang="en-US" smtClean="0"/>
              <a:pPr/>
              <a:t>14</a:t>
            </a:fld>
            <a:endParaRPr lang="en-US" smtClean="0"/>
          </a:p>
        </p:txBody>
      </p:sp>
    </p:spTree>
    <p:extLst>
      <p:ext uri="{BB962C8B-B14F-4D97-AF65-F5344CB8AC3E}">
        <p14:creationId xmlns:p14="http://schemas.microsoft.com/office/powerpoint/2010/main" val="4229536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algn="ctr"/>
            <a:r>
              <a:rPr lang="en-US" sz="2000" u="sng" dirty="0" smtClean="0">
                <a:latin typeface="Arial Black" pitchFamily="34" charset="0"/>
              </a:rPr>
              <a:t>Distribution to Providers: Public  School &amp; Private Schools</a:t>
            </a:r>
          </a:p>
        </p:txBody>
      </p:sp>
      <p:graphicFrame>
        <p:nvGraphicFramePr>
          <p:cNvPr id="17411" name="Content Placeholder 4"/>
          <p:cNvGraphicFramePr>
            <a:graphicFrameLocks noGrp="1"/>
          </p:cNvGraphicFramePr>
          <p:nvPr>
            <p:ph idx="1"/>
          </p:nvPr>
        </p:nvGraphicFramePr>
        <p:xfrm>
          <a:off x="733425" y="2209800"/>
          <a:ext cx="7677150" cy="3886200"/>
        </p:xfrm>
        <a:graphic>
          <a:graphicData uri="http://schemas.openxmlformats.org/presentationml/2006/ole">
            <mc:AlternateContent xmlns:mc="http://schemas.openxmlformats.org/markup-compatibility/2006">
              <mc:Choice xmlns:v="urn:schemas-microsoft-com:vml" Requires="v">
                <p:oleObj spid="_x0000_s9226" r:id="rId4" imgW="7681626" imgH="3883489" progId="Excel.Chart.8">
                  <p:embed/>
                </p:oleObj>
              </mc:Choice>
              <mc:Fallback>
                <p:oleObj r:id="rId4" imgW="7681626" imgH="388348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209800"/>
                        <a:ext cx="7677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A0CC868-FCA2-4048-A00D-D26FBB568DBF}" type="slidenum">
              <a:rPr lang="en-US" smtClean="0"/>
              <a:pPr/>
              <a:t>15</a:t>
            </a:fld>
            <a:endParaRPr lang="en-US" smtClean="0"/>
          </a:p>
        </p:txBody>
      </p:sp>
    </p:spTree>
    <p:extLst>
      <p:ext uri="{BB962C8B-B14F-4D97-AF65-F5344CB8AC3E}">
        <p14:creationId xmlns:p14="http://schemas.microsoft.com/office/powerpoint/2010/main" val="245035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1295400"/>
            <a:ext cx="7772400" cy="609600"/>
          </a:xfrm>
        </p:spPr>
        <p:txBody>
          <a:bodyPr/>
          <a:lstStyle/>
          <a:p>
            <a:pPr algn="ctr"/>
            <a:r>
              <a:rPr lang="en-US" sz="2000" u="sng" dirty="0" smtClean="0">
                <a:latin typeface="Arial Black" pitchFamily="34" charset="0"/>
              </a:rPr>
              <a:t>Household Expenditures Compared Kano, Zamfara, </a:t>
            </a:r>
            <a:r>
              <a:rPr lang="en-US" sz="2000" u="sng" dirty="0" err="1" smtClean="0">
                <a:latin typeface="Arial Black" pitchFamily="34" charset="0"/>
              </a:rPr>
              <a:t>Bauchi</a:t>
            </a:r>
            <a:r>
              <a:rPr lang="en-US" sz="2000" u="sng" dirty="0" smtClean="0">
                <a:latin typeface="Arial Black" pitchFamily="34" charset="0"/>
              </a:rPr>
              <a:t> and </a:t>
            </a:r>
            <a:r>
              <a:rPr lang="en-US" sz="2000" u="sng" dirty="0" err="1" smtClean="0">
                <a:latin typeface="Arial Black" pitchFamily="34" charset="0"/>
              </a:rPr>
              <a:t>Sokoto</a:t>
            </a:r>
            <a:endParaRPr lang="en-US" sz="2000" u="sng" dirty="0" smtClean="0">
              <a:latin typeface="Arial Black" pitchFamily="34" charset="0"/>
            </a:endParaRP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2947134452"/>
              </p:ext>
            </p:extLst>
          </p:nvPr>
        </p:nvGraphicFramePr>
        <p:xfrm>
          <a:off x="508000" y="1955800"/>
          <a:ext cx="8193088"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D9C8382-FEC2-4561-AC60-7DD296D57039}" type="slidenum">
              <a:rPr lang="en-US" smtClean="0"/>
              <a:pPr/>
              <a:t>16</a:t>
            </a:fld>
            <a:endParaRPr lang="en-US" smtClean="0"/>
          </a:p>
        </p:txBody>
      </p:sp>
    </p:spTree>
    <p:extLst>
      <p:ext uri="{BB962C8B-B14F-4D97-AF65-F5344CB8AC3E}">
        <p14:creationId xmlns:p14="http://schemas.microsoft.com/office/powerpoint/2010/main" val="41637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lgn="ctr">
              <a:defRPr/>
            </a:pPr>
            <a:r>
              <a:rPr lang="en-US" sz="3200" u="sng" dirty="0" smtClean="0">
                <a:latin typeface="Arial Black" pitchFamily="34" charset="0"/>
              </a:rPr>
              <a:t>SEA: Sub Account Almajiri</a:t>
            </a:r>
          </a:p>
        </p:txBody>
      </p:sp>
      <p:sp>
        <p:nvSpPr>
          <p:cNvPr id="11267" name="Content Placeholder 2"/>
          <p:cNvSpPr>
            <a:spLocks noGrp="1"/>
          </p:cNvSpPr>
          <p:nvPr>
            <p:ph idx="1"/>
          </p:nvPr>
        </p:nvSpPr>
        <p:spPr>
          <a:xfrm>
            <a:off x="762000" y="2286000"/>
            <a:ext cx="7696200" cy="3962400"/>
          </a:xfrm>
        </p:spPr>
        <p:txBody>
          <a:bodyPr/>
          <a:lstStyle/>
          <a:p>
            <a:pPr>
              <a:spcBef>
                <a:spcPct val="0"/>
              </a:spcBef>
              <a:spcAft>
                <a:spcPts val="1200"/>
              </a:spcAft>
              <a:buFont typeface="Arial" pitchFamily="34" charset="0"/>
              <a:buChar char="•"/>
            </a:pPr>
            <a:r>
              <a:rPr lang="en-US" sz="2000" b="1" dirty="0" err="1" smtClean="0">
                <a:solidFill>
                  <a:schemeClr val="tx1"/>
                </a:solidFill>
                <a:cs typeface="Arial" pitchFamily="34" charset="0"/>
              </a:rPr>
              <a:t>Qur’anic</a:t>
            </a:r>
            <a:r>
              <a:rPr lang="en-US" sz="2000" b="1" dirty="0" smtClean="0">
                <a:solidFill>
                  <a:schemeClr val="tx1"/>
                </a:solidFill>
                <a:cs typeface="Arial" pitchFamily="34" charset="0"/>
              </a:rPr>
              <a:t> schools for young students, 1/3 are resident  and 2/3 are fixed</a:t>
            </a:r>
          </a:p>
          <a:p>
            <a:pPr>
              <a:spcBef>
                <a:spcPct val="0"/>
              </a:spcBef>
              <a:spcAft>
                <a:spcPts val="1200"/>
              </a:spcAft>
              <a:buFont typeface="Arial" pitchFamily="34" charset="0"/>
              <a:buChar char="•"/>
            </a:pPr>
            <a:r>
              <a:rPr lang="en-US" sz="2000" b="1" dirty="0" smtClean="0">
                <a:solidFill>
                  <a:srgbClr val="003C9E"/>
                </a:solidFill>
                <a:cs typeface="Arial" pitchFamily="34" charset="0"/>
              </a:rPr>
              <a:t>1.6m students in Almajiri school in Kano vs. 2.m </a:t>
            </a:r>
            <a:r>
              <a:rPr lang="en-US" sz="2000" b="1" dirty="0">
                <a:solidFill>
                  <a:srgbClr val="003C9E"/>
                </a:solidFill>
                <a:cs typeface="Arial" pitchFamily="34" charset="0"/>
              </a:rPr>
              <a:t>students in formal sector schools </a:t>
            </a:r>
            <a:endParaRPr lang="en-US" sz="2000" b="1" dirty="0" smtClean="0">
              <a:solidFill>
                <a:srgbClr val="003C9E"/>
              </a:solidFill>
              <a:cs typeface="Arial" pitchFamily="34" charset="0"/>
            </a:endParaRPr>
          </a:p>
          <a:p>
            <a:pPr>
              <a:spcBef>
                <a:spcPct val="0"/>
              </a:spcBef>
              <a:spcAft>
                <a:spcPts val="1200"/>
              </a:spcAft>
              <a:buFont typeface="Arial" pitchFamily="34" charset="0"/>
              <a:buChar char="•"/>
            </a:pPr>
            <a:r>
              <a:rPr lang="en-US" sz="2000" b="1" dirty="0" smtClean="0">
                <a:cs typeface="Arial" pitchFamily="34" charset="0"/>
              </a:rPr>
              <a:t>50% non resident students were girls</a:t>
            </a:r>
          </a:p>
          <a:p>
            <a:pPr>
              <a:spcBef>
                <a:spcPct val="0"/>
              </a:spcBef>
              <a:spcAft>
                <a:spcPts val="1200"/>
              </a:spcAft>
            </a:pPr>
            <a:r>
              <a:rPr lang="en-US" sz="2000" b="1" dirty="0" smtClean="0">
                <a:solidFill>
                  <a:srgbClr val="003C9E"/>
                </a:solidFill>
                <a:cs typeface="Arial" pitchFamily="34" charset="0"/>
              </a:rPr>
              <a:t>Parent contribution for </a:t>
            </a:r>
            <a:r>
              <a:rPr lang="en-US" sz="2000" b="1" dirty="0" err="1" smtClean="0">
                <a:solidFill>
                  <a:srgbClr val="003C9E"/>
                </a:solidFill>
                <a:cs typeface="Arial" pitchFamily="34" charset="0"/>
              </a:rPr>
              <a:t>Almajiri</a:t>
            </a:r>
            <a:r>
              <a:rPr lang="en-US" sz="2000" b="1" dirty="0" smtClean="0">
                <a:solidFill>
                  <a:srgbClr val="003C9E"/>
                </a:solidFill>
                <a:cs typeface="Arial" pitchFamily="34" charset="0"/>
              </a:rPr>
              <a:t> (N 2,800 per </a:t>
            </a:r>
            <a:r>
              <a:rPr lang="en-US" sz="2000" b="1" dirty="0" err="1">
                <a:solidFill>
                  <a:srgbClr val="003C9E"/>
                </a:solidFill>
                <a:cs typeface="Arial" pitchFamily="34" charset="0"/>
              </a:rPr>
              <a:t>A</a:t>
            </a:r>
            <a:r>
              <a:rPr lang="en-US" sz="2000" b="1" dirty="0" err="1" smtClean="0">
                <a:solidFill>
                  <a:srgbClr val="003C9E"/>
                </a:solidFill>
                <a:cs typeface="Arial" pitchFamily="34" charset="0"/>
              </a:rPr>
              <a:t>lmajiri</a:t>
            </a:r>
            <a:r>
              <a:rPr lang="en-US" sz="2000" b="1" dirty="0" smtClean="0">
                <a:solidFill>
                  <a:srgbClr val="003C9E"/>
                </a:solidFill>
                <a:cs typeface="Arial" pitchFamily="34" charset="0"/>
              </a:rPr>
              <a:t> student)  slightly more than contribution to public schools (N 2,600) </a:t>
            </a:r>
          </a:p>
          <a:p>
            <a:pPr>
              <a:spcBef>
                <a:spcPct val="0"/>
              </a:spcBef>
              <a:spcAft>
                <a:spcPts val="1200"/>
              </a:spcAft>
            </a:pPr>
            <a:r>
              <a:rPr lang="en-US" sz="2000" b="1" dirty="0" smtClean="0">
                <a:cs typeface="Arial" pitchFamily="34" charset="0"/>
              </a:rPr>
              <a:t>Salaries for teachers almost same as gifts  to Almajiri (N114,143 for Imam vs. N151,145 mean primary teacher)</a:t>
            </a:r>
            <a:endParaRPr lang="en-US" sz="2000" b="1" dirty="0" smtClean="0">
              <a:solidFill>
                <a:schemeClr val="tx1"/>
              </a:solidFill>
              <a:cs typeface="Arial" pitchFamily="34" charset="0"/>
            </a:endParaRPr>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A6BD74-FC9A-4420-8DA3-25D7E09D61F3}" type="slidenum">
              <a:rPr lang="en-US"/>
              <a:pPr eaLnBrk="1" hangingPunct="1"/>
              <a:t>17</a:t>
            </a:fld>
            <a:endParaRPr lang="en-US"/>
          </a:p>
        </p:txBody>
      </p:sp>
    </p:spTree>
    <p:extLst>
      <p:ext uri="{BB962C8B-B14F-4D97-AF65-F5344CB8AC3E}">
        <p14:creationId xmlns:p14="http://schemas.microsoft.com/office/powerpoint/2010/main" val="101115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defRPr/>
            </a:pPr>
            <a:r>
              <a:rPr lang="en-US" b="1" dirty="0" smtClean="0"/>
              <a:t>NEA completed by State</a:t>
            </a:r>
          </a:p>
          <a:p>
            <a:pPr>
              <a:spcAft>
                <a:spcPts val="1200"/>
              </a:spcAft>
              <a:defRPr/>
            </a:pPr>
            <a:r>
              <a:rPr lang="en-US" b="1" dirty="0" smtClean="0">
                <a:solidFill>
                  <a:srgbClr val="003C9E"/>
                </a:solidFill>
              </a:rPr>
              <a:t>Supported by Nigerian  TA team</a:t>
            </a:r>
          </a:p>
          <a:p>
            <a:pPr>
              <a:spcAft>
                <a:spcPts val="1200"/>
              </a:spcAft>
              <a:defRPr/>
            </a:pPr>
            <a:r>
              <a:rPr lang="en-US" b="1" dirty="0" smtClean="0"/>
              <a:t>Struggle through local data</a:t>
            </a:r>
          </a:p>
          <a:p>
            <a:pPr>
              <a:spcAft>
                <a:spcPts val="1200"/>
              </a:spcAft>
              <a:defRPr/>
            </a:pPr>
            <a:r>
              <a:rPr lang="en-US" b="1" dirty="0" smtClean="0">
                <a:solidFill>
                  <a:srgbClr val="003C9E"/>
                </a:solidFill>
              </a:rPr>
              <a:t>Working groups work</a:t>
            </a:r>
          </a:p>
          <a:p>
            <a:pPr>
              <a:spcAft>
                <a:spcPts val="1200"/>
              </a:spcAft>
              <a:defRPr/>
            </a:pPr>
            <a:r>
              <a:rPr lang="en-US" b="1" dirty="0" smtClean="0"/>
              <a:t>Adapted from NHA</a:t>
            </a:r>
          </a:p>
          <a:p>
            <a:pPr>
              <a:spcAft>
                <a:spcPts val="1200"/>
              </a:spcAft>
              <a:defRPr/>
            </a:pPr>
            <a:r>
              <a:rPr lang="en-US" b="1" dirty="0" smtClean="0">
                <a:solidFill>
                  <a:srgbClr val="003C9E"/>
                </a:solidFill>
              </a:rPr>
              <a:t>Data Base useful for planning </a:t>
            </a:r>
          </a:p>
          <a:p>
            <a:pPr>
              <a:defRPr/>
            </a:pPr>
            <a:endParaRPr lang="en-US" dirty="0" smtClean="0"/>
          </a:p>
          <a:p>
            <a:pPr>
              <a:defRPr/>
            </a:pPr>
            <a:endParaRPr lang="en-US" dirty="0"/>
          </a:p>
        </p:txBody>
      </p:sp>
      <p:sp>
        <p:nvSpPr>
          <p:cNvPr id="3" name="Title 2"/>
          <p:cNvSpPr>
            <a:spLocks noGrp="1"/>
          </p:cNvSpPr>
          <p:nvPr>
            <p:ph type="title"/>
          </p:nvPr>
        </p:nvSpPr>
        <p:spPr/>
        <p:txBody>
          <a:bodyPr/>
          <a:lstStyle/>
          <a:p>
            <a:pPr algn="ctr">
              <a:defRPr/>
            </a:pPr>
            <a:r>
              <a:rPr lang="en-US" sz="2800" u="sng" dirty="0" smtClean="0">
                <a:latin typeface="Arial Black" pitchFamily="34" charset="0"/>
              </a:rPr>
              <a:t>Nigeria SEA – Significant Elements</a:t>
            </a:r>
            <a:endParaRPr lang="en-US" sz="2800" u="sng" dirty="0">
              <a:latin typeface="Arial Black" pitchFamily="34" charset="0"/>
            </a:endParaRPr>
          </a:p>
        </p:txBody>
      </p:sp>
    </p:spTree>
    <p:extLst>
      <p:ext uri="{BB962C8B-B14F-4D97-AF65-F5344CB8AC3E}">
        <p14:creationId xmlns:p14="http://schemas.microsoft.com/office/powerpoint/2010/main" val="94681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772400" cy="3886200"/>
          </a:xfrm>
        </p:spPr>
        <p:txBody>
          <a:bodyPr/>
          <a:lstStyle/>
          <a:p>
            <a:pPr>
              <a:spcBef>
                <a:spcPts val="600"/>
              </a:spcBef>
              <a:spcAft>
                <a:spcPts val="1200"/>
              </a:spcAft>
              <a:defRPr/>
            </a:pPr>
            <a:r>
              <a:rPr lang="en-US" b="1" dirty="0" err="1" smtClean="0"/>
              <a:t>Bauchi</a:t>
            </a:r>
            <a:r>
              <a:rPr lang="en-US" b="1" dirty="0" smtClean="0"/>
              <a:t> increased State input from 17% </a:t>
            </a:r>
            <a:r>
              <a:rPr lang="en-US" b="1" dirty="0"/>
              <a:t>t</a:t>
            </a:r>
            <a:r>
              <a:rPr lang="en-US" b="1" dirty="0" smtClean="0"/>
              <a:t>o 26% State budget</a:t>
            </a:r>
          </a:p>
          <a:p>
            <a:pPr>
              <a:spcBef>
                <a:spcPts val="1200"/>
              </a:spcBef>
              <a:spcAft>
                <a:spcPts val="1200"/>
              </a:spcAft>
              <a:defRPr/>
            </a:pPr>
            <a:r>
              <a:rPr lang="en-US" b="1" dirty="0" smtClean="0">
                <a:solidFill>
                  <a:srgbClr val="003C9E"/>
                </a:solidFill>
              </a:rPr>
              <a:t>Zamfara reassigned teachers to rural areas and improved schools for girls</a:t>
            </a:r>
          </a:p>
          <a:p>
            <a:pPr>
              <a:spcBef>
                <a:spcPts val="1200"/>
              </a:spcBef>
              <a:spcAft>
                <a:spcPts val="1200"/>
              </a:spcAft>
              <a:defRPr/>
            </a:pPr>
            <a:r>
              <a:rPr lang="en-US" b="1" dirty="0" smtClean="0"/>
              <a:t>Kano transferred funds from construction to maintenance to improve more schools</a:t>
            </a:r>
          </a:p>
          <a:p>
            <a:pPr>
              <a:spcBef>
                <a:spcPts val="1200"/>
              </a:spcBef>
              <a:spcAft>
                <a:spcPts val="1200"/>
              </a:spcAft>
              <a:defRPr/>
            </a:pPr>
            <a:r>
              <a:rPr lang="en-US" b="1" dirty="0" err="1" smtClean="0">
                <a:solidFill>
                  <a:srgbClr val="003C9E"/>
                </a:solidFill>
              </a:rPr>
              <a:t>Sokoto</a:t>
            </a:r>
            <a:r>
              <a:rPr lang="en-US" b="1" dirty="0" smtClean="0">
                <a:solidFill>
                  <a:srgbClr val="003C9E"/>
                </a:solidFill>
              </a:rPr>
              <a:t> Governor initiated school inspections</a:t>
            </a:r>
            <a:endParaRPr lang="en-US" b="1" dirty="0">
              <a:solidFill>
                <a:srgbClr val="003C9E"/>
              </a:solidFill>
            </a:endParaRPr>
          </a:p>
        </p:txBody>
      </p:sp>
      <p:sp>
        <p:nvSpPr>
          <p:cNvPr id="3" name="Title 2"/>
          <p:cNvSpPr>
            <a:spLocks noGrp="1"/>
          </p:cNvSpPr>
          <p:nvPr>
            <p:ph type="title"/>
          </p:nvPr>
        </p:nvSpPr>
        <p:spPr/>
        <p:txBody>
          <a:bodyPr/>
          <a:lstStyle/>
          <a:p>
            <a:pPr algn="ctr">
              <a:defRPr/>
            </a:pPr>
            <a:r>
              <a:rPr lang="en-US" sz="3200" u="sng" dirty="0" smtClean="0">
                <a:latin typeface="Arial Black" pitchFamily="34" charset="0"/>
              </a:rPr>
              <a:t>Impact of SEA in Nigeria</a:t>
            </a:r>
            <a:endParaRPr lang="en-US" sz="3200" u="sng" dirty="0">
              <a:latin typeface="Arial Black" pitchFamily="34" charset="0"/>
            </a:endParaRPr>
          </a:p>
        </p:txBody>
      </p:sp>
    </p:spTree>
    <p:extLst>
      <p:ext uri="{BB962C8B-B14F-4D97-AF65-F5344CB8AC3E}">
        <p14:creationId xmlns:p14="http://schemas.microsoft.com/office/powerpoint/2010/main" val="210187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u="sng" dirty="0" smtClean="0">
                <a:latin typeface="Arial Black" pitchFamily="34" charset="0"/>
              </a:rPr>
              <a:t>What Are National  Education Accounts?</a:t>
            </a:r>
          </a:p>
        </p:txBody>
      </p:sp>
      <p:sp>
        <p:nvSpPr>
          <p:cNvPr id="5123" name="Rectangle 3"/>
          <p:cNvSpPr>
            <a:spLocks noGrp="1" noChangeArrowheads="1"/>
          </p:cNvSpPr>
          <p:nvPr>
            <p:ph idx="1"/>
          </p:nvPr>
        </p:nvSpPr>
        <p:spPr>
          <a:xfrm>
            <a:off x="1066800" y="2332038"/>
            <a:ext cx="6705600" cy="3763962"/>
          </a:xfrm>
        </p:spPr>
        <p:txBody>
          <a:bodyPr/>
          <a:lstStyle/>
          <a:p>
            <a:pPr eaLnBrk="1" hangingPunct="1">
              <a:spcBef>
                <a:spcPct val="0"/>
              </a:spcBef>
              <a:spcAft>
                <a:spcPts val="2400"/>
              </a:spcAft>
            </a:pPr>
            <a:r>
              <a:rPr lang="en-US" b="1" smtClean="0">
                <a:latin typeface="Arial Black" pitchFamily="34" charset="0"/>
              </a:rPr>
              <a:t>Adapted from National Health Accounts</a:t>
            </a:r>
          </a:p>
          <a:p>
            <a:pPr eaLnBrk="1" hangingPunct="1">
              <a:spcBef>
                <a:spcPct val="0"/>
              </a:spcBef>
              <a:spcAft>
                <a:spcPts val="2400"/>
              </a:spcAft>
            </a:pPr>
            <a:r>
              <a:rPr lang="en-US" b="1" smtClean="0">
                <a:latin typeface="Arial Black" pitchFamily="34" charset="0"/>
              </a:rPr>
              <a:t>Compare education expenditures to policy directions</a:t>
            </a:r>
          </a:p>
          <a:p>
            <a:pPr eaLnBrk="1" hangingPunct="1">
              <a:spcBef>
                <a:spcPct val="0"/>
              </a:spcBef>
              <a:spcAft>
                <a:spcPts val="2400"/>
              </a:spcAft>
            </a:pPr>
            <a:r>
              <a:rPr lang="en-US" b="1" smtClean="0">
                <a:latin typeface="Arial Black" pitchFamily="34" charset="0"/>
              </a:rPr>
              <a:t>All sources of funding:  public, private, donor</a:t>
            </a:r>
          </a:p>
          <a:p>
            <a:pPr eaLnBrk="1" hangingPunct="1">
              <a:spcBef>
                <a:spcPct val="0"/>
              </a:spcBef>
              <a:spcAft>
                <a:spcPts val="2400"/>
              </a:spcAft>
            </a:pPr>
            <a:r>
              <a:rPr lang="en-US" b="1" smtClean="0">
                <a:latin typeface="Arial Black" pitchFamily="34" charset="0"/>
              </a:rPr>
              <a:t>Financing flow through education system</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ACDFB78-39DE-472A-89B9-5E08FC60760D}" type="slidenum">
              <a:rPr lang="en-US" smtClean="0"/>
              <a:pPr/>
              <a:t>2</a:t>
            </a:fld>
            <a:endParaRPr lang="en-US" smtClean="0"/>
          </a:p>
        </p:txBody>
      </p:sp>
    </p:spTree>
    <p:extLst>
      <p:ext uri="{BB962C8B-B14F-4D97-AF65-F5344CB8AC3E}">
        <p14:creationId xmlns:p14="http://schemas.microsoft.com/office/powerpoint/2010/main" val="2120629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USAID Experience with NEA</a:t>
            </a:r>
            <a:endParaRPr lang="en-US" sz="3200" dirty="0"/>
          </a:p>
        </p:txBody>
      </p:sp>
      <p:sp>
        <p:nvSpPr>
          <p:cNvPr id="3" name="Content Placeholder 2"/>
          <p:cNvSpPr>
            <a:spLocks noGrp="1"/>
          </p:cNvSpPr>
          <p:nvPr>
            <p:ph idx="1"/>
          </p:nvPr>
        </p:nvSpPr>
        <p:spPr>
          <a:xfrm>
            <a:off x="609600" y="2286000"/>
            <a:ext cx="3581400" cy="3886200"/>
          </a:xfrm>
        </p:spPr>
        <p:txBody>
          <a:bodyPr/>
          <a:lstStyle/>
          <a:p>
            <a:r>
              <a:rPr lang="en-US" dirty="0" smtClean="0"/>
              <a:t>USAID has funded 8 Accounts</a:t>
            </a:r>
          </a:p>
          <a:p>
            <a:pPr lvl="1"/>
            <a:r>
              <a:rPr lang="en-US" dirty="0" smtClean="0"/>
              <a:t>Morocco</a:t>
            </a:r>
          </a:p>
          <a:p>
            <a:pPr lvl="1"/>
            <a:r>
              <a:rPr lang="en-US" dirty="0" smtClean="0"/>
              <a:t>Kano</a:t>
            </a:r>
          </a:p>
          <a:p>
            <a:pPr lvl="1"/>
            <a:r>
              <a:rPr lang="en-US" dirty="0" smtClean="0"/>
              <a:t>Zamfara</a:t>
            </a:r>
          </a:p>
          <a:p>
            <a:pPr lvl="1"/>
            <a:r>
              <a:rPr lang="en-US" dirty="0" smtClean="0"/>
              <a:t>El Salvador</a:t>
            </a:r>
            <a:endParaRPr lang="en-US" dirty="0"/>
          </a:p>
          <a:p>
            <a:pPr lvl="1"/>
            <a:r>
              <a:rPr lang="en-US" dirty="0" err="1" smtClean="0"/>
              <a:t>Bauchi</a:t>
            </a:r>
            <a:r>
              <a:rPr lang="en-US" dirty="0" smtClean="0"/>
              <a:t>  I</a:t>
            </a:r>
            <a:endParaRPr lang="en-US" dirty="0"/>
          </a:p>
          <a:p>
            <a:pPr lvl="1"/>
            <a:r>
              <a:rPr lang="en-US" dirty="0" err="1" smtClean="0"/>
              <a:t>Sokoto</a:t>
            </a:r>
            <a:r>
              <a:rPr lang="en-US" dirty="0" smtClean="0"/>
              <a:t>  I</a:t>
            </a:r>
          </a:p>
          <a:p>
            <a:pPr lvl="1"/>
            <a:r>
              <a:rPr lang="en-US" dirty="0" err="1" smtClean="0"/>
              <a:t>Bauchi</a:t>
            </a:r>
            <a:r>
              <a:rPr lang="en-US" dirty="0" smtClean="0"/>
              <a:t> II</a:t>
            </a:r>
          </a:p>
          <a:p>
            <a:pPr lvl="1"/>
            <a:r>
              <a:rPr lang="en-US" dirty="0" err="1" smtClean="0"/>
              <a:t>Sokoto</a:t>
            </a:r>
            <a:r>
              <a:rPr lang="en-US" dirty="0" smtClean="0"/>
              <a:t> II</a:t>
            </a:r>
          </a:p>
        </p:txBody>
      </p:sp>
      <p:sp>
        <p:nvSpPr>
          <p:cNvPr id="4" name="Slide Number Placeholder 3"/>
          <p:cNvSpPr>
            <a:spLocks noGrp="1"/>
          </p:cNvSpPr>
          <p:nvPr>
            <p:ph type="sldNum" sz="quarter" idx="12"/>
          </p:nvPr>
        </p:nvSpPr>
        <p:spPr>
          <a:xfrm>
            <a:off x="6591300" y="6257924"/>
            <a:ext cx="1905000" cy="457200"/>
          </a:xfrm>
        </p:spPr>
        <p:txBody>
          <a:bodyPr/>
          <a:lstStyle/>
          <a:p>
            <a:pPr>
              <a:defRPr/>
            </a:pPr>
            <a:fld id="{4B445DB1-CA62-45BD-BE66-86A6E722ADC7}" type="slidenum">
              <a:rPr lang="en-US" smtClean="0"/>
              <a:pPr>
                <a:defRPr/>
              </a:pPr>
              <a:t>20</a:t>
            </a:fld>
            <a:endParaRPr lang="en-US"/>
          </a:p>
        </p:txBody>
      </p:sp>
      <p:sp>
        <p:nvSpPr>
          <p:cNvPr id="6" name="Content Placeholder 2"/>
          <p:cNvSpPr txBox="1">
            <a:spLocks/>
          </p:cNvSpPr>
          <p:nvPr/>
        </p:nvSpPr>
        <p:spPr bwMode="auto">
          <a:xfrm>
            <a:off x="4876800" y="2443162"/>
            <a:ext cx="34290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dirty="0" smtClean="0"/>
              <a:t>4 Sub accounts</a:t>
            </a:r>
          </a:p>
          <a:p>
            <a:pPr lvl="1"/>
            <a:r>
              <a:rPr lang="en-US" dirty="0" smtClean="0"/>
              <a:t>Kano </a:t>
            </a:r>
            <a:r>
              <a:rPr lang="en-US" dirty="0" err="1" smtClean="0"/>
              <a:t>Almajiri</a:t>
            </a:r>
            <a:endParaRPr lang="en-US" dirty="0" smtClean="0"/>
          </a:p>
          <a:p>
            <a:pPr lvl="1"/>
            <a:r>
              <a:rPr lang="en-US" dirty="0" smtClean="0"/>
              <a:t>Zamfara </a:t>
            </a:r>
            <a:r>
              <a:rPr lang="en-US" dirty="0" err="1" smtClean="0"/>
              <a:t>Almajiri</a:t>
            </a:r>
            <a:r>
              <a:rPr lang="en-US" dirty="0" smtClean="0"/>
              <a:t>\</a:t>
            </a:r>
          </a:p>
          <a:p>
            <a:pPr lvl="1"/>
            <a:r>
              <a:rPr lang="en-US" dirty="0" err="1" smtClean="0"/>
              <a:t>Bauchi</a:t>
            </a:r>
            <a:r>
              <a:rPr lang="en-US" dirty="0" smtClean="0"/>
              <a:t> </a:t>
            </a:r>
            <a:r>
              <a:rPr lang="en-US" dirty="0" err="1" smtClean="0"/>
              <a:t>Almajiri</a:t>
            </a:r>
            <a:endParaRPr lang="en-US" dirty="0" smtClean="0"/>
          </a:p>
          <a:p>
            <a:pPr lvl="1"/>
            <a:r>
              <a:rPr lang="en-US" dirty="0" err="1" smtClean="0"/>
              <a:t>Sokoto</a:t>
            </a:r>
            <a:r>
              <a:rPr lang="en-US" dirty="0" smtClean="0"/>
              <a:t> </a:t>
            </a:r>
            <a:r>
              <a:rPr lang="en-US" dirty="0" err="1" smtClean="0"/>
              <a:t>Almajiri</a:t>
            </a:r>
            <a:endParaRPr lang="en-US" dirty="0"/>
          </a:p>
        </p:txBody>
      </p:sp>
      <p:sp>
        <p:nvSpPr>
          <p:cNvPr id="7" name="TextBox 6"/>
          <p:cNvSpPr txBox="1"/>
          <p:nvPr/>
        </p:nvSpPr>
        <p:spPr>
          <a:xfrm>
            <a:off x="4191000" y="5029200"/>
            <a:ext cx="4453138" cy="1015663"/>
          </a:xfrm>
          <a:prstGeom prst="rect">
            <a:avLst/>
          </a:prstGeom>
          <a:noFill/>
        </p:spPr>
        <p:txBody>
          <a:bodyPr wrap="square" rtlCol="0">
            <a:spAutoFit/>
          </a:bodyPr>
          <a:lstStyle/>
          <a:p>
            <a:r>
              <a:rPr lang="en-US" sz="2000" dirty="0" smtClean="0">
                <a:latin typeface="+mn-lt"/>
              </a:rPr>
              <a:t>Creative Associates has supported 11 of these studies, </a:t>
            </a:r>
          </a:p>
          <a:p>
            <a:r>
              <a:rPr lang="en-US" sz="2000" dirty="0" smtClean="0">
                <a:latin typeface="+mn-lt"/>
              </a:rPr>
              <a:t>RTI supported the El Salvador NEA</a:t>
            </a:r>
            <a:endParaRPr lang="en-US" sz="2000" dirty="0">
              <a:latin typeface="+mn-lt"/>
            </a:endParaRPr>
          </a:p>
        </p:txBody>
      </p:sp>
    </p:spTree>
    <p:extLst>
      <p:ext uri="{BB962C8B-B14F-4D97-AF65-F5344CB8AC3E}">
        <p14:creationId xmlns:p14="http://schemas.microsoft.com/office/powerpoint/2010/main" val="426335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208318"/>
            <a:ext cx="8991600" cy="5711772"/>
          </a:xfrm>
        </p:spPr>
      </p:pic>
      <p:sp>
        <p:nvSpPr>
          <p:cNvPr id="4" name="Slide Number Placeholder 3"/>
          <p:cNvSpPr>
            <a:spLocks noGrp="1"/>
          </p:cNvSpPr>
          <p:nvPr>
            <p:ph type="sldNum" sz="quarter" idx="12"/>
          </p:nvPr>
        </p:nvSpPr>
        <p:spPr/>
        <p:txBody>
          <a:bodyPr/>
          <a:lstStyle/>
          <a:p>
            <a:pPr>
              <a:defRPr/>
            </a:pPr>
            <a:fld id="{4B445DB1-CA62-45BD-BE66-86A6E722ADC7}" type="slidenum">
              <a:rPr lang="en-US" smtClean="0"/>
              <a:pPr>
                <a:defRPr/>
              </a:pPr>
              <a:t>21</a:t>
            </a:fld>
            <a:endParaRPr lang="en-US"/>
          </a:p>
        </p:txBody>
      </p:sp>
      <p:sp>
        <p:nvSpPr>
          <p:cNvPr id="6" name="Rectangle 5"/>
          <p:cNvSpPr/>
          <p:nvPr/>
        </p:nvSpPr>
        <p:spPr>
          <a:xfrm>
            <a:off x="685800" y="2057400"/>
            <a:ext cx="7162800" cy="344710"/>
          </a:xfrm>
          <a:prstGeom prst="rect">
            <a:avLst/>
          </a:prstGeom>
        </p:spPr>
        <p:txBody>
          <a:bodyPr wrap="square">
            <a:spAutoFit/>
          </a:bodyPr>
          <a:lstStyle/>
          <a:p>
            <a:pPr algn="l">
              <a:lnSpc>
                <a:spcPct val="80000"/>
              </a:lnSpc>
              <a:spcBef>
                <a:spcPts val="0"/>
              </a:spcBef>
              <a:spcAft>
                <a:spcPts val="600"/>
              </a:spcAft>
              <a:buFontTx/>
              <a:buChar char="•"/>
            </a:pPr>
            <a:endParaRPr lang="en-US" sz="2000" dirty="0">
              <a:solidFill>
                <a:srgbClr val="FFFF00"/>
              </a:solidFill>
              <a:latin typeface="Calibri" pitchFamily="34" charset="0"/>
            </a:endParaRPr>
          </a:p>
        </p:txBody>
      </p:sp>
      <p:sp>
        <p:nvSpPr>
          <p:cNvPr id="2" name="Title 1"/>
          <p:cNvSpPr>
            <a:spLocks noGrp="1"/>
          </p:cNvSpPr>
          <p:nvPr>
            <p:ph type="title"/>
          </p:nvPr>
        </p:nvSpPr>
        <p:spPr>
          <a:xfrm>
            <a:off x="838200" y="1371600"/>
            <a:ext cx="7772400" cy="609600"/>
          </a:xfrm>
        </p:spPr>
        <p:txBody>
          <a:bodyPr/>
          <a:lstStyle/>
          <a:p>
            <a:pPr algn="ctr"/>
            <a:r>
              <a:rPr lang="en-US" sz="3200" u="sng" dirty="0" smtClean="0">
                <a:solidFill>
                  <a:srgbClr val="FFFF00"/>
                </a:solidFill>
                <a:latin typeface="Arial Black" pitchFamily="34" charset="0"/>
              </a:rPr>
              <a:t>Morocco NEA – first pilot </a:t>
            </a:r>
            <a:endParaRPr lang="en-US" sz="3200" u="sng" dirty="0">
              <a:solidFill>
                <a:srgbClr val="FFFF00"/>
              </a:solidFill>
              <a:latin typeface="Arial Black" pitchFamily="34" charset="0"/>
            </a:endParaRPr>
          </a:p>
        </p:txBody>
      </p:sp>
    </p:spTree>
    <p:extLst>
      <p:ext uri="{BB962C8B-B14F-4D97-AF65-F5344CB8AC3E}">
        <p14:creationId xmlns:p14="http://schemas.microsoft.com/office/powerpoint/2010/main" val="3636142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114800"/>
          </a:xfrm>
        </p:spPr>
        <p:txBody>
          <a:bodyPr/>
          <a:lstStyle/>
          <a:p>
            <a:pPr>
              <a:spcBef>
                <a:spcPts val="0"/>
              </a:spcBef>
              <a:spcAft>
                <a:spcPts val="600"/>
              </a:spcAft>
              <a:defRPr/>
            </a:pPr>
            <a:r>
              <a:rPr lang="en-US" sz="2000" b="1" dirty="0" smtClean="0"/>
              <a:t>Parent contribution (33%) – very important for future policy changes</a:t>
            </a:r>
          </a:p>
          <a:p>
            <a:pPr>
              <a:spcBef>
                <a:spcPts val="0"/>
              </a:spcBef>
              <a:spcAft>
                <a:spcPts val="600"/>
              </a:spcAft>
              <a:defRPr/>
            </a:pPr>
            <a:r>
              <a:rPr lang="en-US" sz="2000" b="1" dirty="0" smtClean="0">
                <a:solidFill>
                  <a:schemeClr val="accent2"/>
                </a:solidFill>
              </a:rPr>
              <a:t>Lowest quintile spent 70% non food funds on </a:t>
            </a:r>
            <a:r>
              <a:rPr lang="en-US" sz="2000" b="1" dirty="0">
                <a:solidFill>
                  <a:schemeClr val="accent2"/>
                </a:solidFill>
              </a:rPr>
              <a:t> </a:t>
            </a:r>
            <a:r>
              <a:rPr lang="en-US" sz="2000" b="1" dirty="0" smtClean="0">
                <a:solidFill>
                  <a:schemeClr val="accent2"/>
                </a:solidFill>
              </a:rPr>
              <a:t>education</a:t>
            </a:r>
          </a:p>
          <a:p>
            <a:pPr>
              <a:spcBef>
                <a:spcPts val="0"/>
              </a:spcBef>
              <a:spcAft>
                <a:spcPts val="600"/>
              </a:spcAft>
              <a:defRPr/>
            </a:pPr>
            <a:r>
              <a:rPr lang="en-US" sz="2000" b="1" dirty="0" smtClean="0"/>
              <a:t>Poor spent on access (transport etc.) vs. rich spent on quality (schools and books)</a:t>
            </a:r>
          </a:p>
          <a:p>
            <a:pPr>
              <a:spcBef>
                <a:spcPts val="0"/>
              </a:spcBef>
              <a:spcAft>
                <a:spcPts val="600"/>
              </a:spcAft>
              <a:defRPr/>
            </a:pPr>
            <a:r>
              <a:rPr lang="en-US" sz="2000" b="1" dirty="0" smtClean="0">
                <a:solidFill>
                  <a:srgbClr val="003C9E"/>
                </a:solidFill>
              </a:rPr>
              <a:t>Private schools:  5% students uses 20% funds</a:t>
            </a:r>
          </a:p>
          <a:p>
            <a:pPr>
              <a:spcBef>
                <a:spcPts val="0"/>
              </a:spcBef>
              <a:spcAft>
                <a:spcPts val="600"/>
              </a:spcAft>
              <a:defRPr/>
            </a:pPr>
            <a:r>
              <a:rPr lang="en-US" sz="2000" b="1" dirty="0" smtClean="0"/>
              <a:t>Decentralization of budget but not implementation</a:t>
            </a:r>
          </a:p>
          <a:p>
            <a:pPr>
              <a:spcBef>
                <a:spcPts val="0"/>
              </a:spcBef>
              <a:spcAft>
                <a:spcPts val="600"/>
              </a:spcAft>
              <a:defRPr/>
            </a:pPr>
            <a:r>
              <a:rPr lang="en-US" sz="2000" b="1" dirty="0" smtClean="0">
                <a:solidFill>
                  <a:srgbClr val="003C9E"/>
                </a:solidFill>
              </a:rPr>
              <a:t>Rural </a:t>
            </a:r>
            <a:r>
              <a:rPr lang="en-US" sz="2000" b="1" dirty="0">
                <a:solidFill>
                  <a:srgbClr val="003C9E"/>
                </a:solidFill>
              </a:rPr>
              <a:t>spent on sending children to school – transportation, uniforms, food </a:t>
            </a:r>
          </a:p>
          <a:p>
            <a:pPr>
              <a:spcBef>
                <a:spcPts val="0"/>
              </a:spcBef>
              <a:spcAft>
                <a:spcPts val="600"/>
              </a:spcAft>
              <a:defRPr/>
            </a:pPr>
            <a:r>
              <a:rPr lang="en-US" sz="2000" b="1" dirty="0"/>
              <a:t>Urban spent on quality of education – private school, books, tutors</a:t>
            </a:r>
          </a:p>
          <a:p>
            <a:pPr>
              <a:spcAft>
                <a:spcPts val="1200"/>
              </a:spcAft>
              <a:defRPr/>
            </a:pPr>
            <a:endParaRPr lang="en-US" sz="2000" b="1" dirty="0" smtClean="0"/>
          </a:p>
        </p:txBody>
      </p:sp>
      <p:sp>
        <p:nvSpPr>
          <p:cNvPr id="3" name="Title 2"/>
          <p:cNvSpPr>
            <a:spLocks noGrp="1"/>
          </p:cNvSpPr>
          <p:nvPr>
            <p:ph type="title"/>
          </p:nvPr>
        </p:nvSpPr>
        <p:spPr/>
        <p:txBody>
          <a:bodyPr/>
          <a:lstStyle/>
          <a:p>
            <a:pPr algn="ctr">
              <a:defRPr/>
            </a:pPr>
            <a:r>
              <a:rPr lang="en-US" sz="3200" u="sng" dirty="0" smtClean="0">
                <a:latin typeface="Arial Black" pitchFamily="34" charset="0"/>
              </a:rPr>
              <a:t>Major Findings Morocco NEA</a:t>
            </a:r>
            <a:endParaRPr lang="en-US" sz="3200" u="sng" dirty="0">
              <a:latin typeface="Arial Black" pitchFamily="34" charset="0"/>
            </a:endParaRPr>
          </a:p>
        </p:txBody>
      </p:sp>
    </p:spTree>
    <p:extLst>
      <p:ext uri="{BB962C8B-B14F-4D97-AF65-F5344CB8AC3E}">
        <p14:creationId xmlns:p14="http://schemas.microsoft.com/office/powerpoint/2010/main" val="4182660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smtClean="0">
                <a:latin typeface="Arial Black" pitchFamily="34" charset="0"/>
              </a:rPr>
              <a:t>USAID NEA Approach</a:t>
            </a:r>
            <a:endParaRPr lang="en-US" sz="3200" u="sng" dirty="0">
              <a:latin typeface="Arial Black" pitchFamily="34" charset="0"/>
            </a:endParaRPr>
          </a:p>
        </p:txBody>
      </p:sp>
      <p:sp>
        <p:nvSpPr>
          <p:cNvPr id="3" name="Content Placeholder 2"/>
          <p:cNvSpPr>
            <a:spLocks noGrp="1"/>
          </p:cNvSpPr>
          <p:nvPr>
            <p:ph idx="1"/>
          </p:nvPr>
        </p:nvSpPr>
        <p:spPr>
          <a:xfrm>
            <a:off x="685800" y="2133600"/>
            <a:ext cx="7772400" cy="4495800"/>
          </a:xfrm>
        </p:spPr>
        <p:txBody>
          <a:bodyPr/>
          <a:lstStyle/>
          <a:p>
            <a:pPr>
              <a:lnSpc>
                <a:spcPct val="150000"/>
              </a:lnSpc>
              <a:spcBef>
                <a:spcPts val="0"/>
              </a:spcBef>
              <a:spcAft>
                <a:spcPts val="600"/>
              </a:spcAft>
            </a:pPr>
            <a:r>
              <a:rPr lang="en-US" b="1" dirty="0" smtClean="0"/>
              <a:t>Built on National Health Accounts model</a:t>
            </a:r>
          </a:p>
          <a:p>
            <a:pPr>
              <a:lnSpc>
                <a:spcPct val="150000"/>
              </a:lnSpc>
              <a:spcBef>
                <a:spcPts val="0"/>
              </a:spcBef>
              <a:spcAft>
                <a:spcPts val="600"/>
              </a:spcAft>
            </a:pPr>
            <a:r>
              <a:rPr lang="en-US" b="1" dirty="0" smtClean="0"/>
              <a:t>Builds local capacity</a:t>
            </a:r>
          </a:p>
          <a:p>
            <a:pPr>
              <a:lnSpc>
                <a:spcPct val="150000"/>
              </a:lnSpc>
              <a:spcBef>
                <a:spcPts val="0"/>
              </a:spcBef>
              <a:spcAft>
                <a:spcPts val="600"/>
              </a:spcAft>
            </a:pPr>
            <a:r>
              <a:rPr lang="en-US" b="1" dirty="0" smtClean="0"/>
              <a:t>Works closely with government and stakeholders</a:t>
            </a:r>
          </a:p>
          <a:p>
            <a:pPr>
              <a:lnSpc>
                <a:spcPct val="150000"/>
              </a:lnSpc>
              <a:spcBef>
                <a:spcPts val="0"/>
              </a:spcBef>
              <a:spcAft>
                <a:spcPts val="600"/>
              </a:spcAft>
            </a:pPr>
            <a:r>
              <a:rPr lang="en-US" b="1" dirty="0" smtClean="0"/>
              <a:t>Institutionalization critical </a:t>
            </a:r>
          </a:p>
          <a:p>
            <a:pPr>
              <a:spcBef>
                <a:spcPts val="0"/>
              </a:spcBef>
              <a:spcAft>
                <a:spcPts val="1200"/>
              </a:spcAft>
            </a:pPr>
            <a:r>
              <a:rPr lang="en-US" b="1" dirty="0" smtClean="0"/>
              <a:t>Forward Planning capacity supports institutionalization </a:t>
            </a:r>
          </a:p>
          <a:p>
            <a:pPr>
              <a:spcBef>
                <a:spcPts val="0"/>
              </a:spcBef>
              <a:spcAft>
                <a:spcPts val="600"/>
              </a:spcAft>
              <a:tabLst>
                <a:tab pos="1943100" algn="l"/>
              </a:tabLst>
            </a:pPr>
            <a:r>
              <a:rPr lang="en-US" b="1" dirty="0" smtClean="0"/>
              <a:t>Many features developed to promote more capacity and skill transfers</a:t>
            </a:r>
            <a:endParaRPr lang="en-US" b="1" dirty="0"/>
          </a:p>
        </p:txBody>
      </p:sp>
      <p:sp>
        <p:nvSpPr>
          <p:cNvPr id="4" name="Slide Number Placeholder 3"/>
          <p:cNvSpPr>
            <a:spLocks noGrp="1"/>
          </p:cNvSpPr>
          <p:nvPr>
            <p:ph type="sldNum" sz="quarter" idx="12"/>
          </p:nvPr>
        </p:nvSpPr>
        <p:spPr/>
        <p:txBody>
          <a:bodyPr/>
          <a:lstStyle/>
          <a:p>
            <a:pPr>
              <a:defRPr/>
            </a:pPr>
            <a:fld id="{4B445DB1-CA62-45BD-BE66-86A6E722ADC7}" type="slidenum">
              <a:rPr lang="en-US" smtClean="0"/>
              <a:pPr>
                <a:defRPr/>
              </a:pPr>
              <a:t>23</a:t>
            </a:fld>
            <a:endParaRPr lang="en-US"/>
          </a:p>
        </p:txBody>
      </p:sp>
    </p:spTree>
    <p:extLst>
      <p:ext uri="{BB962C8B-B14F-4D97-AF65-F5344CB8AC3E}">
        <p14:creationId xmlns:p14="http://schemas.microsoft.com/office/powerpoint/2010/main" val="207631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772400" cy="4038600"/>
          </a:xfrm>
        </p:spPr>
        <p:txBody>
          <a:bodyPr/>
          <a:lstStyle/>
          <a:p>
            <a:pPr>
              <a:spcBef>
                <a:spcPts val="0"/>
              </a:spcBef>
              <a:spcAft>
                <a:spcPts val="1200"/>
              </a:spcAft>
              <a:defRPr/>
            </a:pPr>
            <a:r>
              <a:rPr lang="en-US" sz="2000" b="1" dirty="0" smtClean="0"/>
              <a:t>Just in time training</a:t>
            </a:r>
          </a:p>
          <a:p>
            <a:pPr>
              <a:spcBef>
                <a:spcPts val="0"/>
              </a:spcBef>
              <a:spcAft>
                <a:spcPts val="1200"/>
              </a:spcAft>
              <a:defRPr/>
            </a:pPr>
            <a:r>
              <a:rPr lang="en-US" sz="2000" b="1" dirty="0" smtClean="0">
                <a:solidFill>
                  <a:srgbClr val="003C9E"/>
                </a:solidFill>
              </a:rPr>
              <a:t>State to state support</a:t>
            </a:r>
          </a:p>
          <a:p>
            <a:pPr>
              <a:spcBef>
                <a:spcPts val="0"/>
              </a:spcBef>
              <a:spcAft>
                <a:spcPts val="1200"/>
              </a:spcAft>
              <a:defRPr/>
            </a:pPr>
            <a:r>
              <a:rPr lang="en-US" sz="2000" b="1" dirty="0" smtClean="0"/>
              <a:t>Relational Data Base, Automated matrices  and graphics</a:t>
            </a:r>
          </a:p>
          <a:p>
            <a:pPr>
              <a:spcBef>
                <a:spcPts val="0"/>
              </a:spcBef>
              <a:spcAft>
                <a:spcPts val="1200"/>
              </a:spcAft>
              <a:defRPr/>
            </a:pPr>
            <a:r>
              <a:rPr lang="en-US" sz="2000" b="1" dirty="0" smtClean="0">
                <a:solidFill>
                  <a:srgbClr val="003C9E"/>
                </a:solidFill>
              </a:rPr>
              <a:t>Framework Document defines blue print and reinforces team work</a:t>
            </a:r>
          </a:p>
          <a:p>
            <a:pPr>
              <a:spcBef>
                <a:spcPts val="0"/>
              </a:spcBef>
              <a:spcAft>
                <a:spcPts val="1200"/>
              </a:spcAft>
              <a:defRPr/>
            </a:pPr>
            <a:r>
              <a:rPr lang="en-US" sz="2000" b="1" dirty="0" smtClean="0">
                <a:solidFill>
                  <a:schemeClr val="accent4"/>
                </a:solidFill>
              </a:rPr>
              <a:t>Data collectors and analysts from line offices</a:t>
            </a:r>
          </a:p>
          <a:p>
            <a:pPr>
              <a:spcBef>
                <a:spcPts val="0"/>
              </a:spcBef>
              <a:spcAft>
                <a:spcPts val="1200"/>
              </a:spcAft>
              <a:defRPr/>
            </a:pPr>
            <a:r>
              <a:rPr lang="en-US" sz="2000" b="1" dirty="0" smtClean="0">
                <a:solidFill>
                  <a:srgbClr val="003C9E"/>
                </a:solidFill>
              </a:rPr>
              <a:t>Stakeholders and program directors involved</a:t>
            </a:r>
          </a:p>
          <a:p>
            <a:pPr>
              <a:spcBef>
                <a:spcPts val="0"/>
              </a:spcBef>
              <a:spcAft>
                <a:spcPts val="1200"/>
              </a:spcAft>
              <a:defRPr/>
            </a:pPr>
            <a:r>
              <a:rPr lang="en-US" sz="2000" b="1" dirty="0" smtClean="0"/>
              <a:t>Analytical workshop where data meets reality</a:t>
            </a:r>
          </a:p>
          <a:p>
            <a:pPr>
              <a:spcBef>
                <a:spcPts val="0"/>
              </a:spcBef>
              <a:spcAft>
                <a:spcPts val="1200"/>
              </a:spcAft>
              <a:defRPr/>
            </a:pPr>
            <a:r>
              <a:rPr lang="en-US" sz="2000" b="1" dirty="0" smtClean="0">
                <a:solidFill>
                  <a:srgbClr val="003C9E"/>
                </a:solidFill>
              </a:rPr>
              <a:t>Report workshop to complete NEA</a:t>
            </a:r>
          </a:p>
          <a:p>
            <a:pPr>
              <a:defRPr/>
            </a:pPr>
            <a:endParaRPr lang="en-US" sz="2000" dirty="0"/>
          </a:p>
        </p:txBody>
      </p:sp>
      <p:sp>
        <p:nvSpPr>
          <p:cNvPr id="3" name="Title 2"/>
          <p:cNvSpPr>
            <a:spLocks noGrp="1"/>
          </p:cNvSpPr>
          <p:nvPr>
            <p:ph type="title"/>
          </p:nvPr>
        </p:nvSpPr>
        <p:spPr/>
        <p:txBody>
          <a:bodyPr/>
          <a:lstStyle/>
          <a:p>
            <a:pPr algn="ctr">
              <a:defRPr/>
            </a:pPr>
            <a:r>
              <a:rPr lang="en-US" sz="3200" u="sng" dirty="0" smtClean="0">
                <a:latin typeface="Arial Black" pitchFamily="34" charset="0"/>
              </a:rPr>
              <a:t>Significant NEA Features </a:t>
            </a:r>
            <a:endParaRPr lang="en-US" sz="3200" u="sng" dirty="0">
              <a:latin typeface="Arial Black" pitchFamily="34" charset="0"/>
            </a:endParaRPr>
          </a:p>
        </p:txBody>
      </p:sp>
    </p:spTree>
    <p:extLst>
      <p:ext uri="{BB962C8B-B14F-4D97-AF65-F5344CB8AC3E}">
        <p14:creationId xmlns:p14="http://schemas.microsoft.com/office/powerpoint/2010/main" val="2538180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92274249"/>
              </p:ext>
            </p:extLst>
          </p:nvPr>
        </p:nvGraphicFramePr>
        <p:xfrm>
          <a:off x="457200" y="23622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a:defRPr/>
            </a:pPr>
            <a:r>
              <a:rPr lang="en-US" sz="3200" u="sng" dirty="0" smtClean="0">
                <a:latin typeface="Arial Black" pitchFamily="34" charset="0"/>
              </a:rPr>
              <a:t>NEA Organization</a:t>
            </a:r>
            <a:endParaRPr lang="en-US" sz="3200" u="sng" dirty="0">
              <a:latin typeface="Arial Black" pitchFamily="34" charset="0"/>
            </a:endParaRPr>
          </a:p>
        </p:txBody>
      </p:sp>
    </p:spTree>
    <p:extLst>
      <p:ext uri="{BB962C8B-B14F-4D97-AF65-F5344CB8AC3E}">
        <p14:creationId xmlns:p14="http://schemas.microsoft.com/office/powerpoint/2010/main" val="204427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u="sng" dirty="0" smtClean="0">
                <a:latin typeface="Arial Black" pitchFamily="34" charset="0"/>
              </a:rPr>
              <a:t>NEA Just-in-Time Training</a:t>
            </a:r>
            <a:endParaRPr lang="en-US" sz="3200" u="sng" dirty="0">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525419"/>
              </p:ext>
            </p:extLst>
          </p:nvPr>
        </p:nvGraphicFramePr>
        <p:xfrm>
          <a:off x="990600" y="2514600"/>
          <a:ext cx="7391400" cy="3779582"/>
        </p:xfrm>
        <a:graphic>
          <a:graphicData uri="http://schemas.openxmlformats.org/drawingml/2006/table">
            <a:tbl>
              <a:tblPr firstRow="1" bandRow="1">
                <a:tableStyleId>{5C22544A-7EE6-4342-B048-85BDC9FD1C3A}</a:tableStyleId>
              </a:tblPr>
              <a:tblGrid>
                <a:gridCol w="3124200"/>
                <a:gridCol w="4267200"/>
              </a:tblGrid>
              <a:tr h="251361">
                <a:tc>
                  <a:txBody>
                    <a:bodyPr/>
                    <a:lstStyle/>
                    <a:p>
                      <a:pPr algn="ctr"/>
                      <a:r>
                        <a:rPr lang="en-US" sz="1800" dirty="0" smtClean="0"/>
                        <a:t>Phase</a:t>
                      </a:r>
                      <a:endParaRPr lang="en-US" sz="1800"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800" dirty="0" smtClean="0"/>
                        <a:t>Training</a:t>
                      </a:r>
                      <a:endParaRPr lang="en-US" sz="1800"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131065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Phase 1 - Local Buy in and organization </a:t>
                      </a:r>
                    </a:p>
                    <a:p>
                      <a:endParaRPr lang="en-US" sz="1800"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lvl="1"/>
                      <a:r>
                        <a:rPr lang="en-US" sz="1800" b="1" baseline="0" dirty="0" smtClean="0">
                          <a:solidFill>
                            <a:schemeClr val="tx1"/>
                          </a:solidFill>
                        </a:rPr>
                        <a:t>Orientation</a:t>
                      </a:r>
                    </a:p>
                    <a:p>
                      <a:pPr lvl="1"/>
                      <a:r>
                        <a:rPr lang="en-US" sz="1800" b="1" baseline="0" dirty="0" smtClean="0">
                          <a:solidFill>
                            <a:schemeClr val="tx1"/>
                          </a:solidFill>
                        </a:rPr>
                        <a:t> Framework (boundaries) </a:t>
                      </a:r>
                    </a:p>
                    <a:p>
                      <a:pPr lvl="1"/>
                      <a:r>
                        <a:rPr lang="en-US" sz="1800" b="1" baseline="0" dirty="0" smtClean="0">
                          <a:solidFill>
                            <a:schemeClr val="tx1"/>
                          </a:solidFill>
                        </a:rPr>
                        <a:t> Data mapping</a:t>
                      </a:r>
                    </a:p>
                    <a:p>
                      <a:endParaRPr lang="en-US"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18875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Phase 2- Data  Collection</a:t>
                      </a:r>
                      <a:r>
                        <a:rPr lang="en-US" sz="1800" dirty="0" smtClean="0"/>
                        <a:t>  </a:t>
                      </a:r>
                    </a:p>
                    <a:p>
                      <a:endParaRPr lang="en-US" sz="1800"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lvl="1"/>
                      <a:r>
                        <a:rPr lang="en-US" sz="1800" b="1" dirty="0" smtClean="0">
                          <a:solidFill>
                            <a:schemeClr val="tx1"/>
                          </a:solidFill>
                        </a:rPr>
                        <a:t>Data collection (private, public &amp; donor)</a:t>
                      </a:r>
                    </a:p>
                    <a:p>
                      <a:pPr lvl="1"/>
                      <a:r>
                        <a:rPr lang="en-US" sz="1800" b="1" dirty="0" smtClean="0">
                          <a:solidFill>
                            <a:schemeClr val="tx1"/>
                          </a:solidFill>
                        </a:rPr>
                        <a:t>Data entry</a:t>
                      </a:r>
                    </a:p>
                    <a:p>
                      <a:pPr lvl="1"/>
                      <a:r>
                        <a:rPr lang="en-US" sz="1800" b="1" dirty="0" smtClean="0">
                          <a:solidFill>
                            <a:schemeClr val="tx1"/>
                          </a:solidFill>
                        </a:rPr>
                        <a:t>Validation</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91442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Phase 3 - Analysis  &amp; Final Report</a:t>
                      </a:r>
                      <a:r>
                        <a:rPr lang="en-US" sz="1800" b="1" baseline="0" dirty="0" smtClean="0"/>
                        <a:t> </a:t>
                      </a:r>
                      <a:endParaRPr lang="en-US" sz="1800" b="1" dirty="0" smtClean="0"/>
                    </a:p>
                    <a:p>
                      <a:endParaRPr lang="en-US" sz="1800"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lvl="1"/>
                      <a:r>
                        <a:rPr lang="en-US" sz="1800" b="1" baseline="0" dirty="0" smtClean="0">
                          <a:solidFill>
                            <a:schemeClr val="tx1"/>
                          </a:solidFill>
                        </a:rPr>
                        <a:t>Data analysis </a:t>
                      </a:r>
                    </a:p>
                    <a:p>
                      <a:pPr lvl="1"/>
                      <a:r>
                        <a:rPr lang="en-US" sz="1800" b="1" baseline="0" dirty="0" smtClean="0">
                          <a:solidFill>
                            <a:schemeClr val="tx1"/>
                          </a:solidFill>
                        </a:rPr>
                        <a:t>Report  Preparation</a:t>
                      </a:r>
                    </a:p>
                    <a:p>
                      <a:endParaRPr lang="en-US"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3985923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en-US" sz="3600" u="sng" dirty="0" smtClean="0">
                <a:latin typeface="Arial Black" pitchFamily="34" charset="0"/>
              </a:rPr>
              <a:t>NEA Time Frame</a:t>
            </a:r>
          </a:p>
        </p:txBody>
      </p:sp>
      <p:sp>
        <p:nvSpPr>
          <p:cNvPr id="23555" name="Slide Number Placeholder 32"/>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675836-6B74-4ECF-B8D4-F49C4DFD8720}" type="slidenum">
              <a:rPr lang="en-US"/>
              <a:pPr eaLnBrk="1" hangingPunct="1"/>
              <a:t>27</a:t>
            </a:fld>
            <a:endParaRPr lang="en-US"/>
          </a:p>
        </p:txBody>
      </p:sp>
      <p:grpSp>
        <p:nvGrpSpPr>
          <p:cNvPr id="23557" name="Group 34"/>
          <p:cNvGrpSpPr>
            <a:grpSpLocks/>
          </p:cNvGrpSpPr>
          <p:nvPr/>
        </p:nvGrpSpPr>
        <p:grpSpPr bwMode="auto">
          <a:xfrm>
            <a:off x="457200" y="2477293"/>
            <a:ext cx="8229600" cy="4037013"/>
            <a:chOff x="288" y="1392"/>
            <a:chExt cx="5184" cy="2543"/>
          </a:xfrm>
        </p:grpSpPr>
        <p:sp>
          <p:nvSpPr>
            <p:cNvPr id="19467" name="Text Box 11"/>
            <p:cNvSpPr txBox="1">
              <a:spLocks noChangeArrowheads="1"/>
            </p:cNvSpPr>
            <p:nvPr/>
          </p:nvSpPr>
          <p:spPr bwMode="auto">
            <a:xfrm rot="5400000">
              <a:off x="212"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1</a:t>
              </a:r>
            </a:p>
          </p:txBody>
        </p:sp>
        <p:sp>
          <p:nvSpPr>
            <p:cNvPr id="19468" name="Text Box 12"/>
            <p:cNvSpPr txBox="1">
              <a:spLocks noChangeArrowheads="1"/>
            </p:cNvSpPr>
            <p:nvPr/>
          </p:nvSpPr>
          <p:spPr bwMode="auto">
            <a:xfrm rot="5400000">
              <a:off x="788"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a:t>
              </a:r>
              <a:r>
                <a:rPr lang="en-US" sz="2000" b="1" dirty="0" smtClean="0">
                  <a:solidFill>
                    <a:srgbClr val="002A6C"/>
                  </a:solidFill>
                  <a:effectLst>
                    <a:outerShdw blurRad="38100" dist="38100" dir="2700000" algn="tl">
                      <a:srgbClr val="C0C0C0"/>
                    </a:outerShdw>
                  </a:effectLst>
                </a:rPr>
                <a:t>2</a:t>
              </a:r>
              <a:endParaRPr lang="en-US" sz="2000" b="1" dirty="0">
                <a:solidFill>
                  <a:srgbClr val="002A6C"/>
                </a:solidFill>
                <a:effectLst>
                  <a:outerShdw blurRad="38100" dist="38100" dir="2700000" algn="tl">
                    <a:srgbClr val="C0C0C0"/>
                  </a:outerShdw>
                </a:effectLst>
              </a:endParaRPr>
            </a:p>
          </p:txBody>
        </p:sp>
        <p:sp>
          <p:nvSpPr>
            <p:cNvPr id="19469" name="Text Box 13"/>
            <p:cNvSpPr txBox="1">
              <a:spLocks noChangeArrowheads="1"/>
            </p:cNvSpPr>
            <p:nvPr/>
          </p:nvSpPr>
          <p:spPr bwMode="auto">
            <a:xfrm rot="5400000">
              <a:off x="1412"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smtClean="0">
                  <a:solidFill>
                    <a:srgbClr val="002A6C"/>
                  </a:solidFill>
                  <a:effectLst>
                    <a:outerShdw blurRad="38100" dist="38100" dir="2700000" algn="tl">
                      <a:srgbClr val="C0C0C0"/>
                    </a:outerShdw>
                  </a:effectLst>
                </a:rPr>
                <a:t>Month 3</a:t>
              </a:r>
              <a:endParaRPr lang="en-US" sz="2000" b="1" dirty="0">
                <a:solidFill>
                  <a:srgbClr val="002A6C"/>
                </a:solidFill>
                <a:effectLst>
                  <a:outerShdw blurRad="38100" dist="38100" dir="2700000" algn="tl">
                    <a:srgbClr val="C0C0C0"/>
                  </a:outerShdw>
                </a:effectLst>
              </a:endParaRPr>
            </a:p>
          </p:txBody>
        </p:sp>
        <p:sp>
          <p:nvSpPr>
            <p:cNvPr id="19470" name="Text Box 14"/>
            <p:cNvSpPr txBox="1">
              <a:spLocks noChangeArrowheads="1"/>
            </p:cNvSpPr>
            <p:nvPr/>
          </p:nvSpPr>
          <p:spPr bwMode="auto">
            <a:xfrm rot="5400000">
              <a:off x="2180"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4</a:t>
              </a:r>
            </a:p>
          </p:txBody>
        </p:sp>
        <p:sp>
          <p:nvSpPr>
            <p:cNvPr id="19471" name="Text Box 15"/>
            <p:cNvSpPr txBox="1">
              <a:spLocks noChangeArrowheads="1"/>
            </p:cNvSpPr>
            <p:nvPr/>
          </p:nvSpPr>
          <p:spPr bwMode="auto">
            <a:xfrm rot="5400000">
              <a:off x="3188"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a:t>
              </a:r>
              <a:r>
                <a:rPr lang="en-US" sz="2000" b="1" dirty="0" smtClean="0">
                  <a:solidFill>
                    <a:srgbClr val="002A6C"/>
                  </a:solidFill>
                  <a:effectLst>
                    <a:outerShdw blurRad="38100" dist="38100" dir="2700000" algn="tl">
                      <a:srgbClr val="C0C0C0"/>
                    </a:outerShdw>
                  </a:effectLst>
                </a:rPr>
                <a:t>5</a:t>
              </a:r>
              <a:endParaRPr lang="en-US" sz="2000" b="1" dirty="0">
                <a:solidFill>
                  <a:srgbClr val="002A6C"/>
                </a:solidFill>
                <a:effectLst>
                  <a:outerShdw blurRad="38100" dist="38100" dir="2700000" algn="tl">
                    <a:srgbClr val="C0C0C0"/>
                  </a:outerShdw>
                </a:effectLst>
              </a:endParaRPr>
            </a:p>
          </p:txBody>
        </p:sp>
        <p:sp>
          <p:nvSpPr>
            <p:cNvPr id="19472" name="Text Box 16"/>
            <p:cNvSpPr txBox="1">
              <a:spLocks noChangeArrowheads="1"/>
            </p:cNvSpPr>
            <p:nvPr/>
          </p:nvSpPr>
          <p:spPr bwMode="auto">
            <a:xfrm rot="5400000">
              <a:off x="3756"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6</a:t>
              </a:r>
            </a:p>
          </p:txBody>
        </p:sp>
        <p:sp>
          <p:nvSpPr>
            <p:cNvPr id="19473" name="Text Box 17"/>
            <p:cNvSpPr txBox="1">
              <a:spLocks noChangeArrowheads="1"/>
            </p:cNvSpPr>
            <p:nvPr/>
          </p:nvSpPr>
          <p:spPr bwMode="auto">
            <a:xfrm rot="5400000">
              <a:off x="4244" y="3329"/>
              <a:ext cx="960" cy="252"/>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2A6C"/>
                  </a:solidFill>
                  <a:effectLst>
                    <a:outerShdw blurRad="38100" dist="38100" dir="2700000" algn="tl">
                      <a:srgbClr val="C0C0C0"/>
                    </a:outerShdw>
                  </a:effectLst>
                </a:rPr>
                <a:t>Month </a:t>
              </a:r>
              <a:r>
                <a:rPr lang="en-US" sz="2000" b="1" dirty="0" smtClean="0">
                  <a:solidFill>
                    <a:srgbClr val="002A6C"/>
                  </a:solidFill>
                  <a:effectLst>
                    <a:outerShdw blurRad="38100" dist="38100" dir="2700000" algn="tl">
                      <a:srgbClr val="C0C0C0"/>
                    </a:outerShdw>
                  </a:effectLst>
                </a:rPr>
                <a:t>8</a:t>
              </a:r>
              <a:endParaRPr lang="en-US" sz="2000" b="1" dirty="0">
                <a:solidFill>
                  <a:srgbClr val="002A6C"/>
                </a:solidFill>
                <a:effectLst>
                  <a:outerShdw blurRad="38100" dist="38100" dir="2700000" algn="tl">
                    <a:srgbClr val="C0C0C0"/>
                  </a:outerShdw>
                </a:effectLst>
              </a:endParaRPr>
            </a:p>
          </p:txBody>
        </p:sp>
        <p:sp>
          <p:nvSpPr>
            <p:cNvPr id="23567" name="Line 3"/>
            <p:cNvSpPr>
              <a:spLocks noChangeShapeType="1"/>
            </p:cNvSpPr>
            <p:nvPr/>
          </p:nvSpPr>
          <p:spPr bwMode="auto">
            <a:xfrm>
              <a:off x="672" y="2832"/>
              <a:ext cx="4176" cy="0"/>
            </a:xfrm>
            <a:prstGeom prst="line">
              <a:avLst/>
            </a:prstGeom>
            <a:noFill/>
            <a:ln w="127000">
              <a:pattFill prst="lgCheck">
                <a:fgClr>
                  <a:schemeClr val="hlink"/>
                </a:fgClr>
                <a:bgClr>
                  <a:schemeClr val="bg2"/>
                </a:bgClr>
              </a:patt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68" name="Group 33"/>
            <p:cNvGrpSpPr>
              <a:grpSpLocks/>
            </p:cNvGrpSpPr>
            <p:nvPr/>
          </p:nvGrpSpPr>
          <p:grpSpPr bwMode="auto">
            <a:xfrm>
              <a:off x="288" y="1392"/>
              <a:ext cx="5184" cy="1344"/>
              <a:chOff x="288" y="1392"/>
              <a:chExt cx="5184" cy="1344"/>
            </a:xfrm>
          </p:grpSpPr>
          <p:sp>
            <p:nvSpPr>
              <p:cNvPr id="23569" name="Line 4"/>
              <p:cNvSpPr>
                <a:spLocks noChangeShapeType="1"/>
              </p:cNvSpPr>
              <p:nvPr/>
            </p:nvSpPr>
            <p:spPr bwMode="auto">
              <a:xfrm>
                <a:off x="720" y="249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5"/>
              <p:cNvSpPr>
                <a:spLocks noChangeShapeType="1"/>
              </p:cNvSpPr>
              <p:nvPr/>
            </p:nvSpPr>
            <p:spPr bwMode="auto">
              <a:xfrm>
                <a:off x="1344" y="2064"/>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Line 6"/>
              <p:cNvSpPr>
                <a:spLocks noChangeShapeType="1"/>
              </p:cNvSpPr>
              <p:nvPr/>
            </p:nvSpPr>
            <p:spPr bwMode="auto">
              <a:xfrm>
                <a:off x="1920" y="1776"/>
                <a:ext cx="0"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Line 7"/>
              <p:cNvSpPr>
                <a:spLocks noChangeShapeType="1"/>
              </p:cNvSpPr>
              <p:nvPr/>
            </p:nvSpPr>
            <p:spPr bwMode="auto">
              <a:xfrm>
                <a:off x="2688" y="2256"/>
                <a:ext cx="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Line 8"/>
              <p:cNvSpPr>
                <a:spLocks noChangeShapeType="1"/>
              </p:cNvSpPr>
              <p:nvPr/>
            </p:nvSpPr>
            <p:spPr bwMode="auto">
              <a:xfrm>
                <a:off x="3648" y="249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Line 9"/>
              <p:cNvSpPr>
                <a:spLocks noChangeShapeType="1"/>
              </p:cNvSpPr>
              <p:nvPr/>
            </p:nvSpPr>
            <p:spPr bwMode="auto">
              <a:xfrm>
                <a:off x="4224" y="2016"/>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Line 10"/>
              <p:cNvSpPr>
                <a:spLocks noChangeShapeType="1"/>
              </p:cNvSpPr>
              <p:nvPr/>
            </p:nvSpPr>
            <p:spPr bwMode="auto">
              <a:xfrm>
                <a:off x="4752" y="1680"/>
                <a:ext cx="0"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Text Box 18"/>
              <p:cNvSpPr txBox="1">
                <a:spLocks noChangeArrowheads="1"/>
              </p:cNvSpPr>
              <p:nvPr/>
            </p:nvSpPr>
            <p:spPr bwMode="auto">
              <a:xfrm>
                <a:off x="288" y="2064"/>
                <a:ext cx="960" cy="252"/>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Orientation</a:t>
                </a:r>
              </a:p>
            </p:txBody>
          </p:sp>
          <p:sp>
            <p:nvSpPr>
              <p:cNvPr id="19475" name="Text Box 19"/>
              <p:cNvSpPr txBox="1">
                <a:spLocks noChangeArrowheads="1"/>
              </p:cNvSpPr>
              <p:nvPr/>
            </p:nvSpPr>
            <p:spPr bwMode="auto">
              <a:xfrm>
                <a:off x="4368" y="1440"/>
                <a:ext cx="1104" cy="250"/>
              </a:xfrm>
              <a:prstGeom prst="rect">
                <a:avLst/>
              </a:prstGeom>
              <a:noFill/>
              <a:ln w="9525">
                <a:noFill/>
                <a:miter lim="800000"/>
                <a:headEnd/>
                <a:tailEnd/>
              </a:ln>
              <a:effectLst/>
            </p:spPr>
            <p:txBody>
              <a:bodyPr>
                <a:spAutoFit/>
              </a:bodyPr>
              <a:lstStyle/>
              <a:p>
                <a:pPr algn="ctr">
                  <a:spcBef>
                    <a:spcPct val="50000"/>
                  </a:spcBef>
                  <a:defRPr/>
                </a:pPr>
                <a:r>
                  <a:rPr lang="en-US" sz="2000" b="1" dirty="0">
                    <a:solidFill>
                      <a:schemeClr val="tx2">
                        <a:lumMod val="75000"/>
                      </a:schemeClr>
                    </a:solidFill>
                    <a:effectLst>
                      <a:outerShdw blurRad="38100" dist="38100" dir="2700000" algn="tl">
                        <a:srgbClr val="C0C0C0"/>
                      </a:outerShdw>
                    </a:effectLst>
                  </a:rPr>
                  <a:t>Final Report</a:t>
                </a:r>
              </a:p>
            </p:txBody>
          </p:sp>
          <p:sp>
            <p:nvSpPr>
              <p:cNvPr id="19476" name="Text Box 20"/>
              <p:cNvSpPr txBox="1">
                <a:spLocks noChangeArrowheads="1"/>
              </p:cNvSpPr>
              <p:nvPr/>
            </p:nvSpPr>
            <p:spPr bwMode="auto">
              <a:xfrm>
                <a:off x="3696" y="1776"/>
                <a:ext cx="960"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Findings</a:t>
                </a:r>
              </a:p>
            </p:txBody>
          </p:sp>
          <p:sp>
            <p:nvSpPr>
              <p:cNvPr id="19477" name="Text Box 21"/>
              <p:cNvSpPr txBox="1">
                <a:spLocks noChangeArrowheads="1"/>
              </p:cNvSpPr>
              <p:nvPr/>
            </p:nvSpPr>
            <p:spPr bwMode="auto">
              <a:xfrm>
                <a:off x="3120" y="1920"/>
                <a:ext cx="960" cy="446"/>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Data Analysis</a:t>
                </a:r>
              </a:p>
            </p:txBody>
          </p:sp>
          <p:sp>
            <p:nvSpPr>
              <p:cNvPr id="19478" name="Text Box 22"/>
              <p:cNvSpPr txBox="1">
                <a:spLocks noChangeArrowheads="1"/>
              </p:cNvSpPr>
              <p:nvPr/>
            </p:nvSpPr>
            <p:spPr bwMode="auto">
              <a:xfrm>
                <a:off x="2112" y="1824"/>
                <a:ext cx="960" cy="446"/>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Data Validation</a:t>
                </a:r>
              </a:p>
            </p:txBody>
          </p:sp>
          <p:sp>
            <p:nvSpPr>
              <p:cNvPr id="19479" name="Text Box 23"/>
              <p:cNvSpPr txBox="1">
                <a:spLocks noChangeArrowheads="1"/>
              </p:cNvSpPr>
              <p:nvPr/>
            </p:nvSpPr>
            <p:spPr bwMode="auto">
              <a:xfrm>
                <a:off x="1536" y="1392"/>
                <a:ext cx="960" cy="446"/>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Data Collection</a:t>
                </a:r>
              </a:p>
            </p:txBody>
          </p:sp>
          <p:sp>
            <p:nvSpPr>
              <p:cNvPr id="19480" name="Text Box 24"/>
              <p:cNvSpPr txBox="1">
                <a:spLocks noChangeArrowheads="1"/>
              </p:cNvSpPr>
              <p:nvPr/>
            </p:nvSpPr>
            <p:spPr bwMode="auto">
              <a:xfrm>
                <a:off x="864" y="1728"/>
                <a:ext cx="960" cy="252"/>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rPr>
                  <a:t>Framework</a:t>
                </a:r>
              </a:p>
            </p:txBody>
          </p:sp>
        </p:grpSp>
      </p:grpSp>
      <p:sp>
        <p:nvSpPr>
          <p:cNvPr id="23558" name="Line 29"/>
          <p:cNvSpPr>
            <a:spLocks noChangeShapeType="1"/>
          </p:cNvSpPr>
          <p:nvPr/>
        </p:nvSpPr>
        <p:spPr bwMode="auto">
          <a:xfrm>
            <a:off x="7391400" y="2057400"/>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extLst>
      <p:ext uri="{BB962C8B-B14F-4D97-AF65-F5344CB8AC3E}">
        <p14:creationId xmlns:p14="http://schemas.microsoft.com/office/powerpoint/2010/main" val="2781388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153400" cy="4572000"/>
          </a:xfrm>
          <a:extLst/>
        </p:spPr>
        <p:txBody>
          <a:bodyPr numCol="1"/>
          <a:lstStyle/>
          <a:p>
            <a:pPr>
              <a:spcBef>
                <a:spcPts val="0"/>
              </a:spcBef>
              <a:spcAft>
                <a:spcPts val="600"/>
              </a:spcAft>
              <a:defRPr/>
            </a:pPr>
            <a:r>
              <a:rPr lang="en-US" b="1" dirty="0" smtClean="0"/>
              <a:t>Overview of Education System</a:t>
            </a:r>
          </a:p>
          <a:p>
            <a:pPr>
              <a:spcBef>
                <a:spcPts val="0"/>
              </a:spcBef>
              <a:spcAft>
                <a:spcPts val="600"/>
              </a:spcAft>
              <a:defRPr/>
            </a:pPr>
            <a:r>
              <a:rPr lang="en-US" b="1" dirty="0" smtClean="0"/>
              <a:t>Key Education Concerns/Issues</a:t>
            </a:r>
          </a:p>
          <a:p>
            <a:pPr>
              <a:spcBef>
                <a:spcPts val="0"/>
              </a:spcBef>
              <a:spcAft>
                <a:spcPts val="600"/>
              </a:spcAft>
              <a:defRPr/>
            </a:pPr>
            <a:r>
              <a:rPr lang="en-US" b="1" dirty="0" smtClean="0"/>
              <a:t>NEA Explained</a:t>
            </a:r>
          </a:p>
          <a:p>
            <a:pPr>
              <a:spcBef>
                <a:spcPts val="0"/>
              </a:spcBef>
              <a:spcAft>
                <a:spcPts val="600"/>
              </a:spcAft>
              <a:defRPr/>
            </a:pPr>
            <a:r>
              <a:rPr lang="en-US" b="1" dirty="0" smtClean="0"/>
              <a:t>Boundaries &amp; Classifications </a:t>
            </a:r>
          </a:p>
          <a:p>
            <a:pPr>
              <a:spcBef>
                <a:spcPts val="0"/>
              </a:spcBef>
              <a:spcAft>
                <a:spcPts val="600"/>
              </a:spcAft>
              <a:defRPr/>
            </a:pPr>
            <a:r>
              <a:rPr lang="en-US" b="1" dirty="0" smtClean="0"/>
              <a:t>NEA Organization</a:t>
            </a:r>
          </a:p>
          <a:p>
            <a:pPr>
              <a:spcBef>
                <a:spcPts val="0"/>
              </a:spcBef>
              <a:spcAft>
                <a:spcPts val="600"/>
              </a:spcAft>
              <a:defRPr/>
            </a:pPr>
            <a:r>
              <a:rPr lang="en-US" b="1" dirty="0" smtClean="0"/>
              <a:t>Work Plan</a:t>
            </a:r>
          </a:p>
          <a:p>
            <a:pPr>
              <a:spcBef>
                <a:spcPts val="0"/>
              </a:spcBef>
              <a:spcAft>
                <a:spcPts val="600"/>
              </a:spcAft>
              <a:defRPr/>
            </a:pPr>
            <a:r>
              <a:rPr lang="en-US" b="1" dirty="0" smtClean="0"/>
              <a:t>Data Collection Plan</a:t>
            </a:r>
          </a:p>
          <a:p>
            <a:pPr>
              <a:spcBef>
                <a:spcPts val="0"/>
              </a:spcBef>
              <a:spcAft>
                <a:spcPts val="600"/>
              </a:spcAft>
              <a:defRPr/>
            </a:pPr>
            <a:r>
              <a:rPr lang="en-US" b="1" dirty="0" smtClean="0"/>
              <a:t>Evaluation Plan</a:t>
            </a:r>
          </a:p>
          <a:p>
            <a:pPr>
              <a:spcBef>
                <a:spcPts val="0"/>
              </a:spcBef>
              <a:spcAft>
                <a:spcPts val="600"/>
              </a:spcAft>
              <a:defRPr/>
            </a:pPr>
            <a:r>
              <a:rPr lang="en-US" b="1" dirty="0" smtClean="0"/>
              <a:t>Technical Assistance Plan</a:t>
            </a:r>
          </a:p>
          <a:p>
            <a:pPr>
              <a:defRPr/>
            </a:pPr>
            <a:endParaRPr lang="en-US" b="1" dirty="0" smtClean="0"/>
          </a:p>
          <a:p>
            <a:pPr marL="0" indent="0">
              <a:buFont typeface="Arial" pitchFamily="34" charset="0"/>
              <a:buNone/>
              <a:defRPr/>
            </a:pPr>
            <a:endParaRPr lang="en-US" b="1" dirty="0" smtClean="0"/>
          </a:p>
          <a:p>
            <a:pPr>
              <a:defRPr/>
            </a:pPr>
            <a:endParaRPr lang="en-US" dirty="0"/>
          </a:p>
        </p:txBody>
      </p:sp>
      <p:sp>
        <p:nvSpPr>
          <p:cNvPr id="3" name="Title 2"/>
          <p:cNvSpPr>
            <a:spLocks noGrp="1"/>
          </p:cNvSpPr>
          <p:nvPr>
            <p:ph type="title"/>
          </p:nvPr>
        </p:nvSpPr>
        <p:spPr/>
        <p:txBody>
          <a:bodyPr/>
          <a:lstStyle/>
          <a:p>
            <a:pPr algn="ctr">
              <a:defRPr/>
            </a:pPr>
            <a:r>
              <a:rPr lang="en-US" sz="3200" u="sng" dirty="0" smtClean="0">
                <a:latin typeface="Arial Black" pitchFamily="34" charset="0"/>
              </a:rPr>
              <a:t>NEA Framework Document</a:t>
            </a:r>
            <a:endParaRPr lang="en-US" sz="3200" u="sng" dirty="0">
              <a:latin typeface="Arial Black" pitchFamily="34" charset="0"/>
            </a:endParaRPr>
          </a:p>
        </p:txBody>
      </p:sp>
    </p:spTree>
    <p:extLst>
      <p:ext uri="{BB962C8B-B14F-4D97-AF65-F5344CB8AC3E}">
        <p14:creationId xmlns:p14="http://schemas.microsoft.com/office/powerpoint/2010/main" val="1154057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9"/>
          <p:cNvGraphicFramePr>
            <a:graphicFrameLocks noGrp="1"/>
          </p:cNvGraphicFramePr>
          <p:nvPr>
            <p:ph idx="1"/>
          </p:nvPr>
        </p:nvGraphicFramePr>
        <p:xfrm>
          <a:off x="533400" y="1981200"/>
          <a:ext cx="8229599" cy="3913186"/>
        </p:xfrm>
        <a:graphic>
          <a:graphicData uri="http://schemas.openxmlformats.org/drawingml/2006/table">
            <a:tbl>
              <a:tblPr>
                <a:tableStyleId>{5C22544A-7EE6-4342-B048-85BDC9FD1C3A}</a:tableStyleId>
              </a:tblPr>
              <a:tblGrid>
                <a:gridCol w="726011"/>
                <a:gridCol w="761426"/>
                <a:gridCol w="730437"/>
                <a:gridCol w="903088"/>
                <a:gridCol w="602057"/>
                <a:gridCol w="624192"/>
                <a:gridCol w="677314"/>
                <a:gridCol w="726011"/>
                <a:gridCol w="903088"/>
                <a:gridCol w="903088"/>
                <a:gridCol w="672887"/>
              </a:tblGrid>
              <a:tr h="236651">
                <a:tc>
                  <a:txBody>
                    <a:bodyPr/>
                    <a:lstStyle/>
                    <a:p>
                      <a:pPr algn="l" fontAlgn="b"/>
                      <a:r>
                        <a:rPr lang="en-US" sz="500" u="none" strike="noStrike">
                          <a:effectLst/>
                        </a:rPr>
                        <a:t>ID</a:t>
                      </a:r>
                      <a:endParaRPr lang="en-US" sz="500" b="1" i="0" u="none" strike="noStrike">
                        <a:effectLst/>
                        <a:latin typeface="MS Sans Serif"/>
                      </a:endParaRPr>
                    </a:p>
                  </a:txBody>
                  <a:tcPr marL="4967" marR="4967" marT="4830" marB="0" anchor="b"/>
                </a:tc>
                <a:tc>
                  <a:txBody>
                    <a:bodyPr/>
                    <a:lstStyle/>
                    <a:p>
                      <a:pPr algn="l" fontAlgn="b"/>
                      <a:r>
                        <a:rPr lang="en-US" sz="400" u="none" strike="noStrike">
                          <a:effectLst/>
                        </a:rPr>
                        <a:t>Serial_no</a:t>
                      </a:r>
                      <a:endParaRPr lang="en-US" sz="400" b="1" i="0" u="none" strike="noStrike">
                        <a:effectLst/>
                        <a:latin typeface="MS Sans Serif"/>
                      </a:endParaRPr>
                    </a:p>
                  </a:txBody>
                  <a:tcPr marL="4967" marR="4967" marT="4830" marB="0" anchor="b"/>
                </a:tc>
                <a:tc>
                  <a:txBody>
                    <a:bodyPr/>
                    <a:lstStyle/>
                    <a:p>
                      <a:pPr algn="l" fontAlgn="b"/>
                      <a:r>
                        <a:rPr lang="en-US" sz="500" u="none" strike="noStrike">
                          <a:effectLst/>
                        </a:rPr>
                        <a:t>LGA__id</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Tframe_Id</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Sc_ID</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Ownership_Idnew</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Ownership_ID</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INS_id</a:t>
                      </a:r>
                      <a:endParaRPr lang="en-US" sz="500" b="1" i="0" u="none" strike="noStrike">
                        <a:effectLst/>
                        <a:latin typeface="MS Sans Serif"/>
                      </a:endParaRPr>
                    </a:p>
                  </a:txBody>
                  <a:tcPr marL="4967" marR="4967" marT="4830" marB="0" anchor="b"/>
                </a:tc>
                <a:tc>
                  <a:txBody>
                    <a:bodyPr/>
                    <a:lstStyle/>
                    <a:p>
                      <a:pPr algn="l" fontAlgn="b"/>
                      <a:r>
                        <a:rPr lang="en-US" sz="500" u="none" strike="noStrike">
                          <a:effectLst/>
                        </a:rPr>
                        <a:t>FS_id1</a:t>
                      </a:r>
                      <a:endParaRPr lang="en-US" sz="500" b="1"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FS_id2</a:t>
                      </a:r>
                      <a:endParaRPr lang="en-US" sz="500" b="1"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FS_id3</a:t>
                      </a:r>
                      <a:endParaRPr lang="en-US" sz="500" b="1" i="0" u="none" strike="noStrike">
                        <a:solidFill>
                          <a:srgbClr val="FF0000"/>
                        </a:solidFill>
                        <a:effectLst/>
                        <a:latin typeface="MS Sans Serif"/>
                      </a:endParaRPr>
                    </a:p>
                  </a:txBody>
                  <a:tcPr marL="4967" marR="4967" marT="4830" marB="0" anchor="b"/>
                </a:tc>
              </a:tr>
              <a:tr h="313926">
                <a:tc>
                  <a:txBody>
                    <a:bodyPr/>
                    <a:lstStyle/>
                    <a:p>
                      <a:pPr algn="r" fontAlgn="b"/>
                      <a:r>
                        <a:rPr lang="en-US" sz="500" u="none" strike="noStrike">
                          <a:effectLst/>
                        </a:rPr>
                        <a:t>647</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2006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Parastatal Revenue</a:t>
                      </a:r>
                      <a:endParaRPr lang="en-US" sz="500" b="0" i="0" u="none" strike="noStrike">
                        <a:solidFill>
                          <a:srgbClr val="FF0000"/>
                        </a:solidFill>
                        <a:effectLst/>
                        <a:latin typeface="MS Sans Serif"/>
                      </a:endParaRPr>
                    </a:p>
                  </a:txBody>
                  <a:tcPr marL="4967" marR="4967" marT="4830" marB="0" anchor="b"/>
                </a:tc>
              </a:tr>
              <a:tr h="313926">
                <a:tc>
                  <a:txBody>
                    <a:bodyPr/>
                    <a:lstStyle/>
                    <a:p>
                      <a:pPr algn="r" fontAlgn="b"/>
                      <a:r>
                        <a:rPr lang="en-US" sz="500" u="none" strike="noStrike">
                          <a:effectLst/>
                        </a:rPr>
                        <a:t>648</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2007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Parastatal Revenue</a:t>
                      </a:r>
                      <a:endParaRPr lang="en-US" sz="500" b="0" i="0" u="none" strike="noStrike">
                        <a:solidFill>
                          <a:srgbClr val="FF0000"/>
                        </a:solidFill>
                        <a:effectLst/>
                        <a:latin typeface="MS Sans Serif"/>
                      </a:endParaRPr>
                    </a:p>
                  </a:txBody>
                  <a:tcPr marL="4967" marR="4967" marT="4830" marB="0" anchor="b"/>
                </a:tc>
              </a:tr>
              <a:tr h="313926">
                <a:tc>
                  <a:txBody>
                    <a:bodyPr/>
                    <a:lstStyle/>
                    <a:p>
                      <a:pPr algn="r" fontAlgn="b"/>
                      <a:r>
                        <a:rPr lang="en-US" sz="500" u="none" strike="noStrike">
                          <a:effectLst/>
                        </a:rPr>
                        <a:t>649</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2006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Parastatal Revenue</a:t>
                      </a:r>
                      <a:endParaRPr lang="en-US" sz="500" b="0" i="0" u="none" strike="noStrike">
                        <a:solidFill>
                          <a:srgbClr val="FF0000"/>
                        </a:solidFill>
                        <a:effectLst/>
                        <a:latin typeface="MS Sans Serif"/>
                      </a:endParaRPr>
                    </a:p>
                  </a:txBody>
                  <a:tcPr marL="4967" marR="4967" marT="4830" marB="0" anchor="b"/>
                </a:tc>
              </a:tr>
              <a:tr h="193411">
                <a:tc>
                  <a:txBody>
                    <a:bodyPr/>
                    <a:lstStyle/>
                    <a:p>
                      <a:pPr algn="r" fontAlgn="b"/>
                      <a:r>
                        <a:rPr lang="en-US" sz="500" u="none" strike="noStrike">
                          <a:effectLst/>
                        </a:rPr>
                        <a:t>650</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2006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1Federal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ETF</a:t>
                      </a:r>
                      <a:endParaRPr lang="en-US" sz="500" b="0" i="0" u="none" strike="noStrike">
                        <a:solidFill>
                          <a:srgbClr val="FF0000"/>
                        </a:solidFill>
                        <a:effectLst/>
                        <a:latin typeface="MS Sans Serif"/>
                      </a:endParaRPr>
                    </a:p>
                  </a:txBody>
                  <a:tcPr marL="4967" marR="4967" marT="4830" marB="0" anchor="b"/>
                </a:tc>
              </a:tr>
              <a:tr h="167105">
                <a:tc>
                  <a:txBody>
                    <a:bodyPr/>
                    <a:lstStyle/>
                    <a:p>
                      <a:pPr algn="r" fontAlgn="b"/>
                      <a:r>
                        <a:rPr lang="en-US" sz="500" u="none" strike="noStrike">
                          <a:effectLst/>
                        </a:rPr>
                        <a:t>651</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2006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1Federal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ETF</a:t>
                      </a:r>
                      <a:endParaRPr lang="en-US" sz="500" b="0" i="0" u="none" strike="noStrike">
                        <a:solidFill>
                          <a:srgbClr val="FF0000"/>
                        </a:solidFill>
                        <a:effectLst/>
                        <a:latin typeface="MS Sans Serif"/>
                      </a:endParaRPr>
                    </a:p>
                  </a:txBody>
                  <a:tcPr marL="4967" marR="4967" marT="4830" marB="0" anchor="b"/>
                </a:tc>
              </a:tr>
              <a:tr h="167105">
                <a:tc>
                  <a:txBody>
                    <a:bodyPr/>
                    <a:lstStyle/>
                    <a:p>
                      <a:pPr algn="r" fontAlgn="b"/>
                      <a:r>
                        <a:rPr lang="en-US" sz="500" u="none" strike="noStrike">
                          <a:effectLst/>
                        </a:rPr>
                        <a:t>652</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2007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1Federal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ETF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653</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Sep.2006  to  Dec. 2006</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1Federal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ETF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654</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Sep.2006  to  Dec. 2006</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SMOF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655</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Jan. 2007 to Aug. 2007</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SMOF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656</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Jan. 2007 to Aug. 2007</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SMOF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657</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Sep.2006  to  Dec. 2006</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SMOF</a:t>
                      </a:r>
                      <a:endParaRPr lang="en-US" sz="500" b="0" i="0" u="none" strike="noStrike">
                        <a:solidFill>
                          <a:srgbClr val="FF0000"/>
                        </a:solidFill>
                        <a:effectLst/>
                        <a:latin typeface="MS Sans Serif"/>
                      </a:endParaRPr>
                    </a:p>
                  </a:txBody>
                  <a:tcPr marL="4967" marR="4967" marT="4830" marB="0" anchor="b"/>
                </a:tc>
              </a:tr>
              <a:tr h="236651">
                <a:tc>
                  <a:txBody>
                    <a:bodyPr/>
                    <a:lstStyle/>
                    <a:p>
                      <a:pPr algn="r" fontAlgn="b"/>
                      <a:r>
                        <a:rPr lang="en-US" sz="500" u="none" strike="noStrike">
                          <a:effectLst/>
                        </a:rPr>
                        <a:t>658</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Sep.2006  to  Dec. 2006</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SMOF</a:t>
                      </a:r>
                      <a:endParaRPr lang="en-US" sz="500" b="0" i="0" u="none" strike="noStrike">
                        <a:solidFill>
                          <a:srgbClr val="FF0000"/>
                        </a:solidFill>
                        <a:effectLst/>
                        <a:latin typeface="MS Sans Serif"/>
                      </a:endParaRPr>
                    </a:p>
                  </a:txBody>
                  <a:tcPr marL="4967" marR="4967" marT="4830" marB="0" anchor="b"/>
                </a:tc>
              </a:tr>
              <a:tr h="313926">
                <a:tc>
                  <a:txBody>
                    <a:bodyPr/>
                    <a:lstStyle/>
                    <a:p>
                      <a:pPr algn="r" fontAlgn="b"/>
                      <a:r>
                        <a:rPr lang="en-US" sz="500" u="none" strike="noStrike">
                          <a:effectLst/>
                        </a:rPr>
                        <a:t>659</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Jan. 2007 to Aug. 2007</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Parastatal Revenue</a:t>
                      </a:r>
                      <a:endParaRPr lang="en-US" sz="500" b="0" i="0" u="none" strike="noStrike">
                        <a:solidFill>
                          <a:srgbClr val="FF0000"/>
                        </a:solidFill>
                        <a:effectLst/>
                        <a:latin typeface="MS Sans Serif"/>
                      </a:endParaRPr>
                    </a:p>
                  </a:txBody>
                  <a:tcPr marL="4967" marR="4967" marT="4830" marB="0" anchor="b"/>
                </a:tc>
              </a:tr>
              <a:tr h="313926">
                <a:tc>
                  <a:txBody>
                    <a:bodyPr/>
                    <a:lstStyle/>
                    <a:p>
                      <a:pPr algn="r" fontAlgn="b"/>
                      <a:r>
                        <a:rPr lang="en-US" sz="500" u="none" strike="noStrike">
                          <a:effectLst/>
                        </a:rPr>
                        <a:t>660</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Abdu Gusau Polytechnic T/Mafara</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Jan. 2007 to Aug. 2007</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1Urban</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Parastatal Revenue</a:t>
                      </a:r>
                      <a:endParaRPr lang="en-US" sz="500" b="0" i="0" u="none" strike="noStrike">
                        <a:solidFill>
                          <a:srgbClr val="FF0000"/>
                        </a:solidFill>
                        <a:effectLst/>
                        <a:latin typeface="MS Sans Serif"/>
                      </a:endParaRPr>
                    </a:p>
                  </a:txBody>
                  <a:tcPr marL="4967" marR="4967" marT="4830" marB="0" anchor="b"/>
                </a:tc>
              </a:tr>
              <a:tr h="159378">
                <a:tc>
                  <a:txBody>
                    <a:bodyPr/>
                    <a:lstStyle/>
                    <a:p>
                      <a:pPr algn="r" fontAlgn="b"/>
                      <a:r>
                        <a:rPr lang="en-US" sz="500" u="none" strike="noStrike">
                          <a:effectLst/>
                        </a:rPr>
                        <a:t>415</a:t>
                      </a:r>
                      <a:endParaRPr lang="en-US" sz="500" b="0" i="0" u="none" strike="noStrike">
                        <a:effectLst/>
                        <a:latin typeface="MS Sans Serif"/>
                      </a:endParaRPr>
                    </a:p>
                  </a:txBody>
                  <a:tcPr marL="4967" marR="4967" marT="4830" marB="0" anchor="b"/>
                </a:tc>
                <a:tc>
                  <a:txBody>
                    <a:bodyPr/>
                    <a:lstStyle/>
                    <a:p>
                      <a:pPr algn="l" fontAlgn="b"/>
                      <a:r>
                        <a:rPr lang="en-US" sz="400" u="none" strike="noStrike">
                          <a:effectLst/>
                        </a:rPr>
                        <a:t>Anka LGC</a:t>
                      </a:r>
                      <a:endParaRPr lang="en-US" sz="400" b="0" i="0" u="none" strike="noStrike">
                        <a:effectLst/>
                        <a:latin typeface="MS Sans Serif"/>
                      </a:endParaRPr>
                    </a:p>
                  </a:txBody>
                  <a:tcPr marL="4967" marR="4967" marT="4830" marB="0" anchor="b"/>
                </a:tc>
                <a:tc>
                  <a:txBody>
                    <a:bodyPr/>
                    <a:lstStyle/>
                    <a:p>
                      <a:pPr algn="l" fontAlgn="b"/>
                      <a:r>
                        <a:rPr lang="en-US" sz="500" u="none" strike="noStrike">
                          <a:effectLst/>
                        </a:rPr>
                        <a:t>State of Zamfara</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2006 (Jan - Dec)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2Rural</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Public</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Secular</a:t>
                      </a:r>
                      <a:endParaRPr lang="en-US" sz="500" b="0" i="0" u="none" strike="noStrike">
                        <a:effectLst/>
                        <a:latin typeface="MS Sans Serif"/>
                      </a:endParaRPr>
                    </a:p>
                  </a:txBody>
                  <a:tcPr marL="4967" marR="4967" marT="4830" marB="0" anchor="b"/>
                </a:tc>
                <a:tc>
                  <a:txBody>
                    <a:bodyPr/>
                    <a:lstStyle/>
                    <a:p>
                      <a:pPr algn="l" fontAlgn="b"/>
                      <a:r>
                        <a:rPr lang="en-US" sz="500" u="none" strike="noStrike">
                          <a:effectLst/>
                        </a:rPr>
                        <a:t>1Public Funds</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a:effectLst/>
                        </a:rPr>
                        <a:t>2State Govt</a:t>
                      </a:r>
                      <a:endParaRPr lang="en-US" sz="500" b="0" i="0" u="none" strike="noStrike">
                        <a:solidFill>
                          <a:srgbClr val="FF0000"/>
                        </a:solidFill>
                        <a:effectLst/>
                        <a:latin typeface="MS Sans Serif"/>
                      </a:endParaRPr>
                    </a:p>
                  </a:txBody>
                  <a:tcPr marL="4967" marR="4967" marT="4830" marB="0" anchor="b"/>
                </a:tc>
                <a:tc>
                  <a:txBody>
                    <a:bodyPr/>
                    <a:lstStyle/>
                    <a:p>
                      <a:pPr algn="l" fontAlgn="b"/>
                      <a:r>
                        <a:rPr lang="en-US" sz="500" u="none" strike="noStrike" dirty="0">
                          <a:effectLst/>
                        </a:rPr>
                        <a:t>SMOF</a:t>
                      </a:r>
                      <a:endParaRPr lang="en-US" sz="500" b="0" i="0" u="none" strike="noStrike" dirty="0">
                        <a:solidFill>
                          <a:srgbClr val="FF0000"/>
                        </a:solidFill>
                        <a:effectLst/>
                        <a:latin typeface="MS Sans Serif"/>
                      </a:endParaRPr>
                    </a:p>
                  </a:txBody>
                  <a:tcPr marL="4967" marR="4967" marT="4830" marB="0" anchor="b"/>
                </a:tc>
              </a:tr>
            </a:tbl>
          </a:graphicData>
        </a:graphic>
      </p:graphicFrame>
      <p:sp>
        <p:nvSpPr>
          <p:cNvPr id="2" name="Title 1"/>
          <p:cNvSpPr>
            <a:spLocks noGrp="1"/>
          </p:cNvSpPr>
          <p:nvPr>
            <p:ph type="title"/>
          </p:nvPr>
        </p:nvSpPr>
        <p:spPr/>
        <p:txBody>
          <a:bodyPr/>
          <a:lstStyle/>
          <a:p>
            <a:pPr algn="ctr">
              <a:defRPr/>
            </a:pPr>
            <a:r>
              <a:rPr lang="en-US" sz="3200" u="sng" dirty="0" smtClean="0">
                <a:latin typeface="Arial Black" pitchFamily="34" charset="0"/>
              </a:rPr>
              <a:t>NEA Data Base</a:t>
            </a:r>
            <a:endParaRPr lang="en-US" sz="3200" u="sng" dirty="0">
              <a:latin typeface="Arial Black" pitchFamily="34" charset="0"/>
            </a:endParaRPr>
          </a:p>
        </p:txBody>
      </p:sp>
    </p:spTree>
    <p:extLst>
      <p:ext uri="{BB962C8B-B14F-4D97-AF65-F5344CB8AC3E}">
        <p14:creationId xmlns:p14="http://schemas.microsoft.com/office/powerpoint/2010/main" val="2491118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447800"/>
            <a:ext cx="7848600" cy="609600"/>
          </a:xfrm>
        </p:spPr>
        <p:txBody>
          <a:bodyPr/>
          <a:lstStyle/>
          <a:p>
            <a:pPr algn="ctr" eaLnBrk="1" hangingPunct="1">
              <a:lnSpc>
                <a:spcPct val="90000"/>
              </a:lnSpc>
            </a:pPr>
            <a:r>
              <a:rPr lang="en-US" sz="2800" u="sng" dirty="0" smtClean="0">
                <a:latin typeface="Arial Black" pitchFamily="34" charset="0"/>
              </a:rPr>
              <a:t>NEA Answers Four Key Questions:  </a:t>
            </a:r>
            <a:br>
              <a:rPr lang="en-US" sz="2800" u="sng" dirty="0" smtClean="0">
                <a:latin typeface="Arial Black" pitchFamily="34" charset="0"/>
              </a:rPr>
            </a:br>
            <a:endParaRPr lang="en-US" sz="2800" u="sng" dirty="0" smtClean="0">
              <a:latin typeface="Arial Black" pitchFamily="34" charset="0"/>
            </a:endParaRPr>
          </a:p>
        </p:txBody>
      </p:sp>
      <p:sp>
        <p:nvSpPr>
          <p:cNvPr id="6147" name="Rectangle 3"/>
          <p:cNvSpPr>
            <a:spLocks noGrp="1" noChangeArrowheads="1"/>
          </p:cNvSpPr>
          <p:nvPr>
            <p:ph idx="1"/>
          </p:nvPr>
        </p:nvSpPr>
        <p:spPr>
          <a:xfrm>
            <a:off x="990600" y="2133600"/>
            <a:ext cx="7239000" cy="3581400"/>
          </a:xfrm>
        </p:spPr>
        <p:txBody>
          <a:bodyPr/>
          <a:lstStyle/>
          <a:p>
            <a:pPr marL="1371600" lvl="1" indent="-561975" eaLnBrk="1" hangingPunct="1">
              <a:lnSpc>
                <a:spcPct val="90000"/>
              </a:lnSpc>
              <a:spcBef>
                <a:spcPct val="0"/>
              </a:spcBef>
              <a:spcAft>
                <a:spcPts val="2400"/>
              </a:spcAft>
              <a:buFontTx/>
              <a:buAutoNum type="arabicPeriod"/>
            </a:pPr>
            <a:r>
              <a:rPr lang="en-US" sz="2800" b="1" dirty="0" smtClean="0">
                <a:latin typeface="Arial Black" pitchFamily="34" charset="0"/>
                <a:cs typeface="Arial" pitchFamily="34" charset="0"/>
              </a:rPr>
              <a:t>Who is financing education?  </a:t>
            </a:r>
          </a:p>
          <a:p>
            <a:pPr marL="1371600" lvl="1" indent="-561975" eaLnBrk="1" hangingPunct="1">
              <a:lnSpc>
                <a:spcPct val="90000"/>
              </a:lnSpc>
              <a:spcBef>
                <a:spcPct val="0"/>
              </a:spcBef>
              <a:spcAft>
                <a:spcPts val="2400"/>
              </a:spcAft>
              <a:buFontTx/>
              <a:buAutoNum type="arabicPeriod"/>
            </a:pPr>
            <a:r>
              <a:rPr lang="en-US" sz="2800" b="1" dirty="0" smtClean="0">
                <a:latin typeface="Arial Black" pitchFamily="34" charset="0"/>
                <a:cs typeface="Arial" pitchFamily="34" charset="0"/>
              </a:rPr>
              <a:t>How much do they spend? </a:t>
            </a:r>
          </a:p>
          <a:p>
            <a:pPr marL="1371600" lvl="1" indent="-561975" eaLnBrk="1" hangingPunct="1">
              <a:lnSpc>
                <a:spcPct val="90000"/>
              </a:lnSpc>
              <a:spcBef>
                <a:spcPct val="0"/>
              </a:spcBef>
              <a:spcAft>
                <a:spcPts val="2400"/>
              </a:spcAft>
              <a:buFontTx/>
              <a:buAutoNum type="arabicPeriod"/>
            </a:pPr>
            <a:r>
              <a:rPr lang="en-US" sz="2800" b="1" dirty="0" smtClean="0">
                <a:latin typeface="Arial Black" pitchFamily="34" charset="0"/>
                <a:cs typeface="Arial" pitchFamily="34" charset="0"/>
              </a:rPr>
              <a:t>How are funds distributed to education providers?</a:t>
            </a:r>
          </a:p>
          <a:p>
            <a:pPr marL="1371600" lvl="1" indent="-561975" eaLnBrk="1" hangingPunct="1">
              <a:lnSpc>
                <a:spcPct val="90000"/>
              </a:lnSpc>
              <a:spcBef>
                <a:spcPct val="0"/>
              </a:spcBef>
              <a:spcAft>
                <a:spcPts val="2400"/>
              </a:spcAft>
              <a:buFontTx/>
              <a:buAutoNum type="arabicPeriod"/>
            </a:pPr>
            <a:r>
              <a:rPr lang="en-US" sz="2800" b="1" dirty="0" smtClean="0">
                <a:latin typeface="Arial Black" pitchFamily="34" charset="0"/>
                <a:cs typeface="Arial" pitchFamily="34" charset="0"/>
              </a:rPr>
              <a:t>How are funds used? </a:t>
            </a:r>
          </a:p>
          <a:p>
            <a:pPr eaLnBrk="1" hangingPunct="1">
              <a:lnSpc>
                <a:spcPct val="90000"/>
              </a:lnSpc>
              <a:spcAft>
                <a:spcPts val="1800"/>
              </a:spcAft>
            </a:pPr>
            <a:endParaRPr lang="en-US" sz="2800" dirty="0"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96AF39B-6526-42AA-853F-DBACF434D819}" type="slidenum">
              <a:rPr lang="en-US" smtClean="0"/>
              <a:pPr/>
              <a:t>3</a:t>
            </a:fld>
            <a:endParaRPr lang="en-US" smtClean="0"/>
          </a:p>
        </p:txBody>
      </p:sp>
    </p:spTree>
    <p:extLst>
      <p:ext uri="{BB962C8B-B14F-4D97-AF65-F5344CB8AC3E}">
        <p14:creationId xmlns:p14="http://schemas.microsoft.com/office/powerpoint/2010/main" val="1031019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idx="1"/>
          </p:nvPr>
        </p:nvGraphicFramePr>
        <p:xfrm>
          <a:off x="533400" y="1981200"/>
          <a:ext cx="8229600" cy="3962408"/>
        </p:xfrm>
        <a:graphic>
          <a:graphicData uri="http://schemas.openxmlformats.org/drawingml/2006/table">
            <a:tbl>
              <a:tblPr/>
              <a:tblGrid>
                <a:gridCol w="2337206"/>
                <a:gridCol w="2896819"/>
                <a:gridCol w="2995575"/>
              </a:tblGrid>
              <a:tr h="139753">
                <a:tc>
                  <a:txBody>
                    <a:bodyPr/>
                    <a:lstStyle/>
                    <a:p>
                      <a:pPr algn="l" fontAlgn="b"/>
                      <a:endParaRPr lang="en-US" sz="8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r>
              <a:tr h="164415">
                <a:tc gridSpan="2">
                  <a:txBody>
                    <a:bodyPr/>
                    <a:lstStyle/>
                    <a:p>
                      <a:pPr algn="l" fontAlgn="b"/>
                      <a:r>
                        <a:rPr lang="en-US" sz="800" b="1" i="0" u="none" strike="noStrike">
                          <a:effectLst/>
                          <a:latin typeface="Arial Black"/>
                        </a:rPr>
                        <a:t> Matrix 1:  Sources of Education Financing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r>
              <a:tr h="139753">
                <a:tc>
                  <a:txBody>
                    <a:bodyPr/>
                    <a:lstStyle/>
                    <a:p>
                      <a:pPr algn="l" fontAlgn="b"/>
                      <a:r>
                        <a:rPr lang="en-US" sz="800" b="1" i="0" u="none" strike="noStrike">
                          <a:effectLst/>
                          <a:latin typeface="Arial"/>
                        </a:rPr>
                        <a:t> Financing Sources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1" i="0" u="none" strike="noStrike">
                          <a:effectLst/>
                          <a:latin typeface="Arial"/>
                        </a:rPr>
                        <a:t>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endParaRPr lang="en-US" sz="800" b="1"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r>
                        <a:rPr lang="en-US" sz="800" b="0" i="0" u="none" strike="noStrike">
                          <a:solidFill>
                            <a:srgbClr val="000000"/>
                          </a:solidFill>
                          <a:effectLst/>
                          <a:latin typeface="Arial"/>
                        </a:rPr>
                        <a:t> Public Funds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en-US" sz="800" b="0" i="0" u="none" strike="noStrike">
                          <a:solidFill>
                            <a:srgbClr val="000000"/>
                          </a:solidFill>
                          <a:effectLst/>
                          <a:latin typeface="Arial"/>
                        </a:rPr>
                        <a:t>                                  27,963,967,474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r>
                        <a:rPr lang="en-US" sz="800" b="0" i="0" u="none" strike="noStrike">
                          <a:solidFill>
                            <a:srgbClr val="000000"/>
                          </a:solidFill>
                          <a:effectLst/>
                          <a:latin typeface="Arial"/>
                        </a:rPr>
                        <a:t> Private Funds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7,288,754,499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800" b="0" i="0" u="none" strike="noStrik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r>
                        <a:rPr lang="en-US" sz="800" b="0" i="0" u="none" strike="noStrike">
                          <a:solidFill>
                            <a:srgbClr val="000000"/>
                          </a:solidFill>
                          <a:effectLst/>
                          <a:latin typeface="Arial"/>
                        </a:rPr>
                        <a:t> Rest of World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1,338,173,550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800" b="0" i="0" u="none" strike="noStrik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r>
                        <a:rPr lang="en-US" sz="800" b="0" i="0" u="none" strike="noStrike">
                          <a:solidFill>
                            <a:srgbClr val="000000"/>
                          </a:solidFill>
                          <a:effectLst/>
                          <a:latin typeface="Arial"/>
                        </a:rPr>
                        <a:t> Other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111,422,847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r>
                        <a:rPr lang="en-US" sz="800" b="0" i="0" u="none" strike="noStrike">
                          <a:solidFill>
                            <a:srgbClr val="000000"/>
                          </a:solidFill>
                          <a:effectLst/>
                          <a:latin typeface="Arial"/>
                        </a:rPr>
                        <a:t> Grand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36,702,318,370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9753">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r>
              <a:tr h="139753">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r>
              <a:tr h="139753">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0" marR="0" marT="0" marB="0" anchor="b">
                    <a:lnL>
                      <a:noFill/>
                    </a:lnL>
                    <a:lnR>
                      <a:noFill/>
                    </a:lnR>
                    <a:lnT>
                      <a:noFill/>
                    </a:lnT>
                    <a:lnB>
                      <a:noFill/>
                    </a:lnB>
                  </a:tcPr>
                </a:tc>
              </a:tr>
              <a:tr h="164415">
                <a:tc gridSpan="3">
                  <a:txBody>
                    <a:bodyPr/>
                    <a:lstStyle/>
                    <a:p>
                      <a:pPr algn="l" fontAlgn="b"/>
                      <a:r>
                        <a:rPr lang="en-US" sz="800" b="1" i="0" u="none" strike="noStrike">
                          <a:solidFill>
                            <a:srgbClr val="000000"/>
                          </a:solidFill>
                          <a:effectLst/>
                          <a:latin typeface="Arial Black"/>
                        </a:rPr>
                        <a:t> Matrix 1.1:  Sources of Education Financing  detailed by Source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9753">
                <a:tc>
                  <a:txBody>
                    <a:bodyPr/>
                    <a:lstStyle/>
                    <a:p>
                      <a:pPr algn="l" fontAlgn="b"/>
                      <a:r>
                        <a:rPr lang="en-US" sz="800" b="1" i="0" u="none" strike="noStrike">
                          <a:solidFill>
                            <a:srgbClr val="000000"/>
                          </a:solidFill>
                          <a:effectLst/>
                          <a:latin typeface="Arial"/>
                        </a:rPr>
                        <a:t> Financing Sources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1" i="0" u="none" strike="noStrike">
                          <a:solidFill>
                            <a:srgbClr val="000000"/>
                          </a:solidFill>
                          <a:effectLst/>
                          <a:latin typeface="Arial"/>
                        </a:rPr>
                        <a:t> Financing Sources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1" i="0" u="none" strike="noStrike">
                          <a:solidFill>
                            <a:srgbClr val="000000"/>
                          </a:solidFill>
                          <a:effectLst/>
                          <a:latin typeface="Arial"/>
                        </a:rPr>
                        <a:t>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39753">
                <a:tc>
                  <a:txBody>
                    <a:bodyPr/>
                    <a:lstStyle/>
                    <a:p>
                      <a:pPr algn="l" fontAlgn="b"/>
                      <a:r>
                        <a:rPr lang="en-US" sz="800" b="0" i="0" u="none" strike="noStrike">
                          <a:solidFill>
                            <a:srgbClr val="000000"/>
                          </a:solidFill>
                          <a:effectLst/>
                          <a:latin typeface="Arial"/>
                        </a:rPr>
                        <a:t> Public Funds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en-US" sz="800" b="0" i="0" u="none" strike="noStrike">
                          <a:solidFill>
                            <a:srgbClr val="000000"/>
                          </a:solidFill>
                          <a:effectLst/>
                          <a:latin typeface="Arial"/>
                        </a:rPr>
                        <a:t> Federal Govt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Arial"/>
                        </a:rPr>
                        <a:t>                                     8,522,639,610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State Govt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Arial"/>
                        </a:rPr>
                        <a:t>                                    18,317,000,748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Local Govt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1,124,327,116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a:solidFill>
                            <a:srgbClr val="000000"/>
                          </a:solidFill>
                          <a:effectLst/>
                          <a:latin typeface="Arial"/>
                        </a:rPr>
                        <a:t> Public Funds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27,963,967,474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a:solidFill>
                            <a:srgbClr val="000000"/>
                          </a:solidFill>
                          <a:effectLst/>
                          <a:latin typeface="Arial"/>
                        </a:rPr>
                        <a:t> Private Funds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en-US" sz="800" b="0" i="0" u="none" strike="noStrike">
                          <a:solidFill>
                            <a:srgbClr val="000000"/>
                          </a:solidFill>
                          <a:effectLst/>
                          <a:latin typeface="Arial"/>
                        </a:rPr>
                        <a:t> Household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Arial"/>
                        </a:rPr>
                        <a:t>                                     5,922,844,104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NGO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Arial"/>
                        </a:rPr>
                        <a:t>                                        166,266,837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Private Org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Arial"/>
                        </a:rPr>
                        <a:t>                                     1,199,618,558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Faith Based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a:solidFill>
                            <a:srgbClr val="000000"/>
                          </a:solidFill>
                          <a:effectLst/>
                          <a:latin typeface="Arial"/>
                        </a:rPr>
                        <a:t> Private Funds Total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7,288,754,499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a:solidFill>
                            <a:srgbClr val="000000"/>
                          </a:solidFill>
                          <a:effectLst/>
                          <a:latin typeface="Arial"/>
                        </a:rPr>
                        <a:t> Rest of World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en-US" sz="800" b="0" i="0" u="none" strike="noStrike">
                          <a:solidFill>
                            <a:srgbClr val="000000"/>
                          </a:solidFill>
                          <a:effectLst/>
                          <a:latin typeface="Arial"/>
                        </a:rPr>
                        <a:t> International NGO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Arial"/>
                        </a:rPr>
                        <a:t>                                            6,899,800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800" b="0" i="0" u="none" strike="noStrike">
                          <a:solidFill>
                            <a:srgbClr val="000000"/>
                          </a:solidFill>
                          <a:effectLst/>
                          <a:latin typeface="Arial"/>
                        </a:rPr>
                        <a:t> International Multilateral and Bilateral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Arial"/>
                        </a:rPr>
                        <a:t>                                     1,331,273,750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9753">
                <a:tc>
                  <a:txBody>
                    <a:bodyPr/>
                    <a:lstStyle/>
                    <a:p>
                      <a:pPr algn="l" fontAlgn="b"/>
                      <a:r>
                        <a:rPr lang="en-US" sz="8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International Religious and Charitable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a:solidFill>
                            <a:srgbClr val="000000"/>
                          </a:solidFill>
                          <a:effectLst/>
                          <a:latin typeface="Arial"/>
                        </a:rPr>
                        <a:t> Rest of World Total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1,338,173,550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753">
                <a:tc>
                  <a:txBody>
                    <a:bodyPr/>
                    <a:lstStyle/>
                    <a:p>
                      <a:pPr algn="l" fontAlgn="b"/>
                      <a:r>
                        <a:rPr lang="en-US" sz="800" b="0" i="0" u="none" strike="noStrike">
                          <a:solidFill>
                            <a:srgbClr val="000000"/>
                          </a:solidFill>
                          <a:effectLst/>
                          <a:latin typeface="Arial"/>
                        </a:rPr>
                        <a:t> Other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111,422,847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9753">
                <a:tc>
                  <a:txBody>
                    <a:bodyPr/>
                    <a:lstStyle/>
                    <a:p>
                      <a:pPr algn="l" fontAlgn="b"/>
                      <a:r>
                        <a:rPr lang="en-US" sz="800" b="0" i="0" u="none" strike="noStrike" dirty="0">
                          <a:solidFill>
                            <a:srgbClr val="000000"/>
                          </a:solidFill>
                          <a:effectLst/>
                          <a:latin typeface="Arial"/>
                        </a:rPr>
                        <a:t> Grand Total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dirty="0">
                          <a:solidFill>
                            <a:srgbClr val="000000"/>
                          </a:solidFill>
                          <a:effectLst/>
                          <a:latin typeface="Arial"/>
                        </a:rPr>
                        <a:t>                                    36,702,318,370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pPr algn="ctr">
              <a:defRPr/>
            </a:pPr>
            <a:r>
              <a:rPr lang="en-US" sz="3200" u="sng" dirty="0" smtClean="0">
                <a:latin typeface="Arial Black" pitchFamily="34" charset="0"/>
              </a:rPr>
              <a:t>NEA Matrix</a:t>
            </a:r>
            <a:endParaRPr lang="en-US" sz="3200" u="sng" dirty="0">
              <a:latin typeface="Arial Black" pitchFamily="34" charset="0"/>
            </a:endParaRPr>
          </a:p>
        </p:txBody>
      </p:sp>
    </p:spTree>
    <p:extLst>
      <p:ext uri="{BB962C8B-B14F-4D97-AF65-F5344CB8AC3E}">
        <p14:creationId xmlns:p14="http://schemas.microsoft.com/office/powerpoint/2010/main" val="141340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87" y="1217752"/>
            <a:ext cx="8991600" cy="5654535"/>
          </a:xfrm>
        </p:spPr>
      </p:pic>
      <p:sp>
        <p:nvSpPr>
          <p:cNvPr id="4" name="Slide Number Placeholder 3"/>
          <p:cNvSpPr>
            <a:spLocks noGrp="1"/>
          </p:cNvSpPr>
          <p:nvPr>
            <p:ph type="sldNum" sz="quarter" idx="12"/>
          </p:nvPr>
        </p:nvSpPr>
        <p:spPr/>
        <p:txBody>
          <a:bodyPr/>
          <a:lstStyle/>
          <a:p>
            <a:pPr>
              <a:defRPr/>
            </a:pPr>
            <a:fld id="{4B445DB1-CA62-45BD-BE66-86A6E722ADC7}" type="slidenum">
              <a:rPr lang="en-US" smtClean="0"/>
              <a:pPr>
                <a:defRPr/>
              </a:pPr>
              <a:t>4</a:t>
            </a:fld>
            <a:endParaRPr lang="en-US"/>
          </a:p>
        </p:txBody>
      </p:sp>
      <p:sp>
        <p:nvSpPr>
          <p:cNvPr id="2" name="Title 1"/>
          <p:cNvSpPr>
            <a:spLocks noGrp="1"/>
          </p:cNvSpPr>
          <p:nvPr>
            <p:ph type="title"/>
          </p:nvPr>
        </p:nvSpPr>
        <p:spPr>
          <a:xfrm>
            <a:off x="1066800" y="6019800"/>
            <a:ext cx="7772400" cy="609600"/>
          </a:xfrm>
        </p:spPr>
        <p:txBody>
          <a:bodyPr/>
          <a:lstStyle/>
          <a:p>
            <a:pPr algn="ctr"/>
            <a:r>
              <a:rPr lang="en-US" sz="3200" u="sng" dirty="0" smtClean="0">
                <a:solidFill>
                  <a:srgbClr val="FFFF00"/>
                </a:solidFill>
                <a:latin typeface="Arial Black" pitchFamily="34" charset="0"/>
              </a:rPr>
              <a:t>Nigeria SEA </a:t>
            </a:r>
            <a:endParaRPr lang="en-US" sz="3200" u="sng" dirty="0">
              <a:solidFill>
                <a:srgbClr val="FFFF00"/>
              </a:solidFill>
              <a:latin typeface="Arial Black" pitchFamily="34" charset="0"/>
            </a:endParaRPr>
          </a:p>
        </p:txBody>
      </p:sp>
    </p:spTree>
    <p:extLst>
      <p:ext uri="{BB962C8B-B14F-4D97-AF65-F5344CB8AC3E}">
        <p14:creationId xmlns:p14="http://schemas.microsoft.com/office/powerpoint/2010/main" val="195842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371600"/>
            <a:ext cx="7772400" cy="609600"/>
          </a:xfrm>
        </p:spPr>
        <p:txBody>
          <a:bodyPr/>
          <a:lstStyle/>
          <a:p>
            <a:pPr algn="ctr" eaLnBrk="1" hangingPunct="1">
              <a:defRPr/>
            </a:pPr>
            <a:r>
              <a:rPr lang="en-US" sz="3200" u="sng" dirty="0" smtClean="0">
                <a:latin typeface="Arial Black" pitchFamily="34" charset="0"/>
              </a:rPr>
              <a:t>Nigeria SEA</a:t>
            </a:r>
          </a:p>
        </p:txBody>
      </p:sp>
      <p:sp>
        <p:nvSpPr>
          <p:cNvPr id="20483" name="Rectangle 3"/>
          <p:cNvSpPr>
            <a:spLocks noGrp="1" noChangeArrowheads="1"/>
          </p:cNvSpPr>
          <p:nvPr>
            <p:ph type="body" idx="1"/>
          </p:nvPr>
        </p:nvSpPr>
        <p:spPr>
          <a:xfrm>
            <a:off x="5562600" y="2286000"/>
            <a:ext cx="3581400" cy="3200370"/>
          </a:xfrm>
        </p:spPr>
        <p:txBody>
          <a:bodyPr>
            <a:normAutofit fontScale="77500" lnSpcReduction="20000"/>
          </a:bodyPr>
          <a:lstStyle/>
          <a:p>
            <a:pPr eaLnBrk="1" hangingPunct="1">
              <a:lnSpc>
                <a:spcPct val="120000"/>
              </a:lnSpc>
              <a:spcBef>
                <a:spcPct val="0"/>
              </a:spcBef>
              <a:spcAft>
                <a:spcPts val="1800"/>
              </a:spcAft>
              <a:defRPr/>
            </a:pPr>
            <a:r>
              <a:rPr lang="en-US" sz="2400" b="1" dirty="0" smtClean="0"/>
              <a:t>Four States in Northern states –Kano, Zamfara, </a:t>
            </a:r>
            <a:r>
              <a:rPr lang="en-US" sz="2400" b="1" dirty="0" err="1" smtClean="0"/>
              <a:t>Bauchi</a:t>
            </a:r>
            <a:r>
              <a:rPr lang="en-US" sz="2400" b="1" dirty="0" smtClean="0"/>
              <a:t> and </a:t>
            </a:r>
            <a:r>
              <a:rPr lang="en-US" sz="2400" b="1" dirty="0" err="1" smtClean="0"/>
              <a:t>Sokoto</a:t>
            </a:r>
            <a:endParaRPr lang="en-US" sz="2400" b="1" dirty="0" smtClean="0"/>
          </a:p>
          <a:p>
            <a:pPr eaLnBrk="1" hangingPunct="1">
              <a:lnSpc>
                <a:spcPct val="120000"/>
              </a:lnSpc>
              <a:spcBef>
                <a:spcPct val="0"/>
              </a:spcBef>
              <a:spcAft>
                <a:spcPts val="1800"/>
              </a:spcAft>
              <a:defRPr/>
            </a:pPr>
            <a:r>
              <a:rPr lang="en-US" b="1" dirty="0" err="1" smtClean="0"/>
              <a:t>Bauchi</a:t>
            </a:r>
            <a:r>
              <a:rPr lang="en-US" b="1" dirty="0" smtClean="0"/>
              <a:t> &amp; </a:t>
            </a:r>
            <a:r>
              <a:rPr lang="en-US" b="1" dirty="0" err="1" smtClean="0"/>
              <a:t>Sokoto</a:t>
            </a:r>
            <a:r>
              <a:rPr lang="en-US" b="1" dirty="0" smtClean="0"/>
              <a:t>:  two rounds of  SEA </a:t>
            </a:r>
          </a:p>
          <a:p>
            <a:pPr eaLnBrk="1" hangingPunct="1">
              <a:lnSpc>
                <a:spcPct val="120000"/>
              </a:lnSpc>
              <a:spcBef>
                <a:spcPct val="0"/>
              </a:spcBef>
              <a:spcAft>
                <a:spcPts val="1800"/>
              </a:spcAft>
              <a:defRPr/>
            </a:pPr>
            <a:r>
              <a:rPr lang="en-US" sz="2400" b="1" dirty="0" smtClean="0">
                <a:solidFill>
                  <a:srgbClr val="003C9E"/>
                </a:solidFill>
              </a:rPr>
              <a:t>Similar cultures</a:t>
            </a:r>
          </a:p>
          <a:p>
            <a:pPr eaLnBrk="1" hangingPunct="1">
              <a:lnSpc>
                <a:spcPct val="90000"/>
              </a:lnSpc>
              <a:spcBef>
                <a:spcPct val="0"/>
              </a:spcBef>
              <a:spcAft>
                <a:spcPts val="1800"/>
              </a:spcAft>
              <a:defRPr/>
            </a:pPr>
            <a:r>
              <a:rPr lang="en-US" sz="2400" b="1" dirty="0" smtClean="0"/>
              <a:t>Different </a:t>
            </a:r>
            <a:r>
              <a:rPr lang="en-US" b="1" dirty="0" smtClean="0"/>
              <a:t>priorities</a:t>
            </a:r>
            <a:endParaRPr lang="en-US" sz="2400" b="1" dirty="0" smtClean="0"/>
          </a:p>
          <a:p>
            <a:pPr eaLnBrk="1" hangingPunct="1">
              <a:lnSpc>
                <a:spcPct val="90000"/>
              </a:lnSpc>
              <a:spcBef>
                <a:spcPct val="0"/>
              </a:spcBef>
              <a:spcAft>
                <a:spcPts val="1800"/>
              </a:spcAft>
              <a:defRPr/>
            </a:pPr>
            <a:r>
              <a:rPr lang="en-US" sz="2400" b="1" dirty="0" smtClean="0">
                <a:solidFill>
                  <a:srgbClr val="003C9E"/>
                </a:solidFill>
              </a:rPr>
              <a:t>Different expertise </a:t>
            </a:r>
          </a:p>
        </p:txBody>
      </p:sp>
      <p:grpSp>
        <p:nvGrpSpPr>
          <p:cNvPr id="9220" name="Group 10"/>
          <p:cNvGrpSpPr>
            <a:grpSpLocks/>
          </p:cNvGrpSpPr>
          <p:nvPr/>
        </p:nvGrpSpPr>
        <p:grpSpPr bwMode="auto">
          <a:xfrm>
            <a:off x="568325" y="2286000"/>
            <a:ext cx="4762500" cy="3200400"/>
            <a:chOff x="685800" y="2743200"/>
            <a:chExt cx="4762500" cy="3200400"/>
          </a:xfrm>
        </p:grpSpPr>
        <p:pic>
          <p:nvPicPr>
            <p:cNvPr id="9227" name="Picture 7" descr="nigeri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4762500" cy="32004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228" name="Oval 8"/>
            <p:cNvSpPr>
              <a:spLocks noChangeArrowheads="1"/>
            </p:cNvSpPr>
            <p:nvPr/>
          </p:nvSpPr>
          <p:spPr bwMode="auto">
            <a:xfrm>
              <a:off x="1981200" y="3276600"/>
              <a:ext cx="457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9" name="Oval 9"/>
            <p:cNvSpPr>
              <a:spLocks noChangeArrowheads="1"/>
            </p:cNvSpPr>
            <p:nvPr/>
          </p:nvSpPr>
          <p:spPr bwMode="auto">
            <a:xfrm>
              <a:off x="2667000" y="3387724"/>
              <a:ext cx="457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221" name="Picture 12" descr="/files/Photos/mics. pictures for site use/Nigeria 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8" y="4343370"/>
            <a:ext cx="1368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3"/>
          <p:cNvSpPr txBox="1">
            <a:spLocks noChangeArrowheads="1"/>
          </p:cNvSpPr>
          <p:nvPr/>
        </p:nvSpPr>
        <p:spPr bwMode="auto">
          <a:xfrm flipH="1">
            <a:off x="1524000" y="4114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t>Nigeria</a:t>
            </a:r>
          </a:p>
        </p:txBody>
      </p:sp>
      <p:sp>
        <p:nvSpPr>
          <p:cNvPr id="9223" name="TextBox 9"/>
          <p:cNvSpPr txBox="1">
            <a:spLocks noChangeArrowheads="1"/>
          </p:cNvSpPr>
          <p:nvPr/>
        </p:nvSpPr>
        <p:spPr bwMode="auto">
          <a:xfrm>
            <a:off x="685800" y="5668665"/>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latin typeface="Arial Black" pitchFamily="34" charset="0"/>
              </a:rPr>
              <a:t>+</a:t>
            </a:r>
            <a:r>
              <a:rPr lang="en-US" sz="2400" dirty="0">
                <a:latin typeface="Arial Black" pitchFamily="34" charset="0"/>
              </a:rPr>
              <a:t> </a:t>
            </a:r>
            <a:r>
              <a:rPr lang="en-US" sz="2000" b="1" i="1" dirty="0">
                <a:latin typeface="+mn-lt"/>
              </a:rPr>
              <a:t>Sub Account conducted on </a:t>
            </a:r>
            <a:r>
              <a:rPr lang="en-US" sz="2000" b="1" i="1" dirty="0" smtClean="0">
                <a:latin typeface="+mn-lt"/>
              </a:rPr>
              <a:t>non-formal</a:t>
            </a:r>
            <a:r>
              <a:rPr lang="en-US" sz="2000" b="1" i="1" dirty="0">
                <a:latin typeface="+mn-lt"/>
              </a:rPr>
              <a:t>, Almajiri schools</a:t>
            </a:r>
            <a:endParaRPr lang="en-US" sz="1800" b="1" i="1" dirty="0">
              <a:latin typeface="+mn-lt"/>
            </a:endParaRPr>
          </a:p>
        </p:txBody>
      </p:sp>
      <p:sp>
        <p:nvSpPr>
          <p:cNvPr id="9224" name="Slide Number Placeholder 10"/>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9BD6F2-BADD-43D4-B8DE-A32A13DCFDD3}" type="slidenum">
              <a:rPr lang="en-US"/>
              <a:pPr eaLnBrk="1" hangingPunct="1"/>
              <a:t>5</a:t>
            </a:fld>
            <a:endParaRPr lang="en-US"/>
          </a:p>
        </p:txBody>
      </p:sp>
      <p:sp>
        <p:nvSpPr>
          <p:cNvPr id="9225" name="Oval 8"/>
          <p:cNvSpPr>
            <a:spLocks noChangeArrowheads="1"/>
          </p:cNvSpPr>
          <p:nvPr/>
        </p:nvSpPr>
        <p:spPr bwMode="auto">
          <a:xfrm>
            <a:off x="3307080" y="3429000"/>
            <a:ext cx="457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6" name="Oval 8"/>
          <p:cNvSpPr>
            <a:spLocks noChangeArrowheads="1"/>
          </p:cNvSpPr>
          <p:nvPr/>
        </p:nvSpPr>
        <p:spPr bwMode="auto">
          <a:xfrm>
            <a:off x="1402715" y="2625724"/>
            <a:ext cx="457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38179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smtClean="0">
                <a:latin typeface="Arial Black" pitchFamily="34" charset="0"/>
              </a:rPr>
              <a:t>Major Findings SEA</a:t>
            </a:r>
            <a:endParaRPr lang="en-US" sz="3200" u="sng" dirty="0">
              <a:latin typeface="Arial Black" pitchFamily="34" charset="0"/>
            </a:endParaRPr>
          </a:p>
        </p:txBody>
      </p:sp>
      <p:sp>
        <p:nvSpPr>
          <p:cNvPr id="3" name="Content Placeholder 2"/>
          <p:cNvSpPr>
            <a:spLocks noGrp="1"/>
          </p:cNvSpPr>
          <p:nvPr>
            <p:ph idx="1"/>
          </p:nvPr>
        </p:nvSpPr>
        <p:spPr/>
        <p:txBody>
          <a:bodyPr/>
          <a:lstStyle/>
          <a:p>
            <a:r>
              <a:rPr lang="en-US" b="1" dirty="0" smtClean="0"/>
              <a:t>Kano and </a:t>
            </a:r>
            <a:r>
              <a:rPr lang="en-US" b="1" dirty="0" err="1" smtClean="0"/>
              <a:t>Sokoto</a:t>
            </a:r>
            <a:r>
              <a:rPr lang="en-US" b="1" dirty="0" smtClean="0"/>
              <a:t> </a:t>
            </a:r>
            <a:r>
              <a:rPr lang="en-US" b="1" dirty="0"/>
              <a:t>spent 29 and 26% of </a:t>
            </a:r>
            <a:r>
              <a:rPr lang="en-US" b="1" dirty="0" smtClean="0"/>
              <a:t>state </a:t>
            </a:r>
            <a:r>
              <a:rPr lang="en-US" b="1" dirty="0"/>
              <a:t>budget on education </a:t>
            </a:r>
            <a:endParaRPr lang="en-US" b="1" dirty="0" smtClean="0"/>
          </a:p>
          <a:p>
            <a:r>
              <a:rPr lang="en-US" b="1" dirty="0" smtClean="0"/>
              <a:t>Zamfara </a:t>
            </a:r>
            <a:r>
              <a:rPr lang="en-US" b="1" dirty="0"/>
              <a:t>and </a:t>
            </a:r>
            <a:r>
              <a:rPr lang="en-US" b="1" dirty="0" err="1"/>
              <a:t>Bauchi</a:t>
            </a:r>
            <a:r>
              <a:rPr lang="en-US" b="1" dirty="0"/>
              <a:t> 17-18%. </a:t>
            </a:r>
            <a:endParaRPr lang="en-US" b="1" dirty="0" smtClean="0"/>
          </a:p>
          <a:p>
            <a:r>
              <a:rPr lang="en-US" b="1" dirty="0" smtClean="0">
                <a:solidFill>
                  <a:srgbClr val="003C9E"/>
                </a:solidFill>
              </a:rPr>
              <a:t>Average </a:t>
            </a:r>
            <a:r>
              <a:rPr lang="en-US" b="1" dirty="0">
                <a:solidFill>
                  <a:srgbClr val="003C9E"/>
                </a:solidFill>
              </a:rPr>
              <a:t>per student </a:t>
            </a:r>
            <a:r>
              <a:rPr lang="en-US" b="1" dirty="0" smtClean="0">
                <a:solidFill>
                  <a:srgbClr val="003C9E"/>
                </a:solidFill>
              </a:rPr>
              <a:t>expenditure was </a:t>
            </a:r>
            <a:r>
              <a:rPr lang="en-US" b="1" dirty="0">
                <a:solidFill>
                  <a:srgbClr val="003C9E"/>
                </a:solidFill>
              </a:rPr>
              <a:t>higher in </a:t>
            </a:r>
            <a:r>
              <a:rPr lang="en-US" b="1" dirty="0" err="1">
                <a:solidFill>
                  <a:srgbClr val="003C9E"/>
                </a:solidFill>
              </a:rPr>
              <a:t>Sokoto</a:t>
            </a:r>
            <a:r>
              <a:rPr lang="en-US" b="1" dirty="0">
                <a:solidFill>
                  <a:srgbClr val="003C9E"/>
                </a:solidFill>
              </a:rPr>
              <a:t> than </a:t>
            </a:r>
            <a:r>
              <a:rPr lang="en-US" b="1" dirty="0" smtClean="0">
                <a:solidFill>
                  <a:srgbClr val="003C9E"/>
                </a:solidFill>
              </a:rPr>
              <a:t>the other </a:t>
            </a:r>
            <a:r>
              <a:rPr lang="en-US" b="1" dirty="0">
                <a:solidFill>
                  <a:srgbClr val="003C9E"/>
                </a:solidFill>
              </a:rPr>
              <a:t>three </a:t>
            </a:r>
            <a:r>
              <a:rPr lang="en-US" b="1" dirty="0" smtClean="0">
                <a:solidFill>
                  <a:srgbClr val="003C9E"/>
                </a:solidFill>
              </a:rPr>
              <a:t>states</a:t>
            </a:r>
          </a:p>
          <a:p>
            <a:r>
              <a:rPr lang="en-US" b="1" dirty="0" smtClean="0"/>
              <a:t>50% expenditures on primary school</a:t>
            </a:r>
          </a:p>
          <a:p>
            <a:r>
              <a:rPr lang="en-US" b="1" dirty="0" smtClean="0">
                <a:solidFill>
                  <a:srgbClr val="003C9E"/>
                </a:solidFill>
              </a:rPr>
              <a:t>About </a:t>
            </a:r>
            <a:r>
              <a:rPr lang="en-US" b="1" dirty="0">
                <a:solidFill>
                  <a:srgbClr val="003C9E"/>
                </a:solidFill>
              </a:rPr>
              <a:t>20% private and 80% public </a:t>
            </a:r>
            <a:r>
              <a:rPr lang="en-US" b="1" dirty="0" smtClean="0">
                <a:solidFill>
                  <a:srgbClr val="003C9E"/>
                </a:solidFill>
              </a:rPr>
              <a:t>sources 2005-09, </a:t>
            </a:r>
            <a:r>
              <a:rPr lang="en-US" b="1" dirty="0" err="1" smtClean="0">
                <a:solidFill>
                  <a:srgbClr val="003C9E"/>
                </a:solidFill>
              </a:rPr>
              <a:t>Bauchi</a:t>
            </a:r>
            <a:r>
              <a:rPr lang="en-US" b="1" dirty="0" smtClean="0">
                <a:solidFill>
                  <a:srgbClr val="003C9E"/>
                </a:solidFill>
              </a:rPr>
              <a:t> was 43% private and 56% public in 2010 </a:t>
            </a:r>
            <a:endParaRPr lang="en-US" b="1" dirty="0">
              <a:solidFill>
                <a:srgbClr val="003C9E"/>
              </a:solidFill>
            </a:endParaRPr>
          </a:p>
          <a:p>
            <a:endParaRPr lang="en-US" b="1" dirty="0"/>
          </a:p>
        </p:txBody>
      </p:sp>
      <p:sp>
        <p:nvSpPr>
          <p:cNvPr id="4" name="Slide Number Placeholder 3"/>
          <p:cNvSpPr>
            <a:spLocks noGrp="1"/>
          </p:cNvSpPr>
          <p:nvPr>
            <p:ph type="sldNum" sz="quarter" idx="12"/>
          </p:nvPr>
        </p:nvSpPr>
        <p:spPr/>
        <p:txBody>
          <a:bodyPr/>
          <a:lstStyle/>
          <a:p>
            <a:pPr>
              <a:defRPr/>
            </a:pPr>
            <a:fld id="{4B445DB1-CA62-45BD-BE66-86A6E722ADC7}" type="slidenum">
              <a:rPr lang="en-US" smtClean="0"/>
              <a:pPr>
                <a:defRPr/>
              </a:pPr>
              <a:t>6</a:t>
            </a:fld>
            <a:endParaRPr lang="en-US"/>
          </a:p>
        </p:txBody>
      </p:sp>
    </p:spTree>
    <p:extLst>
      <p:ext uri="{BB962C8B-B14F-4D97-AF65-F5344CB8AC3E}">
        <p14:creationId xmlns:p14="http://schemas.microsoft.com/office/powerpoint/2010/main" val="340333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800" u="sng" dirty="0" smtClean="0">
                <a:latin typeface="Arial Black" pitchFamily="34" charset="0"/>
              </a:rPr>
              <a:t>Significance of SEA</a:t>
            </a:r>
          </a:p>
        </p:txBody>
      </p:sp>
      <p:sp>
        <p:nvSpPr>
          <p:cNvPr id="9219" name="Content Placeholder 2"/>
          <p:cNvSpPr>
            <a:spLocks noGrp="1"/>
          </p:cNvSpPr>
          <p:nvPr>
            <p:ph idx="1"/>
          </p:nvPr>
        </p:nvSpPr>
        <p:spPr/>
        <p:txBody>
          <a:bodyPr/>
          <a:lstStyle/>
          <a:p>
            <a:pPr>
              <a:spcBef>
                <a:spcPct val="0"/>
              </a:spcBef>
              <a:spcAft>
                <a:spcPts val="1800"/>
              </a:spcAft>
            </a:pPr>
            <a:r>
              <a:rPr lang="en-US" b="1" dirty="0" smtClean="0"/>
              <a:t>Automated data base helps </a:t>
            </a:r>
          </a:p>
          <a:p>
            <a:pPr>
              <a:spcBef>
                <a:spcPct val="0"/>
              </a:spcBef>
              <a:spcAft>
                <a:spcPts val="1800"/>
              </a:spcAft>
            </a:pPr>
            <a:r>
              <a:rPr lang="en-US" b="1" dirty="0" smtClean="0"/>
              <a:t>“</a:t>
            </a:r>
            <a:r>
              <a:rPr lang="en-US" b="1" dirty="0" err="1" smtClean="0"/>
              <a:t>Xray</a:t>
            </a:r>
            <a:r>
              <a:rPr lang="en-US" b="1" dirty="0" smtClean="0"/>
              <a:t>”  for transparency and accountability </a:t>
            </a:r>
          </a:p>
          <a:p>
            <a:pPr>
              <a:spcBef>
                <a:spcPct val="0"/>
              </a:spcBef>
              <a:spcAft>
                <a:spcPts val="1800"/>
              </a:spcAft>
            </a:pPr>
            <a:r>
              <a:rPr lang="en-US" b="1" dirty="0" smtClean="0"/>
              <a:t>Ability to compare – within </a:t>
            </a:r>
            <a:r>
              <a:rPr lang="en-US" b="1" dirty="0"/>
              <a:t>S</a:t>
            </a:r>
            <a:r>
              <a:rPr lang="en-US" b="1" dirty="0" smtClean="0"/>
              <a:t>tate or between </a:t>
            </a:r>
            <a:r>
              <a:rPr lang="en-US" b="1" dirty="0"/>
              <a:t>S</a:t>
            </a:r>
            <a:r>
              <a:rPr lang="en-US" b="1" dirty="0" smtClean="0"/>
              <a:t>tates</a:t>
            </a:r>
          </a:p>
          <a:p>
            <a:pPr>
              <a:spcBef>
                <a:spcPct val="0"/>
              </a:spcBef>
              <a:spcAft>
                <a:spcPts val="1800"/>
              </a:spcAft>
            </a:pPr>
            <a:r>
              <a:rPr lang="en-US" b="1" dirty="0" smtClean="0"/>
              <a:t>Develop capacity of Ministry staff using evidence for decision making</a:t>
            </a:r>
          </a:p>
          <a:p>
            <a:pPr>
              <a:spcBef>
                <a:spcPct val="0"/>
              </a:spcBef>
              <a:spcAft>
                <a:spcPts val="1800"/>
              </a:spcAft>
            </a:pPr>
            <a:r>
              <a:rPr lang="en-US" b="1" dirty="0" smtClean="0"/>
              <a:t>Speaks truth to power</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406F38-B620-4052-AA7D-DC0D6543F586}" type="slidenum">
              <a:rPr lang="en-US" smtClean="0"/>
              <a:pPr/>
              <a:t>7</a:t>
            </a:fld>
            <a:endParaRPr lang="en-US" smtClean="0"/>
          </a:p>
        </p:txBody>
      </p:sp>
    </p:spTree>
    <p:extLst>
      <p:ext uri="{BB962C8B-B14F-4D97-AF65-F5344CB8AC3E}">
        <p14:creationId xmlns:p14="http://schemas.microsoft.com/office/powerpoint/2010/main" val="237868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0"/>
            <a:ext cx="7772400" cy="609600"/>
          </a:xfrm>
        </p:spPr>
        <p:txBody>
          <a:bodyPr/>
          <a:lstStyle/>
          <a:p>
            <a:pPr algn="ctr"/>
            <a:r>
              <a:rPr lang="en-US" sz="2400" u="sng" dirty="0" smtClean="0">
                <a:latin typeface="Arial Black" pitchFamily="34" charset="0"/>
              </a:rPr>
              <a:t>Financing Sources - </a:t>
            </a:r>
            <a:r>
              <a:rPr lang="en-US" u="sng" dirty="0" smtClean="0">
                <a:latin typeface="Arial Black" pitchFamily="34" charset="0"/>
              </a:rPr>
              <a:t>Percent</a:t>
            </a:r>
            <a:r>
              <a:rPr lang="en-US" sz="2400" u="sng" dirty="0" smtClean="0">
                <a:latin typeface="Arial Black" pitchFamily="34" charset="0"/>
              </a:rPr>
              <a:t> Public, Private, Donor</a:t>
            </a:r>
          </a:p>
        </p:txBody>
      </p:sp>
      <p:graphicFrame>
        <p:nvGraphicFramePr>
          <p:cNvPr id="10243" name="Content Placeholder 4"/>
          <p:cNvGraphicFramePr>
            <a:graphicFrameLocks noGrp="1"/>
          </p:cNvGraphicFramePr>
          <p:nvPr>
            <p:ph idx="1"/>
          </p:nvPr>
        </p:nvGraphicFramePr>
        <p:xfrm>
          <a:off x="685800" y="2209800"/>
          <a:ext cx="7874000" cy="3987800"/>
        </p:xfrm>
        <a:graphic>
          <a:graphicData uri="http://schemas.openxmlformats.org/presentationml/2006/ole">
            <mc:AlternateContent xmlns:mc="http://schemas.openxmlformats.org/markup-compatibility/2006">
              <mc:Choice xmlns:v="urn:schemas-microsoft-com:vml" Requires="v">
                <p:oleObj spid="_x0000_s4107" r:id="rId5" imgW="7870618" imgH="3987130" progId="Excel.Chart.8">
                  <p:embed/>
                </p:oleObj>
              </mc:Choice>
              <mc:Fallback>
                <p:oleObj r:id="rId5" imgW="7870618" imgH="398713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09800"/>
                        <a:ext cx="787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84160E-9B3A-489C-8FAE-267BE484B8B5}" type="slidenum">
              <a:rPr lang="en-US" smtClean="0"/>
              <a:pPr/>
              <a:t>8</a:t>
            </a:fld>
            <a:endParaRPr lang="en-US" smtClean="0"/>
          </a:p>
        </p:txBody>
      </p:sp>
    </p:spTree>
    <p:extLst>
      <p:ext uri="{BB962C8B-B14F-4D97-AF65-F5344CB8AC3E}">
        <p14:creationId xmlns:p14="http://schemas.microsoft.com/office/powerpoint/2010/main" val="97053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z="2400" dirty="0" smtClean="0">
                <a:latin typeface="Arial Black" pitchFamily="34" charset="0"/>
              </a:rPr>
              <a:t>State Contribution to Education Funding</a:t>
            </a:r>
            <a:endParaRPr lang="en-US" dirty="0" smtClean="0">
              <a:latin typeface="Arial Black"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197385"/>
              </p:ext>
            </p:extLst>
          </p:nvPr>
        </p:nvGraphicFramePr>
        <p:xfrm>
          <a:off x="609600" y="2286000"/>
          <a:ext cx="7945438" cy="4472994"/>
        </p:xfrm>
        <a:graphic>
          <a:graphicData uri="http://schemas.openxmlformats.org/drawingml/2006/table">
            <a:tbl>
              <a:tblPr/>
              <a:tblGrid>
                <a:gridCol w="4343505"/>
                <a:gridCol w="838220"/>
                <a:gridCol w="934869"/>
                <a:gridCol w="914422"/>
                <a:gridCol w="914422"/>
              </a:tblGrid>
              <a:tr h="838148">
                <a:tc rowSpan="2">
                  <a:txBody>
                    <a:bodyPr/>
                    <a:lstStyle/>
                    <a:p>
                      <a:pPr algn="ctr" fontAlgn="b"/>
                      <a:r>
                        <a:rPr lang="en-US" sz="1100" b="0" i="0" u="none" strike="noStrike" dirty="0">
                          <a:solidFill>
                            <a:srgbClr val="000000"/>
                          </a:solidFill>
                          <a:effectLst/>
                          <a:latin typeface="Calibri"/>
                        </a:rPr>
                        <a:t> </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a:rPr>
                        <a:t>Kano</a:t>
                      </a:r>
                    </a:p>
                    <a:p>
                      <a:pPr algn="ctr" fontAlgn="b"/>
                      <a:r>
                        <a:rPr lang="en-US" sz="1600" b="1" i="0" u="none" strike="noStrike" dirty="0" smtClean="0">
                          <a:solidFill>
                            <a:srgbClr val="000000"/>
                          </a:solidFill>
                          <a:effectLst/>
                          <a:latin typeface="Calibri"/>
                        </a:rPr>
                        <a:t>05/06</a:t>
                      </a:r>
                      <a:endParaRPr lang="en-US" sz="16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dirty="0" smtClean="0">
                          <a:solidFill>
                            <a:srgbClr val="000000"/>
                          </a:solidFill>
                          <a:effectLst/>
                          <a:latin typeface="Calibri"/>
                        </a:rPr>
                        <a:t>Zamfara</a:t>
                      </a:r>
                    </a:p>
                    <a:p>
                      <a:pPr algn="ctr" fontAlgn="b"/>
                      <a:r>
                        <a:rPr lang="en-US" sz="1600" b="1" i="0" u="none" strike="noStrike" dirty="0" smtClean="0">
                          <a:solidFill>
                            <a:srgbClr val="000000"/>
                          </a:solidFill>
                          <a:effectLst/>
                          <a:latin typeface="Calibri"/>
                        </a:rPr>
                        <a:t>06/07</a:t>
                      </a:r>
                      <a:endParaRPr lang="en-US" sz="16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dirty="0" err="1" smtClean="0">
                          <a:solidFill>
                            <a:srgbClr val="000000"/>
                          </a:solidFill>
                          <a:effectLst/>
                          <a:latin typeface="Calibri"/>
                        </a:rPr>
                        <a:t>Bauchi</a:t>
                      </a:r>
                      <a:endParaRPr lang="en-US" sz="2000" b="1" i="0" u="none" strike="noStrike" dirty="0" smtClean="0">
                        <a:solidFill>
                          <a:srgbClr val="000000"/>
                        </a:solidFill>
                        <a:effectLst/>
                        <a:latin typeface="Calibri"/>
                      </a:endParaRPr>
                    </a:p>
                    <a:p>
                      <a:pPr algn="ctr" fontAlgn="b"/>
                      <a:r>
                        <a:rPr lang="en-US" sz="1600" b="1" i="0" u="none" strike="noStrike" dirty="0" smtClean="0">
                          <a:solidFill>
                            <a:srgbClr val="000000"/>
                          </a:solidFill>
                          <a:effectLst/>
                          <a:latin typeface="Calibri"/>
                        </a:rPr>
                        <a:t>08/09</a:t>
                      </a:r>
                      <a:endParaRPr lang="en-US" sz="16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r>
                        <a:rPr lang="en-US" sz="2000" b="1" i="0" u="none" strike="noStrike" dirty="0" err="1" smtClean="0">
                          <a:solidFill>
                            <a:srgbClr val="000000"/>
                          </a:solidFill>
                          <a:effectLst/>
                          <a:latin typeface="Calibri"/>
                        </a:rPr>
                        <a:t>Sokoto</a:t>
                      </a:r>
                      <a:endParaRPr lang="en-US" sz="2000" b="1" i="0" u="none" strike="noStrike" dirty="0" smtClean="0">
                        <a:solidFill>
                          <a:srgbClr val="000000"/>
                        </a:solidFill>
                        <a:effectLst/>
                        <a:latin typeface="Calibri"/>
                      </a:endParaRPr>
                    </a:p>
                    <a:p>
                      <a:pPr algn="ctr" fontAlgn="b"/>
                      <a:r>
                        <a:rPr lang="en-US" sz="1600" b="1" i="0" u="none" strike="noStrike" dirty="0" smtClean="0">
                          <a:solidFill>
                            <a:srgbClr val="000000"/>
                          </a:solidFill>
                          <a:effectLst/>
                          <a:latin typeface="Calibri"/>
                        </a:rPr>
                        <a:t>09/10</a:t>
                      </a:r>
                      <a:endParaRPr lang="en-US" sz="16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r>
              <a:tr h="281960">
                <a:tc vMerge="1">
                  <a:txBody>
                    <a:bodyPr/>
                    <a:lstStyle/>
                    <a:p>
                      <a:endParaRPr lang="en-US"/>
                    </a:p>
                  </a:txBody>
                  <a:tcPr/>
                </a:tc>
                <a:tc gridSpan="4">
                  <a:txBody>
                    <a:bodyPr/>
                    <a:lstStyle/>
                    <a:p>
                      <a:pPr algn="ctr" fontAlgn="b"/>
                      <a:r>
                        <a:rPr lang="en-US" sz="1800" b="1" i="1" u="none" strike="noStrike" dirty="0">
                          <a:solidFill>
                            <a:srgbClr val="000000"/>
                          </a:solidFill>
                          <a:effectLst/>
                          <a:latin typeface="Calibri"/>
                        </a:rPr>
                        <a:t>in Billions of Naira</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39194">
                <a:tc>
                  <a:txBody>
                    <a:bodyPr/>
                    <a:lstStyle/>
                    <a:p>
                      <a:pPr algn="l" fontAlgn="b"/>
                      <a:r>
                        <a:rPr lang="en-US" sz="2400" b="1" i="0" u="none" strike="noStrike" dirty="0">
                          <a:solidFill>
                            <a:srgbClr val="000000"/>
                          </a:solidFill>
                          <a:effectLst/>
                          <a:latin typeface="Calibri"/>
                        </a:rPr>
                        <a:t>Total Expenditure on Education </a:t>
                      </a:r>
                      <a:endParaRPr lang="en-US" sz="2400" b="1" i="0" u="none" strike="noStrike" dirty="0" smtClean="0">
                        <a:solidFill>
                          <a:srgbClr val="000000"/>
                        </a:solidFill>
                        <a:effectLst/>
                        <a:latin typeface="Calibri"/>
                      </a:endParaRPr>
                    </a:p>
                    <a:p>
                      <a:pPr algn="l" fontAlgn="b"/>
                      <a:r>
                        <a:rPr lang="en-US" sz="2400" b="1" i="0" u="sng" strike="noStrike" dirty="0" smtClean="0">
                          <a:solidFill>
                            <a:srgbClr val="000000"/>
                          </a:solidFill>
                          <a:effectLst/>
                          <a:latin typeface="Calibri"/>
                        </a:rPr>
                        <a:t>In</a:t>
                      </a:r>
                      <a:r>
                        <a:rPr lang="en-US" sz="2400" b="1" i="0" u="none" strike="noStrike" dirty="0" smtClean="0">
                          <a:solidFill>
                            <a:srgbClr val="000000"/>
                          </a:solidFill>
                          <a:effectLst/>
                          <a:latin typeface="Calibri"/>
                        </a:rPr>
                        <a:t> </a:t>
                      </a:r>
                      <a:r>
                        <a:rPr lang="en-US" sz="2400" b="1" i="0" u="none" strike="noStrike" dirty="0">
                          <a:solidFill>
                            <a:srgbClr val="000000"/>
                          </a:solidFill>
                          <a:effectLst/>
                          <a:latin typeface="Calibri"/>
                        </a:rPr>
                        <a:t>State</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27.2</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1" i="0" u="none" strike="noStrike" dirty="0">
                          <a:solidFill>
                            <a:srgbClr val="000000"/>
                          </a:solidFill>
                          <a:effectLst/>
                          <a:latin typeface="Calibri"/>
                        </a:rPr>
                        <a:t>21.2</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1" i="0" u="none" strike="noStrike">
                          <a:solidFill>
                            <a:srgbClr val="000000"/>
                          </a:solidFill>
                          <a:effectLst/>
                          <a:latin typeface="Calibri"/>
                        </a:rPr>
                        <a:t>35.4</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r>
                        <a:rPr lang="en-US" sz="2400" b="1" i="0" u="none" strike="noStrike">
                          <a:solidFill>
                            <a:srgbClr val="000000"/>
                          </a:solidFill>
                          <a:effectLst/>
                          <a:latin typeface="Calibri"/>
                        </a:rPr>
                        <a:t>33.7</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r>
              <a:tr h="739194">
                <a:tc>
                  <a:txBody>
                    <a:bodyPr/>
                    <a:lstStyle/>
                    <a:p>
                      <a:pPr algn="l" fontAlgn="b"/>
                      <a:r>
                        <a:rPr lang="en-US" sz="2400" b="1" i="0" u="none" strike="noStrike" dirty="0">
                          <a:solidFill>
                            <a:srgbClr val="000000"/>
                          </a:solidFill>
                          <a:effectLst/>
                          <a:latin typeface="Calibri"/>
                        </a:rPr>
                        <a:t>Total Expenditure on Education</a:t>
                      </a:r>
                      <a:r>
                        <a:rPr lang="en-US" sz="2400" b="1" i="0" u="sng" strike="noStrike" dirty="0">
                          <a:solidFill>
                            <a:srgbClr val="000000"/>
                          </a:solidFill>
                          <a:effectLst/>
                          <a:latin typeface="Calibri"/>
                        </a:rPr>
                        <a:t> </a:t>
                      </a:r>
                      <a:endParaRPr lang="en-US" sz="2400" b="1" i="0" u="sng" strike="noStrike" dirty="0" smtClean="0">
                        <a:solidFill>
                          <a:srgbClr val="000000"/>
                        </a:solidFill>
                        <a:effectLst/>
                        <a:latin typeface="Calibri"/>
                      </a:endParaRPr>
                    </a:p>
                    <a:p>
                      <a:pPr algn="l" fontAlgn="b"/>
                      <a:r>
                        <a:rPr lang="en-US" sz="2400" b="1" i="0" u="sng" strike="noStrike" dirty="0" smtClean="0">
                          <a:solidFill>
                            <a:srgbClr val="000000"/>
                          </a:solidFill>
                          <a:effectLst/>
                          <a:latin typeface="Calibri"/>
                        </a:rPr>
                        <a:t>By</a:t>
                      </a:r>
                      <a:r>
                        <a:rPr lang="en-US" sz="2400" b="1" i="0" u="none" strike="noStrike" dirty="0" smtClean="0">
                          <a:solidFill>
                            <a:srgbClr val="000000"/>
                          </a:solidFill>
                          <a:effectLst/>
                          <a:latin typeface="Calibri"/>
                        </a:rPr>
                        <a:t> </a:t>
                      </a:r>
                      <a:r>
                        <a:rPr lang="en-US" sz="2400" b="1" i="0" u="none" strike="noStrike" dirty="0">
                          <a:solidFill>
                            <a:srgbClr val="000000"/>
                          </a:solidFill>
                          <a:effectLst/>
                          <a:latin typeface="Calibri"/>
                        </a:rPr>
                        <a:t>State</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a:rPr>
                        <a:t>14.5</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1" i="0" u="none" strike="noStrike" dirty="0">
                          <a:solidFill>
                            <a:srgbClr val="000000"/>
                          </a:solidFill>
                          <a:effectLst/>
                          <a:latin typeface="Calibri"/>
                        </a:rPr>
                        <a:t>8.5</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1" i="0" u="none" strike="noStrike" dirty="0">
                          <a:solidFill>
                            <a:srgbClr val="000000"/>
                          </a:solidFill>
                          <a:effectLst/>
                          <a:latin typeface="Calibri"/>
                        </a:rPr>
                        <a:t>14.7</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r>
                        <a:rPr lang="en-US" sz="2400" b="1" i="0" u="none" strike="noStrike">
                          <a:solidFill>
                            <a:srgbClr val="000000"/>
                          </a:solidFill>
                          <a:effectLst/>
                          <a:latin typeface="Calibri"/>
                        </a:rPr>
                        <a:t>18</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r>
              <a:tr h="678342">
                <a:tc>
                  <a:txBody>
                    <a:bodyPr/>
                    <a:lstStyle/>
                    <a:p>
                      <a:pPr algn="l" fontAlgn="b"/>
                      <a:r>
                        <a:rPr lang="en-US" sz="2400" b="1" i="0" u="none" strike="noStrike" dirty="0">
                          <a:solidFill>
                            <a:srgbClr val="000000"/>
                          </a:solidFill>
                          <a:effectLst/>
                          <a:latin typeface="Calibri"/>
                        </a:rPr>
                        <a:t>Total </a:t>
                      </a:r>
                      <a:r>
                        <a:rPr lang="en-US" sz="2400" b="1" i="0" u="none" strike="noStrike" dirty="0" smtClean="0">
                          <a:solidFill>
                            <a:srgbClr val="000000"/>
                          </a:solidFill>
                          <a:effectLst/>
                          <a:latin typeface="Calibri"/>
                        </a:rPr>
                        <a:t>State Expenditures</a:t>
                      </a:r>
                      <a:endParaRPr lang="en-US" sz="24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a:rPr>
                        <a:t>49.2</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1" i="0" u="none" strike="noStrike">
                          <a:solidFill>
                            <a:srgbClr val="000000"/>
                          </a:solidFill>
                          <a:effectLst/>
                          <a:latin typeface="Calibri"/>
                        </a:rPr>
                        <a:t>47.9</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1" i="0" u="none" strike="noStrike" dirty="0">
                          <a:solidFill>
                            <a:srgbClr val="000000"/>
                          </a:solidFill>
                          <a:effectLst/>
                          <a:latin typeface="Calibri"/>
                        </a:rPr>
                        <a:t>83.4</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r>
                        <a:rPr lang="en-US" sz="2400" b="1" i="0" u="none" strike="noStrike" dirty="0">
                          <a:solidFill>
                            <a:srgbClr val="000000"/>
                          </a:solidFill>
                          <a:effectLst/>
                          <a:latin typeface="Calibri"/>
                        </a:rPr>
                        <a:t>68.4</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r>
              <a:tr h="456962">
                <a:tc>
                  <a:txBody>
                    <a:bodyPr/>
                    <a:lstStyle/>
                    <a:p>
                      <a:pPr algn="l" fontAlgn="b"/>
                      <a:r>
                        <a:rPr lang="en-US" sz="2400" b="1" i="0" u="none" strike="noStrike" dirty="0">
                          <a:solidFill>
                            <a:srgbClr val="000000"/>
                          </a:solidFill>
                          <a:effectLst/>
                          <a:latin typeface="Calibri"/>
                        </a:rPr>
                        <a:t> </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4">
                  <a:txBody>
                    <a:bodyPr/>
                    <a:lstStyle/>
                    <a:p>
                      <a:pPr algn="ctr" fontAlgn="b"/>
                      <a:endParaRPr lang="en-US" sz="1800" b="1" i="1"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39194">
                <a:tc>
                  <a:txBody>
                    <a:bodyPr/>
                    <a:lstStyle/>
                    <a:p>
                      <a:pPr algn="l" fontAlgn="b"/>
                      <a:r>
                        <a:rPr lang="en-US" sz="2400" b="1" i="0" u="none" strike="noStrike" dirty="0">
                          <a:solidFill>
                            <a:srgbClr val="000000"/>
                          </a:solidFill>
                          <a:effectLst/>
                          <a:latin typeface="Calibri"/>
                        </a:rPr>
                        <a:t>Percent </a:t>
                      </a:r>
                      <a:r>
                        <a:rPr lang="en-US" sz="2400" b="1" i="0" u="none" strike="noStrike" dirty="0" smtClean="0">
                          <a:solidFill>
                            <a:srgbClr val="000000"/>
                          </a:solidFill>
                          <a:effectLst/>
                          <a:latin typeface="Calibri"/>
                        </a:rPr>
                        <a:t> Total State Expenditures Allocated to  </a:t>
                      </a:r>
                      <a:r>
                        <a:rPr lang="en-US" sz="2400" b="1" i="0" u="none" strike="noStrike" dirty="0">
                          <a:solidFill>
                            <a:srgbClr val="000000"/>
                          </a:solidFill>
                          <a:effectLst/>
                          <a:latin typeface="Calibri"/>
                        </a:rPr>
                        <a:t>Education</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Calibri"/>
                        </a:rPr>
                        <a:t>29%</a:t>
                      </a:r>
                      <a:endParaRPr lang="en-US" sz="24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1" i="0" u="none" strike="noStrike" dirty="0" smtClean="0">
                          <a:solidFill>
                            <a:srgbClr val="000000"/>
                          </a:solidFill>
                          <a:effectLst/>
                          <a:latin typeface="Calibri"/>
                        </a:rPr>
                        <a:t>18%</a:t>
                      </a:r>
                      <a:endParaRPr lang="en-US" sz="24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1" i="0" u="none" strike="noStrike" dirty="0" smtClean="0">
                          <a:solidFill>
                            <a:srgbClr val="000000"/>
                          </a:solidFill>
                          <a:effectLst/>
                          <a:latin typeface="Calibri"/>
                        </a:rPr>
                        <a:t>17%</a:t>
                      </a:r>
                      <a:endParaRPr lang="en-US" sz="24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r>
                        <a:rPr lang="en-US" sz="2400" b="1" i="0" u="none" strike="noStrike" dirty="0" smtClean="0">
                          <a:solidFill>
                            <a:srgbClr val="000000"/>
                          </a:solidFill>
                          <a:effectLst/>
                          <a:latin typeface="Calibri"/>
                        </a:rPr>
                        <a:t>26%</a:t>
                      </a:r>
                      <a:endParaRPr lang="en-US" sz="2400" b="1" i="0" u="none" strike="noStrike" dirty="0">
                        <a:solidFill>
                          <a:srgbClr val="000000"/>
                        </a:solidFill>
                        <a:effectLst/>
                        <a:latin typeface="Calibri"/>
                      </a:endParaRP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r>
            </a:tbl>
          </a:graphicData>
        </a:graphic>
      </p:graphicFrame>
      <p:sp>
        <p:nvSpPr>
          <p:cNvPr id="11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7727FC-CA7D-4203-8B99-43E511F01E7E}" type="slidenum">
              <a:rPr lang="en-US" smtClean="0"/>
              <a:pPr/>
              <a:t>9</a:t>
            </a:fld>
            <a:endParaRPr lang="en-US" smtClean="0"/>
          </a:p>
        </p:txBody>
      </p:sp>
    </p:spTree>
    <p:extLst>
      <p:ext uri="{BB962C8B-B14F-4D97-AF65-F5344CB8AC3E}">
        <p14:creationId xmlns:p14="http://schemas.microsoft.com/office/powerpoint/2010/main" val="395191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PFAR Presentation Template">
  <a:themeElements>
    <a:clrScheme name="PEPFAR Presentation Template 15">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PEPFAR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EPFAR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PFAR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PFAR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PFAR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PFAR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PFAR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PFAR Presentation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PFAR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PFAR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PFAR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PFAR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PFAR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PFAR Presentation Template 13">
        <a:dk1>
          <a:srgbClr val="000000"/>
        </a:dk1>
        <a:lt1>
          <a:srgbClr val="000066"/>
        </a:lt1>
        <a:dk2>
          <a:srgbClr val="000000"/>
        </a:dk2>
        <a:lt2>
          <a:srgbClr val="808080"/>
        </a:lt2>
        <a:accent1>
          <a:srgbClr val="BBE0E3"/>
        </a:accent1>
        <a:accent2>
          <a:srgbClr val="333399"/>
        </a:accent2>
        <a:accent3>
          <a:srgbClr val="AAAA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PFAR Presentation Template 14">
        <a:dk1>
          <a:srgbClr val="808080"/>
        </a:dk1>
        <a:lt1>
          <a:srgbClr val="FFFFFF"/>
        </a:lt1>
        <a:dk2>
          <a:srgbClr val="000066"/>
        </a:dk2>
        <a:lt2>
          <a:srgbClr val="0000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EPFAR Presentation Template 15">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11229</TotalTime>
  <Words>2318</Words>
  <Application>Microsoft Office PowerPoint</Application>
  <PresentationFormat>On-screen Show (4:3)</PresentationFormat>
  <Paragraphs>549</Paragraphs>
  <Slides>30</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Blank</vt:lpstr>
      <vt:lpstr>PEPFAR Presentation Template</vt:lpstr>
      <vt:lpstr>Microsoft Excel Chart</vt:lpstr>
      <vt:lpstr>National Education Accounts</vt:lpstr>
      <vt:lpstr>What Are National  Education Accounts?</vt:lpstr>
      <vt:lpstr>NEA Answers Four Key Questions:   </vt:lpstr>
      <vt:lpstr>Nigeria SEA </vt:lpstr>
      <vt:lpstr>Nigeria SEA</vt:lpstr>
      <vt:lpstr>Major Findings SEA</vt:lpstr>
      <vt:lpstr>Significance of SEA</vt:lpstr>
      <vt:lpstr>Financing Sources - Percent Public, Private, Donor</vt:lpstr>
      <vt:lpstr>State Contribution to Education Funding</vt:lpstr>
      <vt:lpstr>Average Expenditures:  All Students, Public School &amp; Private School</vt:lpstr>
      <vt:lpstr>Comparison:   Financing Sources Bauchi </vt:lpstr>
      <vt:lpstr>Financing Sources</vt:lpstr>
      <vt:lpstr>Distribution By Sectors</vt:lpstr>
      <vt:lpstr>Distribution to Providers: Education Level</vt:lpstr>
      <vt:lpstr>Distribution to Providers: Public  School &amp; Private Schools</vt:lpstr>
      <vt:lpstr>Household Expenditures Compared Kano, Zamfara, Bauchi and Sokoto</vt:lpstr>
      <vt:lpstr>SEA: Sub Account Almajiri</vt:lpstr>
      <vt:lpstr>Nigeria SEA – Significant Elements</vt:lpstr>
      <vt:lpstr>Impact of SEA in Nigeria</vt:lpstr>
      <vt:lpstr>USAID Experience with NEA</vt:lpstr>
      <vt:lpstr>Morocco NEA – first pilot </vt:lpstr>
      <vt:lpstr>Major Findings Morocco NEA</vt:lpstr>
      <vt:lpstr>USAID NEA Approach</vt:lpstr>
      <vt:lpstr>Significant NEA Features </vt:lpstr>
      <vt:lpstr>NEA Organization</vt:lpstr>
      <vt:lpstr>NEA Just-in-Time Training</vt:lpstr>
      <vt:lpstr>NEA Time Frame</vt:lpstr>
      <vt:lpstr>NEA Framework Document</vt:lpstr>
      <vt:lpstr>NEA Data Base</vt:lpstr>
      <vt:lpstr>NEA Matrix</vt:lpstr>
    </vt:vector>
  </TitlesOfParts>
  <Company>AED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Chumbler</dc:creator>
  <cp:lastModifiedBy>Phyllis Forbes</cp:lastModifiedBy>
  <cp:revision>355</cp:revision>
  <dcterms:created xsi:type="dcterms:W3CDTF">2004-11-05T14:58:39Z</dcterms:created>
  <dcterms:modified xsi:type="dcterms:W3CDTF">2013-02-21T21:35:24Z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-1187397578</vt:i4>
  </property>
  <property fmtid="{D5CDD505-2E9C-101B-9397-08002B2CF9AE}" pid="3" name="_NewReviewCycle">
    <vt:lpwstr/>
  </property>
  <property fmtid="{D5CDD505-2E9C-101B-9397-08002B2CF9AE}" pid="4" name="_EmailSubject">
    <vt:lpwstr>NEA Post Event Page</vt:lpwstr>
  </property>
  <property fmtid="{D5CDD505-2E9C-101B-9397-08002B2CF9AE}" pid="5" name="_AuthorEmail">
    <vt:lpwstr>JAlexander@brookings.edu</vt:lpwstr>
  </property>
  <property fmtid="{D5CDD505-2E9C-101B-9397-08002B2CF9AE}" pid="6" name="_AuthorEmailDisplayName">
    <vt:lpwstr>Jenny Alexander</vt:lpwstr>
  </property>
</Properties>
</file>