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75" r:id="rId3"/>
    <p:sldId id="260" r:id="rId4"/>
    <p:sldId id="267" r:id="rId5"/>
    <p:sldId id="271" r:id="rId6"/>
    <p:sldId id="265" r:id="rId7"/>
    <p:sldId id="270" r:id="rId8"/>
  </p:sldIdLst>
  <p:sldSz cx="9144000" cy="6858000" type="letter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Greubel" initials="LE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FF9900"/>
    <a:srgbClr val="C0C0C0"/>
    <a:srgbClr val="B2B2B2"/>
    <a:srgbClr val="FFFFCC"/>
    <a:srgbClr val="FFFF66"/>
    <a:srgbClr val="FFFF99"/>
    <a:srgbClr val="666666"/>
    <a:srgbClr val="969696"/>
    <a:srgbClr val="E3EDF7"/>
    <a:srgbClr val="295582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7018" autoAdjust="0"/>
  </p:normalViewPr>
  <p:slideViewPr>
    <p:cSldViewPr>
      <p:cViewPr varScale="1">
        <p:scale>
          <a:sx n="94" d="100"/>
          <a:sy n="94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56" y="-108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3550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796" y="0"/>
            <a:ext cx="3026622" cy="463550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13768CA2-27F0-4928-8F06-6C338929A010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3"/>
            <a:ext cx="3026622" cy="463550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796" y="8818563"/>
            <a:ext cx="3026622" cy="463550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A15206DB-F54F-4D62-98EB-6A132D4CC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10618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t" anchorCtr="0" compatLnSpc="1">
            <a:prstTxWarp prst="textNoShape">
              <a:avLst/>
            </a:prstTxWarp>
          </a:bodyPr>
          <a:lstStyle>
            <a:lvl1pPr algn="l" defTabSz="929410">
              <a:defRPr sz="1200"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/>
          </p:cNvSpPr>
          <p:nvPr>
            <p:ph type="dt" idx="1"/>
          </p:nvPr>
        </p:nvSpPr>
        <p:spPr bwMode="auto">
          <a:xfrm>
            <a:off x="3958379" y="0"/>
            <a:ext cx="3026622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t" anchorCtr="0" compatLnSpc="1">
            <a:prstTxWarp prst="textNoShape">
              <a:avLst/>
            </a:prstTxWarp>
          </a:bodyPr>
          <a:lstStyle>
            <a:lvl1pPr algn="r" defTabSz="929410">
              <a:defRPr sz="1200"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31757" y="4410077"/>
            <a:ext cx="5121488" cy="417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b" anchorCtr="0" compatLnSpc="1">
            <a:prstTxWarp prst="textNoShape">
              <a:avLst/>
            </a:prstTxWarp>
          </a:bodyPr>
          <a:lstStyle>
            <a:lvl1pPr algn="l" defTabSz="929410">
              <a:defRPr sz="1200"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58379" y="8820150"/>
            <a:ext cx="3026622" cy="463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b" anchorCtr="0" compatLnSpc="1">
            <a:prstTxWarp prst="textNoShape">
              <a:avLst/>
            </a:prstTxWarp>
          </a:bodyPr>
          <a:lstStyle>
            <a:lvl1pPr algn="r" defTabSz="929410">
              <a:defRPr sz="1200"/>
            </a:lvl1pPr>
          </a:lstStyle>
          <a:p>
            <a:pPr>
              <a:defRPr/>
            </a:pPr>
            <a:fld id="{FF846086-EF15-424B-ACC5-BC4A61F35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8491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34D64-02CE-44EC-BF02-B579680CA399}" type="slidenum">
              <a:rPr lang="en-US" smtClean="0"/>
              <a:pPr/>
              <a:t>0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primary</a:t>
            </a:r>
            <a:r>
              <a:rPr lang="en-US" baseline="0" dirty="0" smtClean="0"/>
              <a:t> school age</a:t>
            </a:r>
            <a:r>
              <a:rPr lang="en-US" dirty="0" smtClean="0"/>
              <a:t> population: 127</a:t>
            </a:r>
            <a:r>
              <a:rPr lang="en-US" baseline="0" dirty="0" smtClean="0"/>
              <a:t> million (</a:t>
            </a:r>
            <a:r>
              <a:rPr lang="en-US" dirty="0" smtClean="0"/>
              <a:t>127,670,652)</a:t>
            </a:r>
          </a:p>
          <a:p>
            <a:endParaRPr lang="en-US" dirty="0" smtClean="0"/>
          </a:p>
          <a:p>
            <a:r>
              <a:rPr lang="en-US" dirty="0" smtClean="0"/>
              <a:t>Of which: 30 million never</a:t>
            </a:r>
            <a:r>
              <a:rPr lang="en-US" baseline="0" dirty="0" smtClean="0"/>
              <a:t> enroll (24% of total)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</a:t>
            </a:r>
            <a:r>
              <a:rPr lang="en-US" baseline="0" dirty="0" smtClean="0"/>
              <a:t> 97 million (76% of total) enroll in primary school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64 million (66%) of those who enroll in primary school make it to the last grade.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63 million (49.6 % of total) do not  complete primary school- in other words 1 in 2 do not make it through school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6086-EF15-424B-ACC5-BC4A61F3574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1.</a:t>
            </a:r>
            <a:r>
              <a:rPr lang="en-US" baseline="0" dirty="0" smtClean="0"/>
              <a:t> Child bride- Nigeria</a:t>
            </a:r>
            <a:endParaRPr lang="en-US" dirty="0" smtClean="0"/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2. Child Labor/Urban slums – your story from Bangladesh Kevin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Conflict – your story from DRC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</a:t>
            </a:r>
            <a:r>
              <a:rPr lang="en-US" baseline="0" dirty="0" smtClean="0"/>
              <a:t> Rural areas- Kenya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6086-EF15-424B-ACC5-BC4A61F357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27</a:t>
            </a:r>
            <a:r>
              <a:rPr lang="en-US" baseline="0" dirty="0" smtClean="0"/>
              <a:t> million (21% of total and 28% of total enrolled)</a:t>
            </a:r>
            <a:r>
              <a:rPr lang="en-US" dirty="0" smtClean="0"/>
              <a:t> of those who stay in school learn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6086-EF15-424B-ACC5-BC4A61F357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6086-EF15-424B-ACC5-BC4A61F357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874713" y="3810000"/>
            <a:ext cx="7394575" cy="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52588"/>
            <a:ext cx="1838325" cy="384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652588"/>
            <a:ext cx="5367337" cy="384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4037013"/>
            <a:ext cx="3602037" cy="146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37013"/>
            <a:ext cx="3603625" cy="146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52588"/>
            <a:ext cx="73580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037013"/>
            <a:ext cx="7358062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pic>
        <p:nvPicPr>
          <p:cNvPr id="1029" name="Picture 10" descr="BROOKINGS_qi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88" y="381000"/>
            <a:ext cx="38306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84" r:id="rId8"/>
    <p:sldLayoutId id="2147483657" r:id="rId9"/>
    <p:sldLayoutId id="2147483658" r:id="rId10"/>
    <p:sldLayoutId id="2147483659" r:id="rId11"/>
    <p:sldLayoutId id="2147483660" r:id="rId12"/>
  </p:sldLayoutIdLst>
  <p:transition>
    <p:push/>
  </p:transition>
  <p:txStyles>
    <p:titleStyle>
      <a:lvl1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Georgia" pitchFamily="18" charset="0"/>
        </a:defRPr>
      </a:lvl1pPr>
      <a:lvl2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pitchFamily="18" charset="0"/>
        </a:defRPr>
      </a:lvl2pPr>
      <a:lvl3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pitchFamily="18" charset="0"/>
        </a:defRPr>
      </a:lvl3pPr>
      <a:lvl4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pitchFamily="18" charset="0"/>
        </a:defRPr>
      </a:lvl4pPr>
      <a:lvl5pPr algn="l" defTabSz="642938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pitchFamily="18" charset="0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charset="0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charset="0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charset="0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charset="0"/>
          <a:ea typeface="ヒラギノ明朝 Pro W3" charset="-128"/>
          <a:cs typeface="ヒラギノ明朝 Pro W3" charset="-128"/>
          <a:sym typeface="Georgia" charset="0"/>
        </a:defRPr>
      </a:lvl9pPr>
    </p:titleStyle>
    <p:bodyStyle>
      <a:lvl1pPr marL="342900" indent="-3429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defTabSz="642938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4572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l" defTabSz="642938" rtl="0" fontAlgn="base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52601"/>
            <a:ext cx="8305800" cy="1847850"/>
          </a:xfrm>
        </p:spPr>
        <p:txBody>
          <a:bodyPr/>
          <a:lstStyle/>
          <a:p>
            <a:pPr algn="ctr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Africa’s great learning divide – inequality as barrier to progress in education</a:t>
            </a:r>
            <a:endParaRPr lang="en-US" sz="4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3886200"/>
            <a:ext cx="640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4293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Arial" charset="0"/>
            </a:endParaRPr>
          </a:p>
          <a:p>
            <a:pPr marL="0" marR="0" lvl="0" indent="0" algn="r" defTabSz="64293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Arial" charset="0"/>
            </a:endParaRPr>
          </a:p>
          <a:p>
            <a:pPr marL="0" marR="0" lvl="0" indent="0" algn="r" defTabSz="64293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Arial" charset="0"/>
              </a:rPr>
              <a:t>Kevin Watkins</a:t>
            </a:r>
          </a:p>
          <a:p>
            <a:pPr marL="0" marR="0" lvl="0" indent="0" algn="r" defTabSz="64293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Arial" charset="0"/>
              </a:rPr>
              <a:t>Center for Universal Education | Brookings Institution</a:t>
            </a:r>
          </a:p>
          <a:p>
            <a:pPr marL="0" marR="0" lvl="0" indent="0" algn="r" defTabSz="64293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Arial" charset="0"/>
              </a:rPr>
              <a:t>April 17, 2013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1219200"/>
            <a:ext cx="79248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200" kern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 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2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200" kern="0" noProof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2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200" kern="0" noProof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200" kern="0" noProof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2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2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		   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2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			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2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2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2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		</a:t>
            </a:r>
            <a:r>
              <a:rPr lang="en-US" sz="54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What’s at stake?</a:t>
            </a:r>
            <a:endParaRPr lang="en-US" sz="5400" kern="0" noProof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200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 kern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A basic human right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Shared prosperity and inclusive growth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0" i="0" u="none" strike="noStrike" kern="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Progress in health, nutrition and poverty reduction </a:t>
            </a:r>
          </a:p>
          <a:p>
            <a:pPr algn="l" defTabSz="642938" eaLnBrk="0" hangingPunct="0">
              <a:buFont typeface="Arial" pitchFamily="34" charset="0"/>
              <a:buChar char="•"/>
            </a:pPr>
            <a:r>
              <a:rPr lang="en-US" sz="3800" kern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  <a:sym typeface="Georgia" pitchFamily="18" charset="0"/>
              </a:rPr>
              <a:t>Gender equity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0" i="0" u="none" strike="noStrike" kern="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 </a:t>
            </a:r>
            <a:r>
              <a:rPr kumimoji="0" lang="en-US" sz="3800" b="1" i="1" u="sng" strike="noStrike" kern="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Georgia" pitchFamily="18" charset="0"/>
              </a:rPr>
              <a:t>Africa’s future</a:t>
            </a:r>
          </a:p>
          <a:p>
            <a:pPr marL="0" marR="0" lvl="0" indent="0" algn="l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200" b="0" i="0" u="none" strike="noStrike" kern="0" cap="none" spc="0" normalizeH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  <a:sym typeface="Georgia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b="19091"/>
          <a:stretch>
            <a:fillRect/>
          </a:stretch>
        </p:blipFill>
        <p:spPr bwMode="auto">
          <a:xfrm>
            <a:off x="1574800" y="1270000"/>
            <a:ext cx="6045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 b="19091"/>
          <a:stretch>
            <a:fillRect/>
          </a:stretch>
        </p:blipFill>
        <p:spPr bwMode="auto">
          <a:xfrm>
            <a:off x="1574800" y="1270000"/>
            <a:ext cx="6045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 b="19091"/>
          <a:stretch>
            <a:fillRect/>
          </a:stretch>
        </p:blipFill>
        <p:spPr bwMode="auto">
          <a:xfrm>
            <a:off x="1574800" y="1270000"/>
            <a:ext cx="6045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 b="17727"/>
          <a:stretch>
            <a:fillRect/>
          </a:stretch>
        </p:blipFill>
        <p:spPr bwMode="auto">
          <a:xfrm>
            <a:off x="1574800" y="1270000"/>
            <a:ext cx="6045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b="17727"/>
          <a:stretch>
            <a:fillRect/>
          </a:stretch>
        </p:blipFill>
        <p:spPr bwMode="auto">
          <a:xfrm>
            <a:off x="1574800" y="1270000"/>
            <a:ext cx="6045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200" dirty="0" smtClean="0">
                <a:solidFill>
                  <a:schemeClr val="tx2"/>
                </a:solidFill>
              </a:rPr>
              <a:t>The primary school cohort – 127 </a:t>
            </a:r>
            <a:r>
              <a:rPr lang="en-US" sz="4200" dirty="0" err="1" smtClean="0">
                <a:solidFill>
                  <a:schemeClr val="tx2"/>
                </a:solidFill>
              </a:rPr>
              <a:t>mn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867400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30 MILLION NEVER ENROLL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791200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ANOTHER 33 MILLION DROP OUT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2484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Photo credit: ILO, GMR, Office of UN Special Envoy for Global Education Gordon Brown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Why children aren’t in school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gmr2011-photo-drc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03920"/>
            <a:ext cx="3505200" cy="2327469"/>
          </a:xfrm>
          <a:prstGeom prst="rect">
            <a:avLst/>
          </a:prstGeom>
        </p:spPr>
      </p:pic>
      <p:pic>
        <p:nvPicPr>
          <p:cNvPr id="8" name="Picture 7" descr="2011_Mali_mercurygo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3686782"/>
            <a:ext cx="3505201" cy="2333250"/>
          </a:xfrm>
          <a:prstGeom prst="rect">
            <a:avLst/>
          </a:prstGeom>
        </p:spPr>
      </p:pic>
      <p:pic>
        <p:nvPicPr>
          <p:cNvPr id="12" name="Picture 11" descr="nigeri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79" y="1371600"/>
            <a:ext cx="3992671" cy="1981200"/>
          </a:xfrm>
          <a:prstGeom prst="rect">
            <a:avLst/>
          </a:prstGeom>
        </p:spPr>
      </p:pic>
      <p:pic>
        <p:nvPicPr>
          <p:cNvPr id="13" name="Picture 12" descr="Kenya_rural school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192" y="3684422"/>
            <a:ext cx="3509208" cy="233537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1"/>
          <p:cNvSpPr>
            <a:spLocks noChangeArrowheads="1"/>
          </p:cNvSpPr>
          <p:nvPr/>
        </p:nvSpPr>
        <p:spPr bwMode="auto">
          <a:xfrm>
            <a:off x="1924050" y="4973638"/>
            <a:ext cx="5686425" cy="1571625"/>
          </a:xfrm>
          <a:prstGeom prst="rect">
            <a:avLst/>
          </a:prstGeom>
          <a:solidFill>
            <a:srgbClr val="FFE2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59" name="Rectangle 252"/>
          <p:cNvSpPr>
            <a:spLocks noChangeArrowheads="1"/>
          </p:cNvSpPr>
          <p:nvPr/>
        </p:nvSpPr>
        <p:spPr bwMode="auto">
          <a:xfrm>
            <a:off x="1924050" y="5764213"/>
            <a:ext cx="5686425" cy="781050"/>
          </a:xfrm>
          <a:prstGeom prst="rect">
            <a:avLst/>
          </a:prstGeom>
          <a:solidFill>
            <a:srgbClr val="E5B2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248"/>
          <p:cNvGrpSpPr>
            <a:grpSpLocks/>
          </p:cNvGrpSpPr>
          <p:nvPr/>
        </p:nvGrpSpPr>
        <p:grpSpPr bwMode="auto">
          <a:xfrm>
            <a:off x="6446838" y="6088063"/>
            <a:ext cx="65087" cy="377825"/>
            <a:chOff x="4061" y="3600"/>
            <a:chExt cx="41" cy="238"/>
          </a:xfrm>
        </p:grpSpPr>
        <p:sp>
          <p:nvSpPr>
            <p:cNvPr id="19581" name="Oval 156"/>
            <p:cNvSpPr>
              <a:spLocks noChangeArrowheads="1"/>
            </p:cNvSpPr>
            <p:nvPr/>
          </p:nvSpPr>
          <p:spPr bwMode="auto">
            <a:xfrm>
              <a:off x="4061" y="3800"/>
              <a:ext cx="37" cy="38"/>
            </a:xfrm>
            <a:prstGeom prst="ellipse">
              <a:avLst/>
            </a:prstGeom>
            <a:solidFill>
              <a:srgbClr val="6F91FD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82" name="Freeform 174"/>
            <p:cNvSpPr>
              <a:spLocks/>
            </p:cNvSpPr>
            <p:nvPr/>
          </p:nvSpPr>
          <p:spPr bwMode="auto">
            <a:xfrm>
              <a:off x="4061" y="3600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0B9F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245"/>
          <p:cNvGrpSpPr>
            <a:grpSpLocks/>
          </p:cNvGrpSpPr>
          <p:nvPr/>
        </p:nvGrpSpPr>
        <p:grpSpPr bwMode="auto">
          <a:xfrm>
            <a:off x="5330825" y="5205413"/>
            <a:ext cx="14288" cy="1114425"/>
            <a:chOff x="3358" y="3044"/>
            <a:chExt cx="9" cy="702"/>
          </a:xfrm>
        </p:grpSpPr>
        <p:sp>
          <p:nvSpPr>
            <p:cNvPr id="19573" name="Rectangle 106"/>
            <p:cNvSpPr>
              <a:spLocks noChangeArrowheads="1"/>
            </p:cNvSpPr>
            <p:nvPr/>
          </p:nvSpPr>
          <p:spPr bwMode="auto">
            <a:xfrm>
              <a:off x="3358" y="3044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4" name="Rectangle 107"/>
            <p:cNvSpPr>
              <a:spLocks noChangeArrowheads="1"/>
            </p:cNvSpPr>
            <p:nvPr/>
          </p:nvSpPr>
          <p:spPr bwMode="auto">
            <a:xfrm>
              <a:off x="3358" y="3136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5" name="Rectangle 108"/>
            <p:cNvSpPr>
              <a:spLocks noChangeArrowheads="1"/>
            </p:cNvSpPr>
            <p:nvPr/>
          </p:nvSpPr>
          <p:spPr bwMode="auto">
            <a:xfrm>
              <a:off x="3358" y="3228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6" name="Rectangle 109"/>
            <p:cNvSpPr>
              <a:spLocks noChangeArrowheads="1"/>
            </p:cNvSpPr>
            <p:nvPr/>
          </p:nvSpPr>
          <p:spPr bwMode="auto">
            <a:xfrm>
              <a:off x="3358" y="3320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7" name="Rectangle 110"/>
            <p:cNvSpPr>
              <a:spLocks noChangeArrowheads="1"/>
            </p:cNvSpPr>
            <p:nvPr/>
          </p:nvSpPr>
          <p:spPr bwMode="auto">
            <a:xfrm>
              <a:off x="3358" y="3412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8" name="Rectangle 111"/>
            <p:cNvSpPr>
              <a:spLocks noChangeArrowheads="1"/>
            </p:cNvSpPr>
            <p:nvPr/>
          </p:nvSpPr>
          <p:spPr bwMode="auto">
            <a:xfrm>
              <a:off x="3358" y="3504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79" name="Rectangle 112"/>
            <p:cNvSpPr>
              <a:spLocks noChangeArrowheads="1"/>
            </p:cNvSpPr>
            <p:nvPr/>
          </p:nvSpPr>
          <p:spPr bwMode="auto">
            <a:xfrm>
              <a:off x="3358" y="3596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80" name="Rectangle 113"/>
            <p:cNvSpPr>
              <a:spLocks noChangeArrowheads="1"/>
            </p:cNvSpPr>
            <p:nvPr/>
          </p:nvSpPr>
          <p:spPr bwMode="auto">
            <a:xfrm>
              <a:off x="3358" y="3688"/>
              <a:ext cx="9" cy="5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92" name="Line 120"/>
          <p:cNvSpPr>
            <a:spLocks noChangeShapeType="1"/>
          </p:cNvSpPr>
          <p:nvPr/>
        </p:nvSpPr>
        <p:spPr bwMode="auto">
          <a:xfrm flipV="1">
            <a:off x="5338763" y="2630488"/>
            <a:ext cx="0" cy="153987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" name="Line 121"/>
          <p:cNvSpPr>
            <a:spLocks noChangeShapeType="1"/>
          </p:cNvSpPr>
          <p:nvPr/>
        </p:nvSpPr>
        <p:spPr bwMode="auto">
          <a:xfrm>
            <a:off x="6478588" y="2711450"/>
            <a:ext cx="0" cy="138113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Line 123"/>
          <p:cNvSpPr>
            <a:spLocks noChangeShapeType="1"/>
          </p:cNvSpPr>
          <p:nvPr/>
        </p:nvSpPr>
        <p:spPr bwMode="auto">
          <a:xfrm>
            <a:off x="6478588" y="2498725"/>
            <a:ext cx="0" cy="246063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7" name="Line 125"/>
          <p:cNvSpPr>
            <a:spLocks noChangeShapeType="1"/>
          </p:cNvSpPr>
          <p:nvPr/>
        </p:nvSpPr>
        <p:spPr bwMode="auto">
          <a:xfrm>
            <a:off x="6478588" y="4940300"/>
            <a:ext cx="0" cy="590550"/>
          </a:xfrm>
          <a:prstGeom prst="line">
            <a:avLst/>
          </a:prstGeom>
          <a:noFill/>
          <a:ln w="635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3049588" y="3917950"/>
            <a:ext cx="1141412" cy="0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1"/>
          <p:cNvGrpSpPr>
            <a:grpSpLocks/>
          </p:cNvGrpSpPr>
          <p:nvPr/>
        </p:nvGrpSpPr>
        <p:grpSpPr bwMode="auto">
          <a:xfrm>
            <a:off x="4191000" y="2736850"/>
            <a:ext cx="1147763" cy="2435225"/>
            <a:chOff x="2640" y="1489"/>
            <a:chExt cx="723" cy="1534"/>
          </a:xfrm>
        </p:grpSpPr>
        <p:sp>
          <p:nvSpPr>
            <p:cNvPr id="19562" name="Line 48"/>
            <p:cNvSpPr>
              <a:spLocks noChangeShapeType="1"/>
            </p:cNvSpPr>
            <p:nvPr/>
          </p:nvSpPr>
          <p:spPr bwMode="auto">
            <a:xfrm>
              <a:off x="2640" y="3023"/>
              <a:ext cx="723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47"/>
            <p:cNvSpPr>
              <a:spLocks noChangeShapeType="1"/>
            </p:cNvSpPr>
            <p:nvPr/>
          </p:nvSpPr>
          <p:spPr bwMode="auto">
            <a:xfrm>
              <a:off x="2640" y="1489"/>
              <a:ext cx="723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1" name="Line 119"/>
          <p:cNvSpPr>
            <a:spLocks noChangeShapeType="1"/>
          </p:cNvSpPr>
          <p:nvPr/>
        </p:nvSpPr>
        <p:spPr bwMode="auto">
          <a:xfrm>
            <a:off x="4191000" y="2736850"/>
            <a:ext cx="0" cy="2435225"/>
          </a:xfrm>
          <a:prstGeom prst="line">
            <a:avLst/>
          </a:prstGeom>
          <a:noFill/>
          <a:ln w="635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46"/>
          <p:cNvGrpSpPr>
            <a:grpSpLocks/>
          </p:cNvGrpSpPr>
          <p:nvPr/>
        </p:nvGrpSpPr>
        <p:grpSpPr bwMode="auto">
          <a:xfrm>
            <a:off x="5338763" y="6332538"/>
            <a:ext cx="1114425" cy="14287"/>
            <a:chOff x="3363" y="3754"/>
            <a:chExt cx="702" cy="9"/>
          </a:xfrm>
        </p:grpSpPr>
        <p:sp>
          <p:nvSpPr>
            <p:cNvPr id="19554" name="Rectangle 38"/>
            <p:cNvSpPr>
              <a:spLocks noChangeArrowheads="1"/>
            </p:cNvSpPr>
            <p:nvPr/>
          </p:nvSpPr>
          <p:spPr bwMode="auto">
            <a:xfrm>
              <a:off x="3363" y="3754"/>
              <a:ext cx="58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5" name="Rectangle 39"/>
            <p:cNvSpPr>
              <a:spLocks noChangeArrowheads="1"/>
            </p:cNvSpPr>
            <p:nvPr/>
          </p:nvSpPr>
          <p:spPr bwMode="auto">
            <a:xfrm>
              <a:off x="3455" y="3754"/>
              <a:ext cx="58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6" name="Rectangle 40"/>
            <p:cNvSpPr>
              <a:spLocks noChangeArrowheads="1"/>
            </p:cNvSpPr>
            <p:nvPr/>
          </p:nvSpPr>
          <p:spPr bwMode="auto">
            <a:xfrm>
              <a:off x="3547" y="3754"/>
              <a:ext cx="58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7" name="Rectangle 41"/>
            <p:cNvSpPr>
              <a:spLocks noChangeArrowheads="1"/>
            </p:cNvSpPr>
            <p:nvPr/>
          </p:nvSpPr>
          <p:spPr bwMode="auto">
            <a:xfrm>
              <a:off x="3638" y="3754"/>
              <a:ext cx="59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8" name="Rectangle 42"/>
            <p:cNvSpPr>
              <a:spLocks noChangeArrowheads="1"/>
            </p:cNvSpPr>
            <p:nvPr/>
          </p:nvSpPr>
          <p:spPr bwMode="auto">
            <a:xfrm>
              <a:off x="3730" y="3754"/>
              <a:ext cx="59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9" name="Rectangle 43"/>
            <p:cNvSpPr>
              <a:spLocks noChangeArrowheads="1"/>
            </p:cNvSpPr>
            <p:nvPr/>
          </p:nvSpPr>
          <p:spPr bwMode="auto">
            <a:xfrm>
              <a:off x="3822" y="3754"/>
              <a:ext cx="59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60" name="Rectangle 44"/>
            <p:cNvSpPr>
              <a:spLocks noChangeArrowheads="1"/>
            </p:cNvSpPr>
            <p:nvPr/>
          </p:nvSpPr>
          <p:spPr bwMode="auto">
            <a:xfrm>
              <a:off x="3914" y="3754"/>
              <a:ext cx="59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61" name="Rectangle 45"/>
            <p:cNvSpPr>
              <a:spLocks noChangeArrowheads="1"/>
            </p:cNvSpPr>
            <p:nvPr/>
          </p:nvSpPr>
          <p:spPr bwMode="auto">
            <a:xfrm>
              <a:off x="4006" y="3754"/>
              <a:ext cx="59" cy="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247"/>
          <p:cNvGrpSpPr>
            <a:grpSpLocks/>
          </p:cNvGrpSpPr>
          <p:nvPr/>
        </p:nvGrpSpPr>
        <p:grpSpPr bwMode="auto">
          <a:xfrm>
            <a:off x="6472238" y="6154738"/>
            <a:ext cx="14287" cy="238125"/>
            <a:chOff x="4077" y="3642"/>
            <a:chExt cx="9" cy="150"/>
          </a:xfrm>
        </p:grpSpPr>
        <p:sp>
          <p:nvSpPr>
            <p:cNvPr id="19552" name="Rectangle 117"/>
            <p:cNvSpPr>
              <a:spLocks noChangeArrowheads="1"/>
            </p:cNvSpPr>
            <p:nvPr/>
          </p:nvSpPr>
          <p:spPr bwMode="auto">
            <a:xfrm>
              <a:off x="4077" y="3642"/>
              <a:ext cx="9" cy="5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53" name="Rectangle 118"/>
            <p:cNvSpPr>
              <a:spLocks noChangeArrowheads="1"/>
            </p:cNvSpPr>
            <p:nvPr/>
          </p:nvSpPr>
          <p:spPr bwMode="auto">
            <a:xfrm>
              <a:off x="4077" y="3734"/>
              <a:ext cx="9" cy="5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63" name="Rectangle 191"/>
          <p:cNvSpPr>
            <a:spLocks noChangeArrowheads="1"/>
          </p:cNvSpPr>
          <p:nvPr/>
        </p:nvSpPr>
        <p:spPr bwMode="auto">
          <a:xfrm>
            <a:off x="4191000" y="2582863"/>
            <a:ext cx="749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Richest 20%</a:t>
            </a:r>
            <a:endParaRPr lang="en-US" sz="1200"/>
          </a:p>
        </p:txBody>
      </p:sp>
      <p:sp>
        <p:nvSpPr>
          <p:cNvPr id="3266" name="Rectangle 194"/>
          <p:cNvSpPr>
            <a:spLocks noChangeArrowheads="1"/>
          </p:cNvSpPr>
          <p:nvPr/>
        </p:nvSpPr>
        <p:spPr bwMode="auto">
          <a:xfrm>
            <a:off x="4191000" y="5173663"/>
            <a:ext cx="7810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Poorest 20%</a:t>
            </a:r>
            <a:endParaRPr lang="en-US" sz="1200"/>
          </a:p>
        </p:txBody>
      </p:sp>
      <p:sp>
        <p:nvSpPr>
          <p:cNvPr id="3268" name="Rectangle 196"/>
          <p:cNvSpPr>
            <a:spLocks noChangeArrowheads="1"/>
          </p:cNvSpPr>
          <p:nvPr/>
        </p:nvSpPr>
        <p:spPr bwMode="auto">
          <a:xfrm>
            <a:off x="6535738" y="6326188"/>
            <a:ext cx="1397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Poor, rural Hausa girls</a:t>
            </a:r>
            <a:endParaRPr lang="en-US" sz="1200" b="1"/>
          </a:p>
        </p:txBody>
      </p:sp>
      <p:sp>
        <p:nvSpPr>
          <p:cNvPr id="3269" name="Rectangle 197"/>
          <p:cNvSpPr>
            <a:spLocks noChangeArrowheads="1"/>
          </p:cNvSpPr>
          <p:nvPr/>
        </p:nvSpPr>
        <p:spPr bwMode="auto">
          <a:xfrm>
            <a:off x="6535738" y="2697163"/>
            <a:ext cx="922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Rich, rural girls</a:t>
            </a:r>
            <a:endParaRPr lang="en-US" sz="1200" dirty="0"/>
          </a:p>
        </p:txBody>
      </p:sp>
      <p:sp>
        <p:nvSpPr>
          <p:cNvPr id="3270" name="Rectangle 198"/>
          <p:cNvSpPr>
            <a:spLocks noChangeArrowheads="1"/>
          </p:cNvSpPr>
          <p:nvPr/>
        </p:nvSpPr>
        <p:spPr bwMode="auto">
          <a:xfrm>
            <a:off x="6545263" y="3997325"/>
            <a:ext cx="1046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Poor, urban boys</a:t>
            </a:r>
            <a:endParaRPr lang="en-US" sz="1200"/>
          </a:p>
        </p:txBody>
      </p:sp>
      <p:sp>
        <p:nvSpPr>
          <p:cNvPr id="3271" name="Rectangle 199"/>
          <p:cNvSpPr>
            <a:spLocks noChangeArrowheads="1"/>
          </p:cNvSpPr>
          <p:nvPr/>
        </p:nvSpPr>
        <p:spPr bwMode="auto">
          <a:xfrm>
            <a:off x="6545263" y="5483225"/>
            <a:ext cx="938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Poor, rural girls</a:t>
            </a:r>
            <a:endParaRPr lang="en-US" sz="1200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auto">
          <a:xfrm>
            <a:off x="2133600" y="3581400"/>
            <a:ext cx="681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latin typeface="Calibri" pitchFamily="34" charset="0"/>
              </a:rPr>
              <a:t>Nigeria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273" name="Rectangle 201"/>
          <p:cNvSpPr>
            <a:spLocks noChangeArrowheads="1"/>
          </p:cNvSpPr>
          <p:nvPr/>
        </p:nvSpPr>
        <p:spPr bwMode="auto">
          <a:xfrm>
            <a:off x="5334000" y="6316663"/>
            <a:ext cx="7381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Rural Hausa</a:t>
            </a:r>
            <a:endParaRPr lang="en-US" sz="1200"/>
          </a:p>
        </p:txBody>
      </p:sp>
      <p:sp>
        <p:nvSpPr>
          <p:cNvPr id="3274" name="Rectangle 202"/>
          <p:cNvSpPr>
            <a:spLocks noChangeArrowheads="1"/>
          </p:cNvSpPr>
          <p:nvPr/>
        </p:nvSpPr>
        <p:spPr bwMode="auto">
          <a:xfrm>
            <a:off x="6526213" y="2497138"/>
            <a:ext cx="10302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Rich, urban boys</a:t>
            </a:r>
            <a:endParaRPr lang="en-US" sz="1200"/>
          </a:p>
        </p:txBody>
      </p:sp>
      <p:grpSp>
        <p:nvGrpSpPr>
          <p:cNvPr id="7" name="Group 243"/>
          <p:cNvGrpSpPr>
            <a:grpSpLocks/>
          </p:cNvGrpSpPr>
          <p:nvPr/>
        </p:nvGrpSpPr>
        <p:grpSpPr bwMode="auto">
          <a:xfrm>
            <a:off x="5334000" y="2430463"/>
            <a:ext cx="382588" cy="3001962"/>
            <a:chOff x="3360" y="1296"/>
            <a:chExt cx="241" cy="1891"/>
          </a:xfrm>
        </p:grpSpPr>
        <p:sp>
          <p:nvSpPr>
            <p:cNvPr id="19548" name="Rectangle 190"/>
            <p:cNvSpPr>
              <a:spLocks noChangeArrowheads="1"/>
            </p:cNvSpPr>
            <p:nvPr/>
          </p:nvSpPr>
          <p:spPr bwMode="auto">
            <a:xfrm>
              <a:off x="3360" y="1536"/>
              <a:ext cx="24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Urban</a:t>
              </a:r>
              <a:endParaRPr lang="en-US" sz="1200"/>
            </a:p>
          </p:txBody>
        </p:sp>
        <p:sp>
          <p:nvSpPr>
            <p:cNvPr id="19549" name="Rectangle 192"/>
            <p:cNvSpPr>
              <a:spLocks noChangeArrowheads="1"/>
            </p:cNvSpPr>
            <p:nvPr/>
          </p:nvSpPr>
          <p:spPr bwMode="auto">
            <a:xfrm>
              <a:off x="3360" y="1296"/>
              <a:ext cx="2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Rural</a:t>
              </a:r>
              <a:endParaRPr lang="en-US" sz="1200"/>
            </a:p>
          </p:txBody>
        </p:sp>
        <p:sp>
          <p:nvSpPr>
            <p:cNvPr id="19550" name="Rectangle 193"/>
            <p:cNvSpPr>
              <a:spLocks noChangeArrowheads="1"/>
            </p:cNvSpPr>
            <p:nvPr/>
          </p:nvSpPr>
          <p:spPr bwMode="auto">
            <a:xfrm>
              <a:off x="3360" y="2208"/>
              <a:ext cx="24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Urban</a:t>
              </a:r>
              <a:endParaRPr lang="en-US" sz="1200"/>
            </a:p>
          </p:txBody>
        </p:sp>
        <p:sp>
          <p:nvSpPr>
            <p:cNvPr id="19551" name="Rectangle 203"/>
            <p:cNvSpPr>
              <a:spLocks noChangeArrowheads="1"/>
            </p:cNvSpPr>
            <p:nvPr/>
          </p:nvSpPr>
          <p:spPr bwMode="auto">
            <a:xfrm>
              <a:off x="3360" y="3072"/>
              <a:ext cx="2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Rural</a:t>
              </a:r>
              <a:endParaRPr lang="en-US" sz="1200"/>
            </a:p>
          </p:txBody>
        </p:sp>
      </p:grpSp>
      <p:sp>
        <p:nvSpPr>
          <p:cNvPr id="3276" name="Rectangle 204"/>
          <p:cNvSpPr>
            <a:spLocks noChangeArrowheads="1"/>
          </p:cNvSpPr>
          <p:nvPr/>
        </p:nvSpPr>
        <p:spPr bwMode="auto">
          <a:xfrm>
            <a:off x="6526213" y="2357438"/>
            <a:ext cx="9540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Rich, rural boys</a:t>
            </a:r>
            <a:endParaRPr lang="en-US" sz="1200"/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3028950" y="1363663"/>
            <a:ext cx="817563" cy="5130800"/>
            <a:chOff x="1908" y="624"/>
            <a:chExt cx="515" cy="3232"/>
          </a:xfrm>
        </p:grpSpPr>
        <p:sp>
          <p:nvSpPr>
            <p:cNvPr id="19529" name="Line 126"/>
            <p:cNvSpPr>
              <a:spLocks noChangeShapeType="1"/>
            </p:cNvSpPr>
            <p:nvPr/>
          </p:nvSpPr>
          <p:spPr bwMode="auto">
            <a:xfrm flipV="1">
              <a:off x="1921" y="683"/>
              <a:ext cx="0" cy="31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Oval 181"/>
            <p:cNvSpPr>
              <a:spLocks noChangeArrowheads="1"/>
            </p:cNvSpPr>
            <p:nvPr/>
          </p:nvSpPr>
          <p:spPr bwMode="auto">
            <a:xfrm>
              <a:off x="1908" y="3784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1" name="Oval 182"/>
            <p:cNvSpPr>
              <a:spLocks noChangeArrowheads="1"/>
            </p:cNvSpPr>
            <p:nvPr/>
          </p:nvSpPr>
          <p:spPr bwMode="auto">
            <a:xfrm>
              <a:off x="1908" y="3203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2" name="Oval 183"/>
            <p:cNvSpPr>
              <a:spLocks noChangeArrowheads="1"/>
            </p:cNvSpPr>
            <p:nvPr/>
          </p:nvSpPr>
          <p:spPr bwMode="auto">
            <a:xfrm>
              <a:off x="1908" y="2451"/>
              <a:ext cx="21" cy="20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3" name="Oval 184"/>
            <p:cNvSpPr>
              <a:spLocks noChangeArrowheads="1"/>
            </p:cNvSpPr>
            <p:nvPr/>
          </p:nvSpPr>
          <p:spPr bwMode="auto">
            <a:xfrm>
              <a:off x="1908" y="2283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4" name="Oval 185"/>
            <p:cNvSpPr>
              <a:spLocks noChangeArrowheads="1"/>
            </p:cNvSpPr>
            <p:nvPr/>
          </p:nvSpPr>
          <p:spPr bwMode="auto">
            <a:xfrm>
              <a:off x="1908" y="1995"/>
              <a:ext cx="26" cy="2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5" name="Oval 186"/>
            <p:cNvSpPr>
              <a:spLocks noChangeArrowheads="1"/>
            </p:cNvSpPr>
            <p:nvPr/>
          </p:nvSpPr>
          <p:spPr bwMode="auto">
            <a:xfrm>
              <a:off x="1908" y="1640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6" name="Oval 187"/>
            <p:cNvSpPr>
              <a:spLocks noChangeArrowheads="1"/>
            </p:cNvSpPr>
            <p:nvPr/>
          </p:nvSpPr>
          <p:spPr bwMode="auto">
            <a:xfrm>
              <a:off x="1908" y="1510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7" name="Oval 188"/>
            <p:cNvSpPr>
              <a:spLocks noChangeArrowheads="1"/>
            </p:cNvSpPr>
            <p:nvPr/>
          </p:nvSpPr>
          <p:spPr bwMode="auto">
            <a:xfrm>
              <a:off x="1908" y="1243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8" name="Oval 189"/>
            <p:cNvSpPr>
              <a:spLocks noChangeArrowheads="1"/>
            </p:cNvSpPr>
            <p:nvPr/>
          </p:nvSpPr>
          <p:spPr bwMode="auto">
            <a:xfrm>
              <a:off x="1908" y="670"/>
              <a:ext cx="21" cy="2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39" name="Rectangle 205"/>
            <p:cNvSpPr>
              <a:spLocks noChangeArrowheads="1"/>
            </p:cNvSpPr>
            <p:nvPr/>
          </p:nvSpPr>
          <p:spPr bwMode="auto">
            <a:xfrm>
              <a:off x="1959" y="3741"/>
              <a:ext cx="2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404040"/>
                  </a:solidFill>
                  <a:latin typeface="Calibri" pitchFamily="34" charset="0"/>
                </a:rPr>
                <a:t>C. A. R.</a:t>
              </a:r>
              <a:endParaRPr lang="en-US" sz="1200" b="1">
                <a:solidFill>
                  <a:srgbClr val="404040"/>
                </a:solidFill>
              </a:endParaRPr>
            </a:p>
          </p:txBody>
        </p:sp>
        <p:sp>
          <p:nvSpPr>
            <p:cNvPr id="19540" name="Rectangle 206"/>
            <p:cNvSpPr>
              <a:spLocks noChangeArrowheads="1"/>
            </p:cNvSpPr>
            <p:nvPr/>
          </p:nvSpPr>
          <p:spPr bwMode="auto">
            <a:xfrm>
              <a:off x="1959" y="3160"/>
              <a:ext cx="2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Chad</a:t>
              </a:r>
              <a:endParaRPr lang="en-US" sz="12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1" name="Rectangle 207"/>
            <p:cNvSpPr>
              <a:spLocks noChangeArrowheads="1"/>
            </p:cNvSpPr>
            <p:nvPr/>
          </p:nvSpPr>
          <p:spPr bwMode="auto">
            <a:xfrm>
              <a:off x="1959" y="2408"/>
              <a:ext cx="46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Bangladesh</a:t>
              </a:r>
              <a:endPara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2" name="Rectangle 209"/>
            <p:cNvSpPr>
              <a:spLocks noChangeArrowheads="1"/>
            </p:cNvSpPr>
            <p:nvPr/>
          </p:nvSpPr>
          <p:spPr bwMode="auto">
            <a:xfrm>
              <a:off x="1959" y="2241"/>
              <a:ext cx="4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Cameroon</a:t>
              </a:r>
              <a:endParaRPr lang="en-US" sz="12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3" name="Rectangle 210"/>
            <p:cNvSpPr>
              <a:spLocks noChangeArrowheads="1"/>
            </p:cNvSpPr>
            <p:nvPr/>
          </p:nvSpPr>
          <p:spPr bwMode="auto">
            <a:xfrm>
              <a:off x="1959" y="1952"/>
              <a:ext cx="3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Honduras</a:t>
              </a:r>
              <a:endParaRPr lang="en-US" sz="12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4" name="Rectangle 211"/>
            <p:cNvSpPr>
              <a:spLocks noChangeArrowheads="1"/>
            </p:cNvSpPr>
            <p:nvPr/>
          </p:nvSpPr>
          <p:spPr bwMode="auto">
            <a:xfrm>
              <a:off x="1959" y="1597"/>
              <a:ext cx="3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Indonesia</a:t>
              </a:r>
              <a:endParaRPr lang="en-US" sz="12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5" name="Rectangle 212"/>
            <p:cNvSpPr>
              <a:spLocks noChangeArrowheads="1"/>
            </p:cNvSpPr>
            <p:nvPr/>
          </p:nvSpPr>
          <p:spPr bwMode="auto">
            <a:xfrm>
              <a:off x="1959" y="1468"/>
              <a:ext cx="27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Bolivia</a:t>
              </a:r>
              <a:endParaRPr lang="en-US" sz="12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6" name="Rectangle 213"/>
            <p:cNvSpPr>
              <a:spLocks noChangeArrowheads="1"/>
            </p:cNvSpPr>
            <p:nvPr/>
          </p:nvSpPr>
          <p:spPr bwMode="auto">
            <a:xfrm>
              <a:off x="1959" y="1200"/>
              <a:ext cx="2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Cuba</a:t>
              </a:r>
              <a:endParaRPr lang="en-US" sz="12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47" name="Rectangle 214"/>
            <p:cNvSpPr>
              <a:spLocks noChangeArrowheads="1"/>
            </p:cNvSpPr>
            <p:nvPr/>
          </p:nvSpPr>
          <p:spPr bwMode="auto">
            <a:xfrm>
              <a:off x="1959" y="624"/>
              <a:ext cx="3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Ukraine</a:t>
              </a:r>
              <a:endPara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484" name="Rectangle 215"/>
          <p:cNvSpPr>
            <a:spLocks noChangeArrowheads="1"/>
          </p:cNvSpPr>
          <p:nvPr/>
        </p:nvSpPr>
        <p:spPr bwMode="auto">
          <a:xfrm>
            <a:off x="1722334" y="6438900"/>
            <a:ext cx="779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0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85" name="Rectangle 216"/>
          <p:cNvSpPr>
            <a:spLocks noChangeArrowheads="1"/>
          </p:cNvSpPr>
          <p:nvPr/>
        </p:nvSpPr>
        <p:spPr bwMode="auto">
          <a:xfrm>
            <a:off x="1722334" y="5656263"/>
            <a:ext cx="779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2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86" name="Rectangle 217"/>
          <p:cNvSpPr>
            <a:spLocks noChangeArrowheads="1"/>
          </p:cNvSpPr>
          <p:nvPr/>
        </p:nvSpPr>
        <p:spPr bwMode="auto">
          <a:xfrm>
            <a:off x="1722334" y="4865688"/>
            <a:ext cx="779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4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87" name="Rectangle 218"/>
          <p:cNvSpPr>
            <a:spLocks noChangeArrowheads="1"/>
          </p:cNvSpPr>
          <p:nvPr/>
        </p:nvSpPr>
        <p:spPr bwMode="auto">
          <a:xfrm>
            <a:off x="1722334" y="4083050"/>
            <a:ext cx="779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6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88" name="Rectangle 219"/>
          <p:cNvSpPr>
            <a:spLocks noChangeArrowheads="1"/>
          </p:cNvSpPr>
          <p:nvPr/>
        </p:nvSpPr>
        <p:spPr bwMode="auto">
          <a:xfrm>
            <a:off x="1722334" y="3294063"/>
            <a:ext cx="779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8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89" name="Rectangle 220"/>
          <p:cNvSpPr>
            <a:spLocks noChangeArrowheads="1"/>
          </p:cNvSpPr>
          <p:nvPr/>
        </p:nvSpPr>
        <p:spPr bwMode="auto">
          <a:xfrm>
            <a:off x="1676192" y="2511425"/>
            <a:ext cx="1559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smtClean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10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90" name="Rectangle 221"/>
          <p:cNvSpPr>
            <a:spLocks noChangeArrowheads="1"/>
          </p:cNvSpPr>
          <p:nvPr/>
        </p:nvSpPr>
        <p:spPr bwMode="auto">
          <a:xfrm>
            <a:off x="1676192" y="1722438"/>
            <a:ext cx="1559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n>
                  <a:solidFill>
                    <a:srgbClr val="C4BD97"/>
                  </a:solidFill>
                </a:ln>
                <a:solidFill>
                  <a:srgbClr val="C4BD97"/>
                </a:solidFill>
                <a:latin typeface="Calibri" pitchFamily="34" charset="0"/>
              </a:rPr>
              <a:t>12</a:t>
            </a:r>
            <a:endParaRPr lang="en-US" sz="1200" dirty="0">
              <a:ln>
                <a:solidFill>
                  <a:srgbClr val="C4BD97"/>
                </a:solidFill>
              </a:ln>
              <a:solidFill>
                <a:srgbClr val="C4BD97"/>
              </a:solidFill>
            </a:endParaRPr>
          </a:p>
        </p:txBody>
      </p:sp>
      <p:sp>
        <p:nvSpPr>
          <p:cNvPr id="19491" name="Rectangle 222"/>
          <p:cNvSpPr>
            <a:spLocks noChangeArrowheads="1"/>
          </p:cNvSpPr>
          <p:nvPr/>
        </p:nvSpPr>
        <p:spPr bwMode="auto">
          <a:xfrm>
            <a:off x="1676400" y="938213"/>
            <a:ext cx="155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2"/>
                </a:solidFill>
                <a:latin typeface="Calibri" pitchFamily="34" charset="0"/>
              </a:rPr>
              <a:t>14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9492" name="Rectangle 223"/>
          <p:cNvSpPr>
            <a:spLocks noChangeArrowheads="1"/>
          </p:cNvSpPr>
          <p:nvPr/>
        </p:nvSpPr>
        <p:spPr bwMode="auto">
          <a:xfrm rot="16200000">
            <a:off x="-571984" y="3537744"/>
            <a:ext cx="3218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C4BD97"/>
                </a:solidFill>
                <a:latin typeface="Calibri" pitchFamily="34" charset="0"/>
              </a:rPr>
              <a:t>Average number of years of </a:t>
            </a:r>
            <a:r>
              <a:rPr lang="en-US" sz="1600" b="1" dirty="0" smtClean="0">
                <a:solidFill>
                  <a:srgbClr val="C4BD97"/>
                </a:solidFill>
                <a:latin typeface="Calibri" pitchFamily="34" charset="0"/>
              </a:rPr>
              <a:t>schooling</a:t>
            </a:r>
          </a:p>
          <a:p>
            <a:r>
              <a:rPr lang="en-US" sz="1600" b="1" dirty="0" smtClean="0">
                <a:solidFill>
                  <a:srgbClr val="C4BD97"/>
                </a:solidFill>
                <a:latin typeface="Calibri" pitchFamily="34" charset="0"/>
              </a:rPr>
              <a:t>(Age group 15-17 years)</a:t>
            </a:r>
            <a:endParaRPr lang="en-US" sz="1600" dirty="0">
              <a:solidFill>
                <a:srgbClr val="C4BD97"/>
              </a:solidFill>
            </a:endParaRPr>
          </a:p>
        </p:txBody>
      </p:sp>
      <p:sp>
        <p:nvSpPr>
          <p:cNvPr id="19493" name="Rectangle 229"/>
          <p:cNvSpPr>
            <a:spLocks noChangeArrowheads="1"/>
          </p:cNvSpPr>
          <p:nvPr/>
        </p:nvSpPr>
        <p:spPr bwMode="auto">
          <a:xfrm>
            <a:off x="1970088" y="5103813"/>
            <a:ext cx="135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6600"/>
                </a:solidFill>
                <a:latin typeface="Calibri" pitchFamily="34" charset="0"/>
              </a:rPr>
              <a:t>Education poverty</a:t>
            </a:r>
            <a:endParaRPr lang="en-US" sz="4000"/>
          </a:p>
        </p:txBody>
      </p:sp>
      <p:sp>
        <p:nvSpPr>
          <p:cNvPr id="19494" name="Rectangle 234"/>
          <p:cNvSpPr>
            <a:spLocks noChangeArrowheads="1"/>
          </p:cNvSpPr>
          <p:nvPr/>
        </p:nvSpPr>
        <p:spPr bwMode="auto">
          <a:xfrm>
            <a:off x="1970088" y="5861050"/>
            <a:ext cx="2019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993300"/>
                </a:solidFill>
                <a:latin typeface="Calibri" pitchFamily="34" charset="0"/>
              </a:rPr>
              <a:t>Extreme education poverty</a:t>
            </a:r>
            <a:endParaRPr lang="en-US" sz="4000"/>
          </a:p>
        </p:txBody>
      </p:sp>
      <p:sp>
        <p:nvSpPr>
          <p:cNvPr id="3307" name="Freeform 235"/>
          <p:cNvSpPr>
            <a:spLocks/>
          </p:cNvSpPr>
          <p:nvPr/>
        </p:nvSpPr>
        <p:spPr bwMode="auto">
          <a:xfrm>
            <a:off x="7940675" y="3109913"/>
            <a:ext cx="107950" cy="107950"/>
          </a:xfrm>
          <a:custGeom>
            <a:avLst/>
            <a:gdLst>
              <a:gd name="T0" fmla="*/ 2147483647 w 41"/>
              <a:gd name="T1" fmla="*/ 0 h 41"/>
              <a:gd name="T2" fmla="*/ 2147483647 w 41"/>
              <a:gd name="T3" fmla="*/ 2147483647 h 41"/>
              <a:gd name="T4" fmla="*/ 2147483647 w 41"/>
              <a:gd name="T5" fmla="*/ 2147483647 h 41"/>
              <a:gd name="T6" fmla="*/ 0 w 41"/>
              <a:gd name="T7" fmla="*/ 2147483647 h 41"/>
              <a:gd name="T8" fmla="*/ 2147483647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1" y="21"/>
                </a:lnTo>
                <a:lnTo>
                  <a:pt x="20" y="41"/>
                </a:lnTo>
                <a:lnTo>
                  <a:pt x="0" y="21"/>
                </a:lnTo>
                <a:lnTo>
                  <a:pt x="20" y="0"/>
                </a:lnTo>
                <a:close/>
              </a:path>
            </a:pathLst>
          </a:custGeom>
          <a:solidFill>
            <a:srgbClr val="D0B9FF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 sz="3600">
              <a:solidFill>
                <a:srgbClr val="643498"/>
              </a:solidFill>
            </a:endParaRPr>
          </a:p>
        </p:txBody>
      </p:sp>
      <p:sp>
        <p:nvSpPr>
          <p:cNvPr id="3308" name="Oval 236"/>
          <p:cNvSpPr>
            <a:spLocks noChangeArrowheads="1"/>
          </p:cNvSpPr>
          <p:nvPr/>
        </p:nvSpPr>
        <p:spPr bwMode="auto">
          <a:xfrm>
            <a:off x="7967663" y="3406775"/>
            <a:ext cx="107950" cy="111125"/>
          </a:xfrm>
          <a:prstGeom prst="ellipse">
            <a:avLst/>
          </a:prstGeom>
          <a:solidFill>
            <a:srgbClr val="6F91FD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 sz="3600">
              <a:solidFill>
                <a:srgbClr val="643498"/>
              </a:solidFill>
            </a:endParaRPr>
          </a:p>
        </p:txBody>
      </p:sp>
      <p:sp>
        <p:nvSpPr>
          <p:cNvPr id="19497" name="AutoShape 239"/>
          <p:cNvSpPr>
            <a:spLocks noChangeArrowheads="1"/>
          </p:cNvSpPr>
          <p:nvPr/>
        </p:nvSpPr>
        <p:spPr bwMode="auto">
          <a:xfrm>
            <a:off x="1524000" y="2582863"/>
            <a:ext cx="152400" cy="1752600"/>
          </a:xfrm>
          <a:prstGeom prst="upArrow">
            <a:avLst>
              <a:gd name="adj1" fmla="val 50000"/>
              <a:gd name="adj2" fmla="val 287500"/>
            </a:avLst>
          </a:prstGeom>
          <a:solidFill>
            <a:srgbClr val="D9EC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314" name="Line 242"/>
          <p:cNvSpPr>
            <a:spLocks noChangeShapeType="1"/>
          </p:cNvSpPr>
          <p:nvPr/>
        </p:nvSpPr>
        <p:spPr bwMode="auto">
          <a:xfrm>
            <a:off x="5334000" y="5173663"/>
            <a:ext cx="0" cy="76200"/>
          </a:xfrm>
          <a:prstGeom prst="line">
            <a:avLst/>
          </a:prstGeom>
          <a:noFill/>
          <a:ln w="635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" name="Line 122"/>
          <p:cNvSpPr>
            <a:spLocks noChangeShapeType="1"/>
          </p:cNvSpPr>
          <p:nvPr/>
        </p:nvSpPr>
        <p:spPr bwMode="auto">
          <a:xfrm flipH="1">
            <a:off x="5334000" y="4030663"/>
            <a:ext cx="0" cy="1143000"/>
          </a:xfrm>
          <a:prstGeom prst="line">
            <a:avLst/>
          </a:prstGeom>
          <a:noFill/>
          <a:ln w="635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249"/>
          <p:cNvGrpSpPr>
            <a:grpSpLocks/>
          </p:cNvGrpSpPr>
          <p:nvPr/>
        </p:nvGrpSpPr>
        <p:grpSpPr bwMode="auto">
          <a:xfrm>
            <a:off x="5338763" y="2630488"/>
            <a:ext cx="1139825" cy="2619375"/>
            <a:chOff x="3363" y="1422"/>
            <a:chExt cx="718" cy="1650"/>
          </a:xfrm>
        </p:grpSpPr>
        <p:sp>
          <p:nvSpPr>
            <p:cNvPr id="19525" name="Line 51"/>
            <p:cNvSpPr>
              <a:spLocks noChangeShapeType="1"/>
            </p:cNvSpPr>
            <p:nvPr/>
          </p:nvSpPr>
          <p:spPr bwMode="auto">
            <a:xfrm>
              <a:off x="3363" y="2308"/>
              <a:ext cx="718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52"/>
            <p:cNvSpPr>
              <a:spLocks noChangeShapeType="1"/>
            </p:cNvSpPr>
            <p:nvPr/>
          </p:nvSpPr>
          <p:spPr bwMode="auto">
            <a:xfrm>
              <a:off x="3363" y="3072"/>
              <a:ext cx="718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49"/>
            <p:cNvSpPr>
              <a:spLocks noChangeShapeType="1"/>
            </p:cNvSpPr>
            <p:nvPr/>
          </p:nvSpPr>
          <p:spPr bwMode="auto">
            <a:xfrm>
              <a:off x="3363" y="1519"/>
              <a:ext cx="718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50"/>
            <p:cNvSpPr>
              <a:spLocks noChangeShapeType="1"/>
            </p:cNvSpPr>
            <p:nvPr/>
          </p:nvSpPr>
          <p:spPr bwMode="auto">
            <a:xfrm>
              <a:off x="3363" y="1422"/>
              <a:ext cx="718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44"/>
          <p:cNvGrpSpPr>
            <a:grpSpLocks/>
          </p:cNvGrpSpPr>
          <p:nvPr/>
        </p:nvGrpSpPr>
        <p:grpSpPr bwMode="auto">
          <a:xfrm>
            <a:off x="6446838" y="2465388"/>
            <a:ext cx="65087" cy="3098800"/>
            <a:chOff x="4061" y="1318"/>
            <a:chExt cx="41" cy="1952"/>
          </a:xfrm>
        </p:grpSpPr>
        <p:sp>
          <p:nvSpPr>
            <p:cNvPr id="19517" name="Freeform 176"/>
            <p:cNvSpPr>
              <a:spLocks/>
            </p:cNvSpPr>
            <p:nvPr/>
          </p:nvSpPr>
          <p:spPr bwMode="auto">
            <a:xfrm>
              <a:off x="4061" y="1452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0B9F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8" name="Oval 161"/>
            <p:cNvSpPr>
              <a:spLocks noChangeArrowheads="1"/>
            </p:cNvSpPr>
            <p:nvPr/>
          </p:nvSpPr>
          <p:spPr bwMode="auto">
            <a:xfrm>
              <a:off x="4061" y="1539"/>
              <a:ext cx="41" cy="42"/>
            </a:xfrm>
            <a:prstGeom prst="ellipse">
              <a:avLst/>
            </a:prstGeom>
            <a:solidFill>
              <a:srgbClr val="6F91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9" name="Oval 171"/>
            <p:cNvSpPr>
              <a:spLocks noChangeArrowheads="1"/>
            </p:cNvSpPr>
            <p:nvPr/>
          </p:nvSpPr>
          <p:spPr bwMode="auto">
            <a:xfrm>
              <a:off x="4061" y="3228"/>
              <a:ext cx="41" cy="42"/>
            </a:xfrm>
            <a:prstGeom prst="ellipse">
              <a:avLst/>
            </a:prstGeom>
            <a:solidFill>
              <a:srgbClr val="6F91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0" name="Oval 164"/>
            <p:cNvSpPr>
              <a:spLocks noChangeArrowheads="1"/>
            </p:cNvSpPr>
            <p:nvPr/>
          </p:nvSpPr>
          <p:spPr bwMode="auto">
            <a:xfrm>
              <a:off x="4061" y="1473"/>
              <a:ext cx="41" cy="41"/>
            </a:xfrm>
            <a:prstGeom prst="ellipse">
              <a:avLst/>
            </a:prstGeom>
            <a:solidFill>
              <a:srgbClr val="6F91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1" name="Freeform 177"/>
            <p:cNvSpPr>
              <a:spLocks/>
            </p:cNvSpPr>
            <p:nvPr/>
          </p:nvSpPr>
          <p:spPr bwMode="auto">
            <a:xfrm>
              <a:off x="4061" y="1318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0B9F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2" name="Freeform 179"/>
            <p:cNvSpPr>
              <a:spLocks/>
            </p:cNvSpPr>
            <p:nvPr/>
          </p:nvSpPr>
          <p:spPr bwMode="auto">
            <a:xfrm>
              <a:off x="4061" y="2856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0B9F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3" name="Oval 168"/>
            <p:cNvSpPr>
              <a:spLocks noChangeArrowheads="1"/>
            </p:cNvSpPr>
            <p:nvPr/>
          </p:nvSpPr>
          <p:spPr bwMode="auto">
            <a:xfrm>
              <a:off x="4061" y="2292"/>
              <a:ext cx="41" cy="42"/>
            </a:xfrm>
            <a:prstGeom prst="ellipse">
              <a:avLst/>
            </a:prstGeom>
            <a:solidFill>
              <a:srgbClr val="6F91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4" name="Freeform 178"/>
            <p:cNvSpPr>
              <a:spLocks/>
            </p:cNvSpPr>
            <p:nvPr/>
          </p:nvSpPr>
          <p:spPr bwMode="auto">
            <a:xfrm>
              <a:off x="4061" y="2283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0B9F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99" name="Freeform 127"/>
          <p:cNvSpPr>
            <a:spLocks/>
          </p:cNvSpPr>
          <p:nvPr/>
        </p:nvSpPr>
        <p:spPr bwMode="auto">
          <a:xfrm>
            <a:off x="3028950" y="3898900"/>
            <a:ext cx="41275" cy="39688"/>
          </a:xfrm>
          <a:custGeom>
            <a:avLst/>
            <a:gdLst>
              <a:gd name="T0" fmla="*/ 2147483647 w 26"/>
              <a:gd name="T1" fmla="*/ 0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0 w 26"/>
              <a:gd name="T7" fmla="*/ 2147483647 h 25"/>
              <a:gd name="T8" fmla="*/ 2147483647 w 26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"/>
              <a:gd name="T17" fmla="*/ 26 w 26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">
                <a:moveTo>
                  <a:pt x="13" y="0"/>
                </a:moveTo>
                <a:lnTo>
                  <a:pt x="26" y="12"/>
                </a:lnTo>
                <a:lnTo>
                  <a:pt x="13" y="25"/>
                </a:lnTo>
                <a:lnTo>
                  <a:pt x="0" y="12"/>
                </a:lnTo>
                <a:lnTo>
                  <a:pt x="13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25" name="Rectangle 253"/>
          <p:cNvSpPr>
            <a:spLocks noChangeArrowheads="1"/>
          </p:cNvSpPr>
          <p:nvPr/>
        </p:nvSpPr>
        <p:spPr bwMode="auto">
          <a:xfrm>
            <a:off x="5505450" y="5335588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3.3 years</a:t>
            </a:r>
          </a:p>
        </p:txBody>
      </p:sp>
      <p:sp>
        <p:nvSpPr>
          <p:cNvPr id="3326" name="Rectangle 254"/>
          <p:cNvSpPr>
            <a:spLocks noChangeArrowheads="1"/>
          </p:cNvSpPr>
          <p:nvPr/>
        </p:nvSpPr>
        <p:spPr bwMode="auto">
          <a:xfrm>
            <a:off x="5514975" y="4002088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6.4 years</a:t>
            </a:r>
          </a:p>
        </p:txBody>
      </p:sp>
      <p:sp>
        <p:nvSpPr>
          <p:cNvPr id="3329" name="Rectangle 257"/>
          <p:cNvSpPr>
            <a:spLocks noChangeArrowheads="1"/>
          </p:cNvSpPr>
          <p:nvPr/>
        </p:nvSpPr>
        <p:spPr bwMode="auto">
          <a:xfrm>
            <a:off x="4371975" y="5259388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3.5 years</a:t>
            </a:r>
          </a:p>
        </p:txBody>
      </p:sp>
      <p:sp>
        <p:nvSpPr>
          <p:cNvPr id="3330" name="Rectangle 258"/>
          <p:cNvSpPr>
            <a:spLocks noChangeArrowheads="1"/>
          </p:cNvSpPr>
          <p:nvPr/>
        </p:nvSpPr>
        <p:spPr bwMode="auto">
          <a:xfrm>
            <a:off x="4362450" y="2363788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9.7 years</a:t>
            </a:r>
          </a:p>
        </p:txBody>
      </p: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5514975" y="6469063"/>
            <a:ext cx="2857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0.5 years</a:t>
            </a:r>
          </a:p>
        </p:txBody>
      </p:sp>
      <p:sp>
        <p:nvSpPr>
          <p:cNvPr id="3332" name="Rectangle 260"/>
          <p:cNvSpPr>
            <a:spLocks noChangeArrowheads="1"/>
          </p:cNvSpPr>
          <p:nvPr/>
        </p:nvSpPr>
        <p:spPr bwMode="auto">
          <a:xfrm>
            <a:off x="6638925" y="2154238"/>
            <a:ext cx="454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10.3 years</a:t>
            </a:r>
          </a:p>
        </p:txBody>
      </p:sp>
      <p:sp>
        <p:nvSpPr>
          <p:cNvPr id="3333" name="Rectangle 261"/>
          <p:cNvSpPr>
            <a:spLocks noChangeArrowheads="1"/>
          </p:cNvSpPr>
          <p:nvPr/>
        </p:nvSpPr>
        <p:spPr bwMode="auto">
          <a:xfrm>
            <a:off x="6650038" y="5564188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2.6 years</a:t>
            </a:r>
          </a:p>
        </p:txBody>
      </p:sp>
      <p:sp>
        <p:nvSpPr>
          <p:cNvPr id="3334" name="Rectangle 262"/>
          <p:cNvSpPr>
            <a:spLocks noChangeArrowheads="1"/>
          </p:cNvSpPr>
          <p:nvPr/>
        </p:nvSpPr>
        <p:spPr bwMode="auto">
          <a:xfrm>
            <a:off x="6707188" y="6464300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0.3 years</a:t>
            </a:r>
          </a:p>
        </p:txBody>
      </p:sp>
      <p:sp>
        <p:nvSpPr>
          <p:cNvPr id="3335" name="Rectangle 263"/>
          <p:cNvSpPr>
            <a:spLocks noChangeArrowheads="1"/>
          </p:cNvSpPr>
          <p:nvPr/>
        </p:nvSpPr>
        <p:spPr bwMode="auto">
          <a:xfrm>
            <a:off x="8004175" y="3057525"/>
            <a:ext cx="1143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Boys</a:t>
            </a:r>
          </a:p>
        </p:txBody>
      </p:sp>
      <p:sp>
        <p:nvSpPr>
          <p:cNvPr id="3336" name="Rectangle 264"/>
          <p:cNvSpPr>
            <a:spLocks noChangeArrowheads="1"/>
          </p:cNvSpPr>
          <p:nvPr/>
        </p:nvSpPr>
        <p:spPr bwMode="auto">
          <a:xfrm>
            <a:off x="7986713" y="3367088"/>
            <a:ext cx="1143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Girls</a:t>
            </a:r>
          </a:p>
        </p:txBody>
      </p:sp>
      <p:sp>
        <p:nvSpPr>
          <p:cNvPr id="3337" name="Rectangle 265"/>
          <p:cNvSpPr>
            <a:spLocks noChangeArrowheads="1"/>
          </p:cNvSpPr>
          <p:nvPr/>
        </p:nvSpPr>
        <p:spPr bwMode="auto">
          <a:xfrm>
            <a:off x="2273300" y="4027488"/>
            <a:ext cx="695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CC3300"/>
                </a:solidFill>
              </a:rPr>
              <a:t>6.7 years</a:t>
            </a:r>
          </a:p>
        </p:txBody>
      </p:sp>
      <p:sp>
        <p:nvSpPr>
          <p:cNvPr id="3339" name="Rectangle 267"/>
          <p:cNvSpPr>
            <a:spLocks noChangeArrowheads="1"/>
          </p:cNvSpPr>
          <p:nvPr/>
        </p:nvSpPr>
        <p:spPr bwMode="auto">
          <a:xfrm>
            <a:off x="5467350" y="2201863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 years</a:t>
            </a:r>
          </a:p>
        </p:txBody>
      </p:sp>
      <p:sp>
        <p:nvSpPr>
          <p:cNvPr id="19515" name="Rectangle 126"/>
          <p:cNvSpPr>
            <a:spLocks noChangeArrowheads="1"/>
          </p:cNvSpPr>
          <p:nvPr/>
        </p:nvSpPr>
        <p:spPr bwMode="auto">
          <a:xfrm>
            <a:off x="263526" y="284202"/>
            <a:ext cx="89138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Interactive inequality – wealth, gender and location</a:t>
            </a:r>
            <a:endParaRPr lang="en-US" sz="3500" dirty="0">
              <a:latin typeface="Calibri" pitchFamily="34" charset="0"/>
            </a:endParaRPr>
          </a:p>
        </p:txBody>
      </p:sp>
      <p:sp>
        <p:nvSpPr>
          <p:cNvPr id="19516" name="Rectangle 127"/>
          <p:cNvSpPr>
            <a:spLocks noChangeArrowheads="1"/>
          </p:cNvSpPr>
          <p:nvPr/>
        </p:nvSpPr>
        <p:spPr bwMode="auto">
          <a:xfrm>
            <a:off x="0" y="914400"/>
            <a:ext cx="200977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 case of Nigeria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1313" y="6332538"/>
            <a:ext cx="145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UNESCO GMR</a:t>
            </a:r>
            <a:endParaRPr lang="en-US" sz="1000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9" dur="50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2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2" grpId="0" animBg="1"/>
      <p:bldP spid="3193" grpId="0" animBg="1"/>
      <p:bldP spid="3195" grpId="0" animBg="1"/>
      <p:bldP spid="3197" grpId="0" animBg="1"/>
      <p:bldP spid="3118" grpId="0" animBg="1"/>
      <p:bldP spid="3191" grpId="0" animBg="1"/>
      <p:bldP spid="3263" grpId="0"/>
      <p:bldP spid="3266" grpId="0"/>
      <p:bldP spid="3268" grpId="0"/>
      <p:bldP spid="3269" grpId="0"/>
      <p:bldP spid="3270" grpId="0"/>
      <p:bldP spid="3271" grpId="0"/>
      <p:bldP spid="3272" grpId="0"/>
      <p:bldP spid="3273" grpId="0"/>
      <p:bldP spid="3274" grpId="0"/>
      <p:bldP spid="3276" grpId="0"/>
      <p:bldP spid="3307" grpId="0" animBg="1"/>
      <p:bldP spid="3308" grpId="0" animBg="1"/>
      <p:bldP spid="3314" grpId="0" animBg="1"/>
      <p:bldP spid="3194" grpId="0" animBg="1"/>
      <p:bldP spid="3199" grpId="0" animBg="1"/>
      <p:bldP spid="3325" grpId="0"/>
      <p:bldP spid="3326" grpId="0"/>
      <p:bldP spid="3329" grpId="0"/>
      <p:bldP spid="3330" grpId="0"/>
      <p:bldP spid="3331" grpId="0"/>
      <p:bldP spid="3332" grpId="0"/>
      <p:bldP spid="3333" grpId="0"/>
      <p:bldP spid="3334" grpId="0"/>
      <p:bldP spid="3335" grpId="0"/>
      <p:bldP spid="3336" grpId="0"/>
      <p:bldP spid="3337" grpId="0"/>
      <p:bldP spid="3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19091"/>
          <a:stretch>
            <a:fillRect/>
          </a:stretch>
        </p:blipFill>
        <p:spPr bwMode="auto">
          <a:xfrm>
            <a:off x="1574800" y="1270000"/>
            <a:ext cx="6045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b="20455"/>
          <a:stretch>
            <a:fillRect/>
          </a:stretch>
        </p:blipFill>
        <p:spPr bwMode="auto">
          <a:xfrm>
            <a:off x="1574800" y="1270000"/>
            <a:ext cx="6045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 b="20455"/>
          <a:stretch>
            <a:fillRect/>
          </a:stretch>
        </p:blipFill>
        <p:spPr bwMode="auto">
          <a:xfrm>
            <a:off x="1574800" y="1270000"/>
            <a:ext cx="6045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Getting through school without learning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ONLY 27 MILLION CHILDREN LEARN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Wealth Gap in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Malawi 2007: Reaching minimum learning standards</a:t>
            </a:r>
            <a:endParaRPr lang="en-US" sz="18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438400" y="4267200"/>
            <a:ext cx="5334000" cy="0"/>
          </a:xfrm>
          <a:prstGeom prst="line">
            <a:avLst/>
          </a:prstGeom>
          <a:ln w="3175">
            <a:solidFill>
              <a:srgbClr val="C0C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435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National Avg.</a:t>
            </a:r>
            <a:r>
              <a:rPr lang="en-US" sz="1200" b="1" dirty="0" smtClean="0"/>
              <a:t>        </a:t>
            </a:r>
            <a:r>
              <a:rPr lang="en-US" sz="1200" dirty="0" smtClean="0"/>
              <a:t>0%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4038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	    0%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4114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100%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438400" y="5257800"/>
            <a:ext cx="5334000" cy="0"/>
          </a:xfrm>
          <a:prstGeom prst="line">
            <a:avLst/>
          </a:prstGeom>
          <a:ln w="3175">
            <a:solidFill>
              <a:srgbClr val="C0C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30450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Gender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0" y="4038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Region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0" y="5026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Income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91200" y="5024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1"/>
                </a:solidFill>
                <a:sym typeface="Symbol"/>
              </a:rPr>
              <a:t>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9600" y="502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1"/>
                </a:solidFill>
                <a:sym typeface="Symbol"/>
              </a:rPr>
              <a:t>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4038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9900"/>
                </a:solidFill>
                <a:sym typeface="Symbol"/>
              </a:rPr>
              <a:t>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4038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9900"/>
                </a:solidFill>
                <a:sym typeface="Symbol"/>
              </a:rPr>
              <a:t>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78500" y="3837801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URBAN: 63%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178300" y="3837801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RURAL: 49%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181600" y="2895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BOYS:  55%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038600" y="29234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GIRLS: 47%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295900" y="4828401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WEALTHY: 59%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114800" y="481078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POOR: 48%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0" y="5057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	   0%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838200" y="3075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	    0%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2209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AVG: 52%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2438400" y="3276600"/>
            <a:ext cx="5334000" cy="0"/>
          </a:xfrm>
          <a:prstGeom prst="line">
            <a:avLst/>
          </a:prstGeom>
          <a:ln w="3175">
            <a:solidFill>
              <a:srgbClr val="C0C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43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92D050"/>
                </a:solidFill>
                <a:sym typeface="Symbol"/>
              </a:rPr>
              <a:t>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92D050"/>
                </a:solidFill>
                <a:sym typeface="Symbol"/>
              </a:rPr>
              <a:t></a:t>
            </a:r>
            <a:endParaRPr lang="en-US" sz="2400" b="1" dirty="0">
              <a:solidFill>
                <a:srgbClr val="92D05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2438400" y="2590800"/>
            <a:ext cx="5334000" cy="0"/>
          </a:xfrm>
          <a:prstGeom prst="line">
            <a:avLst/>
          </a:prstGeom>
          <a:ln w="3175">
            <a:solidFill>
              <a:srgbClr val="C0C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ym typeface="Symbol"/>
              </a:rPr>
              <a:t>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7924800" y="3152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924800" y="2514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7924800" y="5105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100%</a:t>
            </a:r>
            <a:endParaRPr lang="en-US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9" grpId="0"/>
      <p:bldP spid="37" grpId="0"/>
      <p:bldP spid="56" grpId="0"/>
      <p:bldP spid="5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in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ookings">
      <a:majorFont>
        <a:latin typeface="Georgia"/>
        <a:ea typeface="ヒラギノ明朝 Pro W3"/>
        <a:cs typeface="ヒラギノ明朝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Brook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Brookings</Template>
  <TotalTime>10187</TotalTime>
  <Pages>0</Pages>
  <Words>389</Words>
  <Characters>0</Characters>
  <Application>Microsoft Office PowerPoint</Application>
  <PresentationFormat>Letter Paper (8.5x11 in)</PresentationFormat>
  <Lines>0</Lines>
  <Paragraphs>127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Brookings</vt:lpstr>
      <vt:lpstr>Africa’s great learning divide – inequality as barrier to progress in education</vt:lpstr>
      <vt:lpstr>Slide 1</vt:lpstr>
      <vt:lpstr>The primary school cohort – 127 mn</vt:lpstr>
      <vt:lpstr>Why children aren’t in school</vt:lpstr>
      <vt:lpstr>Slide 4</vt:lpstr>
      <vt:lpstr>Getting through school without learning</vt:lpstr>
      <vt:lpstr>Wealth Gap in Learning</vt:lpstr>
    </vt:vector>
  </TitlesOfParts>
  <Company>The Brookings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egallagher</dc:creator>
  <cp:lastModifiedBy>Jennifer Tyre</cp:lastModifiedBy>
  <cp:revision>816</cp:revision>
  <cp:lastPrinted>2012-04-09T20:16:48Z</cp:lastPrinted>
  <dcterms:created xsi:type="dcterms:W3CDTF">2013-04-16T21:27:27Z</dcterms:created>
  <dcterms:modified xsi:type="dcterms:W3CDTF">2013-05-15T21:16:21Z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-1115206500</vt:i4>
  </property>
  <property fmtid="{D5CDD505-2E9C-101B-9397-08002B2CF9AE}" pid="4" name="_EmailSubject">
    <vt:lpwstr>April 17th Post Event Page</vt:lpwstr>
  </property>
  <property fmtid="{D5CDD505-2E9C-101B-9397-08002B2CF9AE}" pid="5" name="_AuthorEmail">
    <vt:lpwstr>JAlexander@brookings.edu</vt:lpwstr>
  </property>
  <property fmtid="{D5CDD505-2E9C-101B-9397-08002B2CF9AE}" pid="6" name="_AuthorEmailDisplayName">
    <vt:lpwstr>Jenny Alexander</vt:lpwstr>
  </property>
</Properties>
</file>