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gif" ContentType="image/gif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4"/>
  </p:notesMasterIdLst>
  <p:sldIdLst>
    <p:sldId id="256" r:id="rId2"/>
    <p:sldId id="385" r:id="rId3"/>
    <p:sldId id="386" r:id="rId4"/>
    <p:sldId id="288" r:id="rId5"/>
    <p:sldId id="388" r:id="rId6"/>
    <p:sldId id="397" r:id="rId7"/>
    <p:sldId id="310" r:id="rId8"/>
    <p:sldId id="392" r:id="rId9"/>
    <p:sldId id="391" r:id="rId10"/>
    <p:sldId id="393" r:id="rId11"/>
    <p:sldId id="384" r:id="rId12"/>
    <p:sldId id="30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480" autoAdjust="0"/>
    <p:restoredTop sz="94660"/>
  </p:normalViewPr>
  <p:slideViewPr>
    <p:cSldViewPr>
      <p:cViewPr>
        <p:scale>
          <a:sx n="75" d="100"/>
          <a:sy n="75" d="100"/>
        </p:scale>
        <p:origin x="-2724" y="-9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1B25C-1BF9-4047-9F8F-E9F421F76B51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ADB90-69FC-4A51-9DE8-350A0FF66D1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992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0133BB0-94CA-41BE-9BEC-59F42355AC5E}" type="datetime1">
              <a:rPr lang="en-US" smtClean="0"/>
              <a:pPr/>
              <a:t>2/4/2013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C84F062-D601-49B6-AC86-57C2FBE6F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B5C3406-04A4-4859-A1FE-4BF8885A1927}" type="datetime1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4F062-D601-49B6-AC86-57C2FBE6F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5C8141-87BD-4FCE-AA9F-EC6F59AB21BA}" type="datetime1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4F062-D601-49B6-AC86-57C2FBE6F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323BD08-810D-424A-88AC-8F5741C2E781}" type="datetime1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4F062-D601-49B6-AC86-57C2FBE6F2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6452817"/>
            <a:ext cx="1600200" cy="328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1B2622-BD3F-44C1-A8E3-1ECDEA40E535}" type="datetime1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4F062-D601-49B6-AC86-57C2FBE6F2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439EB4-8414-4B07-A49F-0C774861A886}" type="datetime1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4F062-D601-49B6-AC86-57C2FBE6F2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30FF484-1BDD-4014-BA7D-83F93F45198B}" type="datetime1">
              <a:rPr lang="en-US" smtClean="0"/>
              <a:pPr/>
              <a:t>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4F062-D601-49B6-AC86-57C2FBE6F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6C9BBB4-7275-44D7-A5AC-EEBFA8DB4C5F}" type="datetime1">
              <a:rPr lang="en-US" smtClean="0"/>
              <a:pPr/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4F062-D601-49B6-AC86-57C2FBE6F2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732E328-9317-48DE-AB0E-8823A88EB2BE}" type="datetime1">
              <a:rPr lang="en-US" smtClean="0"/>
              <a:pPr/>
              <a:t>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4F062-D601-49B6-AC86-57C2FBE6F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9B4B8D5D-78FB-4434-8173-6DA015E8A96B}" type="datetime1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C84F062-D601-49B6-AC86-57C2FBE6F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034076F-E936-4ACF-84EC-820C8235DC20}" type="datetime1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C84F062-D601-49B6-AC86-57C2FBE6F2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7B8C6C7-2456-4431-A963-DC5D985F61FF}" type="datetime1">
              <a:rPr lang="en-US" smtClean="0"/>
              <a:pPr/>
              <a:t>2/4/2013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C84F062-D601-49B6-AC86-57C2FBE6F2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lsondergaard@worldbank.org" TargetMode="External"/><Relationship Id="rId2" Type="http://schemas.openxmlformats.org/officeDocument/2006/relationships/hyperlink" Target="mailto:ikheyfets@worldbank.or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hyperlink" Target="mailto:mmastruzzi@worldbank.org" TargetMode="External"/><Relationship Id="rId4" Type="http://schemas.openxmlformats.org/officeDocument/2006/relationships/hyperlink" Target="mailto:dmerotto@worldbank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352800"/>
            <a:ext cx="7391400" cy="1752600"/>
          </a:xfrm>
        </p:spPr>
        <p:txBody>
          <a:bodyPr>
            <a:noAutofit/>
          </a:bodyPr>
          <a:lstStyle/>
          <a:p>
            <a:pPr algn="l">
              <a:tabLst>
                <a:tab pos="0" algn="l"/>
                <a:tab pos="3657600" algn="ctr"/>
                <a:tab pos="7264400" algn="r"/>
                <a:tab pos="7662863" algn="r"/>
              </a:tabLst>
            </a:pPr>
            <a:r>
              <a:rPr lang="en-US" sz="1800" b="1" dirty="0" smtClean="0">
                <a:solidFill>
                  <a:schemeClr val="tx1"/>
                </a:solidFill>
                <a:latin typeface="+mj-lt"/>
              </a:rPr>
              <a:t>Presented to:		Presented by:</a:t>
            </a:r>
            <a:endParaRPr lang="en-US" sz="1800" b="1" dirty="0">
              <a:solidFill>
                <a:schemeClr val="tx1"/>
              </a:solidFill>
              <a:latin typeface="+mj-lt"/>
            </a:endParaRPr>
          </a:p>
          <a:p>
            <a:pPr algn="l">
              <a:tabLst>
                <a:tab pos="0" algn="l"/>
                <a:tab pos="3657600" algn="ctr"/>
                <a:tab pos="7264400" algn="r"/>
                <a:tab pos="7662863" algn="r"/>
              </a:tabLst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NEA Technical Committee Meeting		Igor </a:t>
            </a:r>
            <a:r>
              <a:rPr lang="en-US" sz="1800" dirty="0" err="1" smtClean="0">
                <a:solidFill>
                  <a:schemeClr val="tx1"/>
                </a:solidFill>
                <a:latin typeface="+mj-lt"/>
              </a:rPr>
              <a:t>Kheyfets</a:t>
            </a:r>
            <a:endParaRPr lang="en-US" sz="1800" dirty="0" smtClean="0">
              <a:solidFill>
                <a:schemeClr val="tx1"/>
              </a:solidFill>
              <a:latin typeface="+mj-lt"/>
            </a:endParaRPr>
          </a:p>
          <a:p>
            <a:pPr algn="l">
              <a:spcBef>
                <a:spcPts val="0"/>
              </a:spcBef>
              <a:tabLst>
                <a:tab pos="0" algn="l"/>
                <a:tab pos="3657600" algn="ctr"/>
                <a:tab pos="7264400" algn="r"/>
                <a:tab pos="7662863" algn="r"/>
              </a:tabLst>
            </a:pPr>
            <a:r>
              <a:rPr lang="en-US" sz="1800" dirty="0" smtClean="0">
                <a:solidFill>
                  <a:schemeClr val="tx1"/>
                </a:solidFill>
                <a:latin typeface="+mj-lt"/>
              </a:rPr>
              <a:t>Center for Universal Education at Brookings 	The World Bank</a:t>
            </a:r>
          </a:p>
          <a:p>
            <a:pPr algn="ctr">
              <a:tabLst>
                <a:tab pos="0" algn="l"/>
                <a:tab pos="3657600" algn="ctr"/>
                <a:tab pos="7264400" algn="r"/>
                <a:tab pos="7662863" algn="r"/>
              </a:tabLst>
            </a:pPr>
            <a:endParaRPr lang="en-US" sz="1800" dirty="0" smtClean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028" name="Picture 4" descr="wbcube-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62674"/>
            <a:ext cx="695325" cy="695326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143000"/>
            <a:ext cx="778349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F062-D601-49B6-AC86-57C2FBE6F269}" type="slidenum">
              <a:rPr lang="en-US" sz="1200" smtClean="0"/>
              <a:pPr/>
              <a:t>10</a:t>
            </a:fld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BOOSTs have been constructed or are </a:t>
            </a:r>
            <a:r>
              <a:rPr lang="en-US" sz="4000" dirty="0" smtClean="0"/>
              <a:t>under development in 30+ </a:t>
            </a:r>
            <a:r>
              <a:rPr lang="en-US" sz="4000" dirty="0" smtClean="0"/>
              <a:t>countries </a:t>
            </a:r>
          </a:p>
        </p:txBody>
      </p:sp>
      <p:pic>
        <p:nvPicPr>
          <p:cNvPr id="5" name="Picture 4" descr="wbcube-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62674"/>
            <a:ext cx="695325" cy="695326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" t="2274" r="4359" b="5043"/>
          <a:stretch/>
        </p:blipFill>
        <p:spPr bwMode="auto">
          <a:xfrm>
            <a:off x="228600" y="1447800"/>
            <a:ext cx="8745538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bcube-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62674"/>
            <a:ext cx="695325" cy="695326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F062-D601-49B6-AC86-57C2FBE6F269}" type="slidenum">
              <a:rPr lang="en-US" sz="1200" smtClean="0"/>
              <a:pPr/>
              <a:t>11</a:t>
            </a:fld>
            <a:endParaRPr lang="en-US" sz="1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Two countries – Moldova and Kenya – have made their BOOSTs public</a:t>
            </a:r>
            <a:endParaRPr lang="en-US" sz="4000" dirty="0"/>
          </a:p>
        </p:txBody>
      </p:sp>
      <p:sp>
        <p:nvSpPr>
          <p:cNvPr id="6" name="Content Placeholder 6"/>
          <p:cNvSpPr txBox="1">
            <a:spLocks/>
          </p:cNvSpPr>
          <p:nvPr/>
        </p:nvSpPr>
        <p:spPr>
          <a:xfrm>
            <a:off x="457200" y="2743200"/>
            <a:ext cx="8305800" cy="311169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lang="en-US" sz="2300" dirty="0" smtClean="0"/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lang="en-US" sz="2300" dirty="0" smtClean="0"/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endParaRPr lang="en-US" sz="2300" dirty="0" smtClean="0"/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tabLst/>
              <a:defRPr/>
            </a:pPr>
            <a:endParaRPr kumimoji="0" lang="en-US" sz="23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13281" t="13816" r="12500" b="4918"/>
          <a:stretch>
            <a:fillRect/>
          </a:stretch>
        </p:blipFill>
        <p:spPr bwMode="auto">
          <a:xfrm>
            <a:off x="102189" y="1371600"/>
            <a:ext cx="4088811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 l="7500" t="10166" r="8750" b="2835"/>
          <a:stretch>
            <a:fillRect/>
          </a:stretch>
        </p:blipFill>
        <p:spPr bwMode="auto">
          <a:xfrm>
            <a:off x="4191001" y="1425907"/>
            <a:ext cx="4800599" cy="375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F062-D601-49B6-AC86-57C2FBE6F269}" type="slidenum">
              <a:rPr lang="en-US" sz="1200" smtClean="0">
                <a:latin typeface="+mj-lt"/>
              </a:rPr>
              <a:pPr/>
              <a:t>12</a:t>
            </a:fld>
            <a:endParaRPr lang="en-US" sz="1200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59362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/>
              <a:t>Thank You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We look forward to hearing your feedback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2400" dirty="0" smtClean="0"/>
              <a:t> Igor </a:t>
            </a:r>
            <a:r>
              <a:rPr lang="en-US" sz="2400" dirty="0" smtClean="0">
                <a:hlinkClick r:id="rId2"/>
              </a:rPr>
              <a:t>ikheyfets@worldbank.org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Lars </a:t>
            </a:r>
            <a:r>
              <a:rPr lang="en-US" sz="2400" dirty="0" smtClean="0">
                <a:hlinkClick r:id="rId3"/>
              </a:rPr>
              <a:t>lsondergaard@worldbank.org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Dino </a:t>
            </a:r>
            <a:r>
              <a:rPr lang="en-US" sz="2400" dirty="0" smtClean="0">
                <a:hlinkClick r:id="rId4"/>
              </a:rPr>
              <a:t>dmerotto@worldbank.org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Massimo </a:t>
            </a:r>
            <a:r>
              <a:rPr lang="en-US" sz="2400" dirty="0" smtClean="0">
                <a:hlinkClick r:id="rId5"/>
              </a:rPr>
              <a:t>mmastruzzi@worldbank.org</a:t>
            </a:r>
            <a:endParaRPr lang="en-US" sz="2400" dirty="0"/>
          </a:p>
        </p:txBody>
      </p:sp>
      <p:pic>
        <p:nvPicPr>
          <p:cNvPr id="5" name="Picture 4" descr="wbcube-m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6162674"/>
            <a:ext cx="695325" cy="695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What is BOOST?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How does BOOST work?</a:t>
            </a:r>
          </a:p>
          <a:p>
            <a:endParaRPr lang="en-US" sz="3200" b="1" dirty="0" smtClean="0"/>
          </a:p>
          <a:p>
            <a:r>
              <a:rPr lang="en-US" sz="3200" b="1" dirty="0" smtClean="0"/>
              <a:t>How can BOOST contribute to the development of National Education Accounts (NEAs)?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F062-D601-49B6-AC86-57C2FBE6F269}" type="slidenum">
              <a:rPr lang="en-US" sz="1200" smtClean="0"/>
              <a:pPr/>
              <a:t>2</a:t>
            </a:fld>
            <a:endParaRPr lang="en-US"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Overview</a:t>
            </a:r>
            <a:endParaRPr lang="en-US" sz="4800" dirty="0"/>
          </a:p>
        </p:txBody>
      </p:sp>
      <p:pic>
        <p:nvPicPr>
          <p:cNvPr id="5" name="Picture 4" descr="wbcube-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62674"/>
            <a:ext cx="695325" cy="695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A new way of </a:t>
            </a:r>
            <a:r>
              <a:rPr lang="en-US" sz="3000" i="1" u="sng" dirty="0" smtClean="0"/>
              <a:t>thinking</a:t>
            </a:r>
            <a:r>
              <a:rPr lang="en-US" sz="3000" dirty="0" smtClean="0"/>
              <a:t> about, </a:t>
            </a:r>
            <a:r>
              <a:rPr lang="en-US" sz="3000" i="1" u="sng" dirty="0" smtClean="0"/>
              <a:t>collecting</a:t>
            </a:r>
            <a:r>
              <a:rPr lang="en-US" sz="3000" dirty="0" smtClean="0"/>
              <a:t>, </a:t>
            </a:r>
            <a:r>
              <a:rPr lang="en-US" sz="3000" i="1" u="sng" dirty="0" smtClean="0"/>
              <a:t>analyzing</a:t>
            </a:r>
            <a:r>
              <a:rPr lang="en-US" sz="3000" dirty="0" smtClean="0"/>
              <a:t> and </a:t>
            </a:r>
            <a:r>
              <a:rPr lang="en-US" sz="3000" i="1" u="sng" dirty="0" smtClean="0"/>
              <a:t>sharing</a:t>
            </a:r>
            <a:r>
              <a:rPr lang="en-US" sz="3000" dirty="0" smtClean="0"/>
              <a:t> public expenditure data</a:t>
            </a:r>
          </a:p>
          <a:p>
            <a:endParaRPr lang="en-US" sz="3000" dirty="0" smtClean="0"/>
          </a:p>
          <a:p>
            <a:r>
              <a:rPr lang="en-US" sz="3000" dirty="0" smtClean="0"/>
              <a:t>An initiative (started at the World Bank in 2009) aimed at improving the quality of public expenditure analysis by </a:t>
            </a:r>
            <a:r>
              <a:rPr lang="en-US" sz="3000" i="1" u="sng" dirty="0" smtClean="0"/>
              <a:t>linking spending to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F062-D601-49B6-AC86-57C2FBE6F269}" type="slidenum">
              <a:rPr lang="en-US" sz="1200" smtClean="0"/>
              <a:pPr/>
              <a:t>3</a:t>
            </a:fld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What is BOOST?</a:t>
            </a:r>
            <a:endParaRPr lang="en-US" sz="4800" dirty="0"/>
          </a:p>
        </p:txBody>
      </p:sp>
      <p:pic>
        <p:nvPicPr>
          <p:cNvPr id="5" name="Picture 4" descr="wbcube-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62674"/>
            <a:ext cx="695325" cy="695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78363"/>
          </a:xfrm>
        </p:spPr>
        <p:txBody>
          <a:bodyPr>
            <a:normAutofit/>
          </a:bodyPr>
          <a:lstStyle/>
          <a:p>
            <a:r>
              <a:rPr lang="en-US" sz="2600" dirty="0" smtClean="0"/>
              <a:t>To improve the quality and efficiency of service delivery through more transparency, more insightful analysis of spending and outcomes, and more involvement of civil society in monitoring of spending and results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Create easy-to-use databases of public spending</a:t>
            </a:r>
          </a:p>
          <a:p>
            <a:pPr lvl="1"/>
            <a:r>
              <a:rPr lang="en-US" sz="2200" dirty="0" smtClean="0"/>
              <a:t>Train counterparts and civil society in how to use such databases</a:t>
            </a:r>
          </a:p>
          <a:p>
            <a:pPr lvl="1"/>
            <a:r>
              <a:rPr lang="en-US" sz="2200" dirty="0" smtClean="0"/>
              <a:t>Merge detailed expenditure data with data on sector outcomes</a:t>
            </a:r>
          </a:p>
          <a:p>
            <a:pPr lvl="1"/>
            <a:r>
              <a:rPr lang="en-US" sz="2200" dirty="0" smtClean="0"/>
              <a:t>Show the type of analytical work that can be done with such data</a:t>
            </a:r>
            <a:endParaRPr lang="en-US" sz="22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F062-D601-49B6-AC86-57C2FBE6F269}" type="slidenum">
              <a:rPr lang="en-US" sz="1200" smtClean="0"/>
              <a:pPr/>
              <a:t>4</a:t>
            </a:fld>
            <a:endParaRPr lang="en-US" sz="1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600" dirty="0" smtClean="0"/>
              <a:t>Objective of the BOOST initiative</a:t>
            </a:r>
            <a:endParaRPr lang="en-US" sz="4600" dirty="0"/>
          </a:p>
        </p:txBody>
      </p:sp>
      <p:pic>
        <p:nvPicPr>
          <p:cNvPr id="5" name="Picture 4" descr="wbcube-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62674"/>
            <a:ext cx="695325" cy="695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200" dirty="0" smtClean="0"/>
              <a:t>World </a:t>
            </a:r>
            <a:r>
              <a:rPr lang="en-US" sz="2200" dirty="0" smtClean="0"/>
              <a:t>Bank (WB) team engages the country’s Ministry of Finance (MOF) in a discussion of how detailed data on public spending can be used  to enhance the quality and depth of policy analysis and policymaking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MOF shares with the WB detailed public expenditure data from the country’s Treasury system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WB team learns the country’s budget structure and compiles raw Treasury data into a comprehensive database, labeled with the MOF’s own budget classification codes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F062-D601-49B6-AC86-57C2FBE6F269}" type="slidenum">
              <a:rPr lang="en-US" sz="1200" smtClean="0"/>
              <a:pPr/>
              <a:t>5</a:t>
            </a:fld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How does BOOST work?</a:t>
            </a:r>
            <a:endParaRPr lang="en-US" sz="4800" dirty="0"/>
          </a:p>
        </p:txBody>
      </p:sp>
      <p:pic>
        <p:nvPicPr>
          <p:cNvPr id="5" name="Picture 4" descr="wbcube-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62674"/>
            <a:ext cx="695325" cy="695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19472"/>
          </a:xfrm>
        </p:spPr>
        <p:txBody>
          <a:bodyPr>
            <a:normAutofit/>
          </a:bodyPr>
          <a:lstStyle/>
          <a:p>
            <a:pPr lvl="1"/>
            <a:r>
              <a:rPr lang="en-US" sz="2200" dirty="0" smtClean="0"/>
              <a:t>WB </a:t>
            </a:r>
            <a:r>
              <a:rPr lang="en-US" sz="2200" dirty="0" smtClean="0"/>
              <a:t>team ensures that budget and expenditure amounts in the BOOST database are in line with published official reports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WB team presents to MOF a user-friendly BOOST database with an Excel PivotTable interface and a User’s Manual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MOF endorses BOOST as being in line with official  figures</a:t>
            </a:r>
          </a:p>
          <a:p>
            <a:pPr lvl="1"/>
            <a:endParaRPr lang="en-US" sz="2200" dirty="0" smtClean="0"/>
          </a:p>
          <a:p>
            <a:pPr lvl="1"/>
            <a:r>
              <a:rPr lang="en-US" sz="2200" dirty="0" smtClean="0"/>
              <a:t>WB team works with government counterparts to build capacity in utilizing BOOST for expenditure analysis and encourage public disclosure of BOOST data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F062-D601-49B6-AC86-57C2FBE6F269}" type="slidenum">
              <a:rPr lang="en-US" sz="1200" smtClean="0"/>
              <a:pPr/>
              <a:t>6</a:t>
            </a:fld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How does BOOST work</a:t>
            </a:r>
            <a:r>
              <a:rPr lang="en-US" sz="4800" dirty="0" smtClean="0"/>
              <a:t>? </a:t>
            </a:r>
            <a:r>
              <a:rPr lang="en-US" sz="2800" i="1" dirty="0" smtClean="0"/>
              <a:t>(cont’d)</a:t>
            </a:r>
            <a:endParaRPr lang="en-US" sz="4800" dirty="0"/>
          </a:p>
        </p:txBody>
      </p:sp>
      <p:pic>
        <p:nvPicPr>
          <p:cNvPr id="5" name="Picture 4" descr="wbcube-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62674"/>
            <a:ext cx="695325" cy="695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F062-D601-49B6-AC86-57C2FBE6F269}" type="slidenum">
              <a:rPr lang="en-US" sz="1200" smtClean="0">
                <a:latin typeface="+mj-lt"/>
              </a:rPr>
              <a:pPr/>
              <a:t>7</a:t>
            </a:fld>
            <a:endParaRPr lang="en-US" sz="1200" dirty="0">
              <a:latin typeface="+mj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At the core of BOOST is a large Excel dataset with an easy-to-use PivotTable interface</a:t>
            </a:r>
            <a:endParaRPr lang="en-US" sz="3200" dirty="0"/>
          </a:p>
        </p:txBody>
      </p:sp>
      <p:pic>
        <p:nvPicPr>
          <p:cNvPr id="5" name="Picture 4" descr="wbcube-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62674"/>
            <a:ext cx="695325" cy="695326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b="31481"/>
          <a:stretch>
            <a:fillRect/>
          </a:stretch>
        </p:blipFill>
        <p:spPr bwMode="auto">
          <a:xfrm>
            <a:off x="304800" y="1421725"/>
            <a:ext cx="8534400" cy="4404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F062-D601-49B6-AC86-57C2FBE6F269}" type="slidenum">
              <a:rPr lang="en-US" sz="1200" smtClean="0"/>
              <a:pPr/>
              <a:t>8</a:t>
            </a:fld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How can BOOST contribute to National Education Accounts (NEAs)?</a:t>
            </a:r>
          </a:p>
        </p:txBody>
      </p:sp>
      <p:pic>
        <p:nvPicPr>
          <p:cNvPr id="5" name="Picture 4" descr="wbcube-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62674"/>
            <a:ext cx="695325" cy="695326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853" y="1771053"/>
            <a:ext cx="8960947" cy="287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4F062-D601-49B6-AC86-57C2FBE6F269}" type="slidenum">
              <a:rPr lang="en-US" sz="1200" smtClean="0"/>
              <a:pPr/>
              <a:t>9</a:t>
            </a:fld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How can BOOST contribute to National Education Accounts (NEAs)?</a:t>
            </a:r>
          </a:p>
        </p:txBody>
      </p:sp>
      <p:pic>
        <p:nvPicPr>
          <p:cNvPr id="5" name="Picture 4" descr="wbcube-m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62674"/>
            <a:ext cx="695325" cy="695326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853" y="1771053"/>
            <a:ext cx="8960947" cy="287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ounded Rectangle 6"/>
          <p:cNvSpPr/>
          <p:nvPr/>
        </p:nvSpPr>
        <p:spPr>
          <a:xfrm>
            <a:off x="4106173" y="2684252"/>
            <a:ext cx="1104181" cy="168218"/>
          </a:xfrm>
          <a:prstGeom prst="roundRect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4106174" y="3045350"/>
            <a:ext cx="1104181" cy="374744"/>
          </a:xfrm>
          <a:prstGeom prst="roundRect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01171" y="2879766"/>
            <a:ext cx="1104181" cy="14173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34000"/>
            </a:schemeClr>
          </a:solidFill>
          <a:ln w="38100" cmpd="sng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2256310" y="2679700"/>
            <a:ext cx="1104181" cy="191146"/>
          </a:xfrm>
          <a:prstGeom prst="roundRect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10690" y="2679700"/>
            <a:ext cx="1104181" cy="508825"/>
          </a:xfrm>
          <a:prstGeom prst="roundRect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401181" y="3635402"/>
            <a:ext cx="1104181" cy="174666"/>
          </a:xfrm>
          <a:prstGeom prst="roundRect">
            <a:avLst/>
          </a:prstGeom>
          <a:solidFill>
            <a:schemeClr val="accent2">
              <a:lumMod val="20000"/>
              <a:lumOff val="80000"/>
              <a:alpha val="34000"/>
            </a:schemeClr>
          </a:solidFill>
          <a:ln w="38100" cmpd="sng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5963781" y="2690752"/>
            <a:ext cx="1104181" cy="889658"/>
          </a:xfrm>
          <a:prstGeom prst="roundRect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7825842" y="2692400"/>
            <a:ext cx="1104181" cy="381000"/>
          </a:xfrm>
          <a:prstGeom prst="roundRect">
            <a:avLst/>
          </a:prstGeom>
          <a:solidFill>
            <a:schemeClr val="accent2">
              <a:lumMod val="20000"/>
              <a:lumOff val="80000"/>
              <a:alpha val="34000"/>
            </a:schemeClr>
          </a:solidFill>
          <a:ln w="38100" cmpd="sng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28600" y="4876800"/>
            <a:ext cx="4191000" cy="508825"/>
          </a:xfrm>
          <a:prstGeom prst="roundRect">
            <a:avLst/>
          </a:prstGeom>
          <a:solidFill>
            <a:schemeClr val="accent2">
              <a:lumMod val="60000"/>
              <a:lumOff val="40000"/>
              <a:alpha val="34000"/>
            </a:schemeClr>
          </a:solidFill>
          <a:ln w="3810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Always</a:t>
            </a:r>
            <a:r>
              <a:rPr lang="en-US" sz="2400" b="1" dirty="0" smtClean="0">
                <a:solidFill>
                  <a:schemeClr val="tx1"/>
                </a:solidFill>
              </a:rPr>
              <a:t> covered by BOOST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724400" y="4876800"/>
            <a:ext cx="4191000" cy="508825"/>
          </a:xfrm>
          <a:prstGeom prst="roundRect">
            <a:avLst/>
          </a:prstGeom>
          <a:solidFill>
            <a:schemeClr val="accent2">
              <a:lumMod val="20000"/>
              <a:lumOff val="80000"/>
              <a:alpha val="34000"/>
            </a:schemeClr>
          </a:solidFill>
          <a:ln w="38100" cmpd="sng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i="1" dirty="0" smtClean="0">
                <a:solidFill>
                  <a:schemeClr val="tx1"/>
                </a:solidFill>
              </a:rPr>
              <a:t>Sometimes</a:t>
            </a:r>
            <a:r>
              <a:rPr lang="en-US" sz="2400" b="1" i="1" baseline="30000" dirty="0" smtClean="0">
                <a:solidFill>
                  <a:schemeClr val="tx1"/>
                </a:solidFill>
              </a:rPr>
              <a:t>*</a:t>
            </a:r>
            <a:r>
              <a:rPr lang="en-US" sz="2400" b="1" i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</a:rPr>
              <a:t>covered by BOOST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524000" y="5562600"/>
            <a:ext cx="7620000" cy="838200"/>
          </a:xfrm>
          <a:prstGeom prst="roundRect">
            <a:avLst/>
          </a:prstGeom>
          <a:noFill/>
          <a:ln w="38100" cmpd="sng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100" b="1" dirty="0" smtClean="0">
                <a:solidFill>
                  <a:schemeClr val="tx1"/>
                </a:solidFill>
              </a:rPr>
              <a:t>* </a:t>
            </a:r>
            <a:r>
              <a:rPr lang="en-US" sz="1100" b="1" i="1" dirty="0" smtClean="0">
                <a:solidFill>
                  <a:schemeClr val="tx1"/>
                </a:solidFill>
              </a:rPr>
              <a:t>Donor </a:t>
            </a:r>
            <a:r>
              <a:rPr lang="en-US" sz="1100" b="1" dirty="0" smtClean="0">
                <a:solidFill>
                  <a:schemeClr val="tx1"/>
                </a:solidFill>
              </a:rPr>
              <a:t>financing of education will be covered by BOOST if these funds flow through the public budget; </a:t>
            </a:r>
          </a:p>
          <a:p>
            <a:r>
              <a:rPr lang="en-US" sz="1100" b="1" dirty="0" smtClean="0">
                <a:solidFill>
                  <a:schemeClr val="tx1"/>
                </a:solidFill>
              </a:rPr>
              <a:t>* </a:t>
            </a:r>
            <a:r>
              <a:rPr lang="en-US" sz="1100" b="1" i="1" dirty="0" smtClean="0">
                <a:solidFill>
                  <a:schemeClr val="tx1"/>
                </a:solidFill>
              </a:rPr>
              <a:t>Private Schools’</a:t>
            </a:r>
            <a:r>
              <a:rPr lang="en-US" sz="1100" b="1" dirty="0" smtClean="0">
                <a:solidFill>
                  <a:schemeClr val="tx1"/>
                </a:solidFill>
              </a:rPr>
              <a:t> financing will be covered by BOOST if these schools are funded in full or in part through the public budget;</a:t>
            </a:r>
          </a:p>
          <a:p>
            <a:r>
              <a:rPr lang="en-US" sz="1100" b="1" dirty="0" smtClean="0">
                <a:solidFill>
                  <a:schemeClr val="tx1"/>
                </a:solidFill>
              </a:rPr>
              <a:t>* </a:t>
            </a:r>
            <a:r>
              <a:rPr lang="en-US" sz="1100" b="1" i="1" dirty="0" smtClean="0">
                <a:solidFill>
                  <a:schemeClr val="tx1"/>
                </a:solidFill>
              </a:rPr>
              <a:t>Learning Outcomes</a:t>
            </a:r>
            <a:r>
              <a:rPr lang="en-US" sz="1100" b="1" dirty="0" smtClean="0">
                <a:solidFill>
                  <a:schemeClr val="tx1"/>
                </a:solidFill>
              </a:rPr>
              <a:t> will be covered by BOOST if such data are collected and compiled in the BOOST education sector module.</a:t>
            </a:r>
            <a:endParaRPr lang="en-US" sz="11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14008</TotalTime>
  <Words>457</Words>
  <Application>Microsoft Office PowerPoint</Application>
  <PresentationFormat>On-screen Show (4:3)</PresentationFormat>
  <Paragraphs>61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Concourse</vt:lpstr>
      <vt:lpstr>PowerPoint Presentation</vt:lpstr>
      <vt:lpstr>Overview</vt:lpstr>
      <vt:lpstr>What is BOOST?</vt:lpstr>
      <vt:lpstr>Objective of the BOOST initiative</vt:lpstr>
      <vt:lpstr>How does BOOST work?</vt:lpstr>
      <vt:lpstr>How does BOOST work? (cont’d)</vt:lpstr>
      <vt:lpstr>At the core of BOOST is a large Excel dataset with an easy-to-use PivotTable interface</vt:lpstr>
      <vt:lpstr>How can BOOST contribute to National Education Accounts (NEAs)?</vt:lpstr>
      <vt:lpstr>How can BOOST contribute to National Education Accounts (NEAs)?</vt:lpstr>
      <vt:lpstr>BOOSTs have been constructed or are under development in 30+ countries </vt:lpstr>
      <vt:lpstr>Two countries – Moldova and Kenya – have made their BOOSTs public</vt:lpstr>
      <vt:lpstr>Thank You We look forward to hearing your feedback   Igor ikheyfets@worldbank.org Lars lsondergaard@worldbank.org  Dino dmerotto@worldbank.org Massimo mmastruzzi@worldbank.org</vt:lpstr>
    </vt:vector>
  </TitlesOfParts>
  <Company>The World Bank Group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Igor Kheyfets</cp:lastModifiedBy>
  <cp:revision>186</cp:revision>
  <dcterms:created xsi:type="dcterms:W3CDTF">2010-06-18T17:43:11Z</dcterms:created>
  <dcterms:modified xsi:type="dcterms:W3CDTF">2013-02-04T20:08:35Z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2051675627</vt:i4>
  </property>
  <property fmtid="{D5CDD505-2E9C-101B-9397-08002B2CF9AE}" pid="3" name="_NewReviewCycle">
    <vt:lpwstr/>
  </property>
  <property fmtid="{D5CDD505-2E9C-101B-9397-08002B2CF9AE}" pid="4" name="_EmailSubject">
    <vt:lpwstr>NEA Post Event Page</vt:lpwstr>
  </property>
  <property fmtid="{D5CDD505-2E9C-101B-9397-08002B2CF9AE}" pid="5" name="_AuthorEmail">
    <vt:lpwstr>JAlexander@brookings.edu</vt:lpwstr>
  </property>
  <property fmtid="{D5CDD505-2E9C-101B-9397-08002B2CF9AE}" pid="6" name="_AuthorEmailDisplayName">
    <vt:lpwstr>Jenny Alexander</vt:lpwstr>
  </property>
</Properties>
</file>