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56" r:id="rId4"/>
    <p:sldId id="271" r:id="rId5"/>
    <p:sldId id="273" r:id="rId6"/>
    <p:sldId id="264" r:id="rId7"/>
    <p:sldId id="265" r:id="rId8"/>
    <p:sldId id="266" r:id="rId9"/>
    <p:sldId id="267" r:id="rId10"/>
    <p:sldId id="274" r:id="rId11"/>
    <p:sldId id="268" r:id="rId12"/>
    <p:sldId id="269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>
        <p:scale>
          <a:sx n="66" d="100"/>
          <a:sy n="66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9EF59-07D5-4CF4-BC25-DBC89C33D74C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023B-1437-479E-AC10-91CFF2373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6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9BBF7-1B9D-4666-B9D2-AE72BE1217DB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2EE6B-DCBF-4A3E-A623-4A413CBDCA63}" type="slidenum">
              <a:rPr lang="en-US"/>
              <a:pPr/>
              <a:t>11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87B8F-C5E4-4966-B501-36B2D7A86FF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69211-928E-4A49-A0A7-D2CCAE5C0E0F}" type="slidenum">
              <a:rPr lang="en-US"/>
              <a:pPr/>
              <a:t>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023B-1437-479E-AC10-91CFF2373B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EBA4-D039-484D-95FA-33A058E65D2F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728F1-2890-49EF-B2EA-17DE4332FC94}" type="slidenum">
              <a:rPr lang="en-US"/>
              <a:pPr/>
              <a:t>5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7D7BC-BCD9-4AC7-90F8-3FA959EA1B09}" type="slidenum">
              <a:rPr lang="en-US"/>
              <a:pPr/>
              <a:t>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D2256-4319-4659-94BA-A063670A3853}" type="slidenum">
              <a:rPr lang="en-US"/>
              <a:pPr/>
              <a:t>7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EF496-432D-43CA-B752-8D2AF9A804EC}" type="slidenum">
              <a:rPr lang="en-US"/>
              <a:pPr/>
              <a:t>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2F156-957F-4041-AD9E-411E10FA1A80}" type="slidenum">
              <a:rPr lang="en-US"/>
              <a:pPr/>
              <a:t>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4603-2BBA-44CF-9829-8539AA19B077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4D03-CBCF-4BB8-BF48-5BFBAC84FB81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532-E167-4534-AA4D-97C4CDA7DD0E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8F4-7BBF-4C19-B9DA-1FDA52850302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A780-A46B-476A-8605-91CA77D4E2A6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F18-C785-427F-A581-79C12E774F2C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41C6-3253-4D5E-AB24-2263EFB6206E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401-8993-49D0-A3F4-AFD7785A2837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6225-A980-46A8-89E2-8C923EA4713B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8E5E-81CA-4F47-9F65-BACF23B22AF5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CBC7-1317-4890-BD9D-ECDE6366DEDD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C08B-07F7-4AD6-9363-AC3A94835CB3}" type="datetime1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4591-A3BD-466E-85EF-F21D1A0B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Robin </a:t>
            </a:r>
            <a:r>
              <a:rPr lang="en-US" dirty="0" err="1" smtClean="0"/>
              <a:t>Bronen</a:t>
            </a:r>
            <a:r>
              <a:rPr lang="en-US" smtClean="0"/>
              <a:t>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0207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Climate Change in Alaska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90600" y="838200"/>
            <a:ext cx="3962400" cy="3822700"/>
          </a:xfrm>
          <a:noFill/>
          <a:ln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5575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85800" y="4724400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Temperatures have increased an average of 3.5 Celsius </a:t>
            </a:r>
            <a:r>
              <a:rPr lang="en-US" sz="2000" b="1" dirty="0" smtClean="0">
                <a:solidFill>
                  <a:schemeClr val="bg1"/>
                </a:solidFill>
              </a:rPr>
              <a:t>in winter  since 1950s.  Permafrost </a:t>
            </a:r>
            <a:r>
              <a:rPr lang="en-US" sz="2000" b="1" dirty="0">
                <a:solidFill>
                  <a:schemeClr val="bg1"/>
                </a:solidFill>
              </a:rPr>
              <a:t>is melting and decrease in arctic sea ice</a:t>
            </a:r>
            <a:r>
              <a:rPr lang="en-US" sz="2000" b="1" dirty="0" smtClean="0">
                <a:solidFill>
                  <a:schemeClr val="bg1"/>
                </a:solidFill>
              </a:rPr>
              <a:t>. 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Accelerated </a:t>
            </a:r>
            <a:r>
              <a:rPr lang="en-US" sz="2000" b="1" dirty="0">
                <a:solidFill>
                  <a:schemeClr val="bg1"/>
                </a:solidFill>
              </a:rPr>
              <a:t>rates of erosion</a:t>
            </a:r>
            <a:r>
              <a:rPr lang="en-US" b="1" dirty="0"/>
              <a:t>.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8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Alaska State Programs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Alaska Climate Change Impact Mitigation </a:t>
            </a:r>
            <a:r>
              <a:rPr lang="en-US" dirty="0" smtClean="0">
                <a:solidFill>
                  <a:schemeClr val="bg1"/>
                </a:solidFill>
              </a:rPr>
              <a:t>Program</a:t>
            </a:r>
          </a:p>
          <a:p>
            <a:pPr marL="857250" lvl="3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Funding for six named most threatened communities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Relocation planning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US Fish and Wildlife Coastal Impact Assistance </a:t>
            </a:r>
            <a:r>
              <a:rPr lang="en-US" dirty="0" smtClean="0">
                <a:solidFill>
                  <a:schemeClr val="bg1"/>
                </a:solidFill>
              </a:rPr>
              <a:t>Program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Funding to create collaborative governance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9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ADAPTIVE GOVERNANCE RESPONSE BASED IN HUMAN RIGHTS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1825625"/>
            <a:ext cx="8150225" cy="4270375"/>
          </a:xfrm>
        </p:spPr>
        <p:txBody>
          <a:bodyPr/>
          <a:lstStyle/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85800" y="1981200"/>
            <a:ext cx="7391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Relocation Policy Framework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* must be based in human </a:t>
            </a:r>
            <a:r>
              <a:rPr lang="en-US" sz="2400" b="1" dirty="0" smtClean="0">
                <a:solidFill>
                  <a:schemeClr val="bg1"/>
                </a:solidFill>
              </a:rPr>
              <a:t>rights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* Communities must decide to relocate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* Relocation occurs if it is the only way to protect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Dynamic </a:t>
            </a:r>
            <a:r>
              <a:rPr lang="en-US" sz="2400" b="1" dirty="0">
                <a:solidFill>
                  <a:schemeClr val="bg1"/>
                </a:solidFill>
              </a:rPr>
              <a:t>adaptive governance response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	Disaster relief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	Hazard mitigation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	On-going socio-ecological assessments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Relocation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5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SOCIAL-ECOLOGICAL SIGNALS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Repetitive loss of structure;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Imminent danger to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community residents;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Community has no further ability to mitigate through flood protection, erosion control;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evacuation incidents;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Socio-economic indicators;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Scientific information regarding predicted sea level rise, erosion and flooding</a:t>
            </a:r>
          </a:p>
        </p:txBody>
      </p:sp>
    </p:spTree>
    <p:extLst>
      <p:ext uri="{BB962C8B-B14F-4D97-AF65-F5344CB8AC3E}">
        <p14:creationId xmlns:p14="http://schemas.microsoft.com/office/powerpoint/2010/main" xmlns="" val="15506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Recommendations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Congress amend disaster relief legislation to enable communities to use existing funding mechanisms to construct infrastructure at relocation sites that are not within the disaster area.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Congress </a:t>
            </a:r>
            <a:r>
              <a:rPr lang="en-US" b="1" dirty="0">
                <a:solidFill>
                  <a:schemeClr val="bg1"/>
                </a:solidFill>
              </a:rPr>
              <a:t>enact legislation to provide a relocation governance framework so that communities have the ability to relocate when the traditional erosion and flood control devices can no longer protect residents in place.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4419600" cy="4151313"/>
          </a:xfrm>
          <a:noFill/>
          <a:ln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28600"/>
            <a:ext cx="43291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09600" y="4495800"/>
            <a:ext cx="85344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/>
              <a:t>Photos: Frank </a:t>
            </a:r>
            <a:r>
              <a:rPr lang="en-US" sz="1200" dirty="0" err="1"/>
              <a:t>Myoumick-Kawerak</a:t>
            </a:r>
            <a:endParaRPr lang="en-US" sz="1200" b="1" dirty="0"/>
          </a:p>
          <a:p>
            <a:r>
              <a:rPr lang="en-US" sz="2000" b="1" dirty="0" smtClean="0"/>
              <a:t>2003 </a:t>
            </a:r>
            <a:r>
              <a:rPr lang="en-US" sz="2000" b="1" dirty="0"/>
              <a:t>US </a:t>
            </a:r>
            <a:r>
              <a:rPr lang="en-US" sz="2000" b="1" dirty="0" smtClean="0"/>
              <a:t>Government Accountability Office  (GAO) found </a:t>
            </a:r>
            <a:r>
              <a:rPr lang="en-US" sz="2000" b="1" dirty="0">
                <a:solidFill>
                  <a:srgbClr val="00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communities seeking to relocate in Alaska and </a:t>
            </a:r>
            <a:r>
              <a:rPr lang="en-US" sz="2000" b="1" dirty="0">
                <a:solidFill>
                  <a:srgbClr val="000000"/>
                </a:solidFill>
              </a:rPr>
              <a:t>184 other communities</a:t>
            </a:r>
            <a:r>
              <a:rPr lang="en-US" sz="2000" b="1" dirty="0"/>
              <a:t> are being affected by flooding and erosion </a:t>
            </a:r>
          </a:p>
          <a:p>
            <a:endParaRPr lang="en-US" sz="2000" b="1" dirty="0"/>
          </a:p>
          <a:p>
            <a:r>
              <a:rPr lang="en-US" sz="2000" b="1" dirty="0"/>
              <a:t>2009 US </a:t>
            </a:r>
            <a:r>
              <a:rPr lang="en-US" sz="2000" b="1" dirty="0" smtClean="0"/>
              <a:t>GAO </a:t>
            </a:r>
            <a:r>
              <a:rPr lang="en-US" sz="2000" b="1" dirty="0"/>
              <a:t>report found </a:t>
            </a:r>
            <a:r>
              <a:rPr lang="en-US" sz="2000" b="1" dirty="0" smtClean="0"/>
              <a:t> 31 imminently threatened and </a:t>
            </a:r>
            <a:r>
              <a:rPr lang="en-US" sz="2000" b="1" dirty="0" smtClean="0">
                <a:solidFill>
                  <a:srgbClr val="000000"/>
                </a:solidFill>
              </a:rPr>
              <a:t>12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/>
              <a:t>seeking to relocate.</a:t>
            </a:r>
          </a:p>
          <a:p>
            <a:endParaRPr lang="en-US" sz="2000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 for Powerpoint.jpg"/>
          <p:cNvPicPr>
            <a:picLocks noChangeAspect="1"/>
          </p:cNvPicPr>
          <p:nvPr/>
        </p:nvPicPr>
        <p:blipFill>
          <a:blip r:embed="rId3" cstate="print"/>
          <a:srcRect t="18877" b="21657"/>
          <a:stretch>
            <a:fillRect/>
          </a:stretch>
        </p:blipFill>
        <p:spPr>
          <a:xfrm>
            <a:off x="381000" y="274320"/>
            <a:ext cx="8555131" cy="65836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SHISHMAREF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86000" y="2833688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80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" y="1143001"/>
            <a:ext cx="3505200" cy="3581400"/>
          </a:xfrm>
          <a:noFill/>
          <a:ln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3286" y="1143000"/>
            <a:ext cx="4419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7244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State </a:t>
            </a:r>
            <a:r>
              <a:rPr lang="en-US" b="1" dirty="0">
                <a:solidFill>
                  <a:schemeClr val="bg1"/>
                </a:solidFill>
              </a:rPr>
              <a:t>flood </a:t>
            </a:r>
            <a:r>
              <a:rPr lang="en-US" b="1" dirty="0" smtClean="0">
                <a:solidFill>
                  <a:schemeClr val="bg1"/>
                </a:solidFill>
              </a:rPr>
              <a:t>disasters </a:t>
            </a:r>
            <a:r>
              <a:rPr lang="en-US" b="1" dirty="0">
                <a:solidFill>
                  <a:schemeClr val="bg1"/>
                </a:solidFill>
              </a:rPr>
              <a:t>in 2001, 2004 and </a:t>
            </a:r>
            <a:r>
              <a:rPr lang="en-US" b="1" dirty="0" smtClean="0">
                <a:solidFill>
                  <a:schemeClr val="bg1"/>
                </a:solidFill>
              </a:rPr>
              <a:t>2005.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Government </a:t>
            </a:r>
            <a:r>
              <a:rPr lang="en-US" b="1" dirty="0">
                <a:solidFill>
                  <a:schemeClr val="bg1"/>
                </a:solidFill>
              </a:rPr>
              <a:t>spent $16 million on erosion </a:t>
            </a:r>
            <a:r>
              <a:rPr lang="en-US" b="1" dirty="0" smtClean="0">
                <a:solidFill>
                  <a:schemeClr val="bg1"/>
                </a:solidFill>
              </a:rPr>
              <a:t>control.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2002 </a:t>
            </a:r>
            <a:r>
              <a:rPr lang="en-US" b="1" dirty="0">
                <a:solidFill>
                  <a:schemeClr val="bg1"/>
                </a:solidFill>
              </a:rPr>
              <a:t>Native Village of </a:t>
            </a:r>
            <a:r>
              <a:rPr lang="en-US" b="1" dirty="0" err="1">
                <a:solidFill>
                  <a:schemeClr val="bg1"/>
                </a:solidFill>
              </a:rPr>
              <a:t>Shishmaref</a:t>
            </a:r>
            <a:r>
              <a:rPr lang="en-US" b="1" dirty="0">
                <a:solidFill>
                  <a:schemeClr val="bg1"/>
                </a:solidFill>
              </a:rPr>
              <a:t> voted to </a:t>
            </a:r>
            <a:r>
              <a:rPr lang="en-US" b="1" dirty="0" smtClean="0">
                <a:solidFill>
                  <a:schemeClr val="bg1"/>
                </a:solidFill>
              </a:rPr>
              <a:t>relocate.  </a:t>
            </a:r>
            <a:r>
              <a:rPr lang="en-US" b="1" dirty="0">
                <a:solidFill>
                  <a:schemeClr val="bg1"/>
                </a:solidFill>
              </a:rPr>
              <a:t>Decided on relocation site but government does not believe it is a good location – </a:t>
            </a:r>
            <a:r>
              <a:rPr lang="en-US" b="1" dirty="0" smtClean="0">
                <a:solidFill>
                  <a:schemeClr val="bg1"/>
                </a:solidFill>
              </a:rPr>
              <a:t>still looking for a relocation site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2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KIVALINA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9332" name="Picture 4" descr="Kivalina_Seaw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524" y="1143000"/>
            <a:ext cx="7483476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898524" y="4419600"/>
            <a:ext cx="7559675" cy="23698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Between 2002 and 2007, six extreme weather events accelerated the rate of erosion.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Three </a:t>
            </a:r>
            <a:r>
              <a:rPr lang="en-US" sz="2000" b="1" dirty="0">
                <a:solidFill>
                  <a:srgbClr val="C00000"/>
                </a:solidFill>
              </a:rPr>
              <a:t>disaster </a:t>
            </a:r>
            <a:r>
              <a:rPr lang="en-US" sz="2000" b="1" dirty="0" smtClean="0">
                <a:solidFill>
                  <a:srgbClr val="C00000"/>
                </a:solidFill>
              </a:rPr>
              <a:t>declarations. </a:t>
            </a:r>
            <a:r>
              <a:rPr lang="en-US" sz="2000" b="1" dirty="0">
                <a:solidFill>
                  <a:srgbClr val="C00000"/>
                </a:solidFill>
              </a:rPr>
              <a:t>The most recent extreme event was a hurricane-strength storm, which occurred in November </a:t>
            </a:r>
            <a:r>
              <a:rPr lang="en-US" sz="2000" b="1" dirty="0" smtClean="0">
                <a:solidFill>
                  <a:srgbClr val="C00000"/>
                </a:solidFill>
              </a:rPr>
              <a:t>2011.  </a:t>
            </a: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Community </a:t>
            </a:r>
            <a:r>
              <a:rPr lang="en-US" sz="2000" b="1" dirty="0">
                <a:solidFill>
                  <a:srgbClr val="FF0000"/>
                </a:solidFill>
              </a:rPr>
              <a:t>has voted three time to relocate and chosen a relocation site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0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NEWTOK</a:t>
            </a:r>
          </a:p>
        </p:txBody>
      </p:sp>
      <p:sp>
        <p:nvSpPr>
          <p:cNvPr id="36867" name="Rectangle 3" descr="newtok_2007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On-going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biophysical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change</a:t>
            </a:r>
          </a:p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Erosion Control – Tried and Failed</a:t>
            </a:r>
          </a:p>
          <a:p>
            <a:pPr lvl="2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$ 1.5 million dollars spent 1983-1989</a:t>
            </a:r>
          </a:p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Six extreme weather events</a:t>
            </a:r>
          </a:p>
          <a:p>
            <a:pPr lvl="2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1989-2006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228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SOCIAL-ECOLOGICAL CRISIS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r>
              <a:rPr lang="en-US"/>
              <a:t>Public Health Crisis </a:t>
            </a:r>
          </a:p>
          <a:p>
            <a:pPr lvl="1"/>
            <a:r>
              <a:rPr lang="en-US"/>
              <a:t>29% of children have lower respiratory tract infection</a:t>
            </a:r>
          </a:p>
          <a:p>
            <a:pPr>
              <a:buFont typeface="Wingdings" pitchFamily="2" charset="2"/>
              <a:buNone/>
            </a:pPr>
            <a:r>
              <a:rPr lang="en-US"/>
              <a:t>	Loss of major infrastructure</a:t>
            </a:r>
          </a:p>
          <a:p>
            <a:pPr lvl="1"/>
            <a:r>
              <a:rPr lang="en-US"/>
              <a:t>Barge landing</a:t>
            </a:r>
          </a:p>
          <a:p>
            <a:pPr lvl="1"/>
            <a:r>
              <a:rPr lang="en-US"/>
              <a:t>Lack of potable water</a:t>
            </a:r>
          </a:p>
          <a:p>
            <a:pPr lvl="1"/>
            <a:r>
              <a:rPr lang="en-US"/>
              <a:t>Housing shortage</a:t>
            </a:r>
          </a:p>
          <a:p>
            <a:pPr lvl="1"/>
            <a:r>
              <a:rPr lang="en-US"/>
              <a:t>Lack of sanitary sewage system</a:t>
            </a:r>
          </a:p>
          <a:p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8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Newtok Traditional Council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 flipV="1">
            <a:off x="1143000" y="4191000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endParaRPr lang="en-US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508125" y="6208713"/>
            <a:ext cx="717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2819400" y="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219200" y="9144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1388" name="Picture 12" descr="Shishmaref_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-175260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447800" y="1363663"/>
            <a:ext cx="624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838200" y="0"/>
            <a:ext cx="7543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381000" y="2057400"/>
            <a:ext cx="8305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NEWTOK TRADITIONAL COUNCIL</a:t>
            </a:r>
          </a:p>
          <a:p>
            <a:endParaRPr lang="en-US" sz="2400" b="1"/>
          </a:p>
          <a:p>
            <a:r>
              <a:rPr lang="en-US" sz="2400" b="1"/>
              <a:t>Documented erosion since 1983</a:t>
            </a:r>
          </a:p>
          <a:p>
            <a:endParaRPr lang="en-US" sz="2400" b="1"/>
          </a:p>
          <a:p>
            <a:r>
              <a:rPr lang="en-US" sz="2400" b="1"/>
              <a:t>Identified 6 potential relocation sites and evaluated habitability</a:t>
            </a:r>
          </a:p>
          <a:p>
            <a:endParaRPr lang="en-US" sz="2400" b="1"/>
          </a:p>
          <a:p>
            <a:r>
              <a:rPr lang="en-US" sz="2400" b="1"/>
              <a:t>Community voted 3 times to relocate</a:t>
            </a:r>
          </a:p>
          <a:p>
            <a:endParaRPr lang="en-US" sz="2400" b="1"/>
          </a:p>
          <a:p>
            <a:r>
              <a:rPr lang="en-US" sz="2400" b="1"/>
              <a:t>Acquired land for relocation in 2003.</a:t>
            </a:r>
          </a:p>
        </p:txBody>
      </p:sp>
    </p:spTree>
    <p:extLst>
      <p:ext uri="{BB962C8B-B14F-4D97-AF65-F5344CB8AC3E}">
        <p14:creationId xmlns:p14="http://schemas.microsoft.com/office/powerpoint/2010/main" xmlns="" val="36758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Robin Bronen:                                                        University of Alaska Fairbanks   rbronen@yahoo.com 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NEWTOK’S RELOCATION CHALLENGES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Newtok Planning Group</a:t>
            </a:r>
          </a:p>
          <a:p>
            <a:pPr lvl="1"/>
            <a:r>
              <a:rPr lang="en-US" sz="2400"/>
              <a:t>Ad hoc</a:t>
            </a:r>
          </a:p>
          <a:p>
            <a:pPr lvl="1"/>
            <a:r>
              <a:rPr lang="en-US" sz="2400"/>
              <a:t>25 different federal, state, tribal and non-profit agencies</a:t>
            </a:r>
          </a:p>
          <a:p>
            <a:pPr lvl="1"/>
            <a:r>
              <a:rPr lang="en-US" sz="2400"/>
              <a:t>No mandate to relocate; no statutory guidance to relocate and no relocation funding</a:t>
            </a:r>
          </a:p>
          <a:p>
            <a:r>
              <a:rPr lang="en-US" sz="2800"/>
              <a:t>Agencies lack technical, financial and organizational capacity to relocate  communities</a:t>
            </a:r>
          </a:p>
          <a:p>
            <a:r>
              <a:rPr lang="en-US" sz="2800"/>
              <a:t>Statutory barriers</a:t>
            </a:r>
          </a:p>
          <a:p>
            <a:pPr lvl="2"/>
            <a:r>
              <a:rPr lang="en-US" sz="2000"/>
              <a:t>Can not build school unless at least 10 children enrolled</a:t>
            </a:r>
          </a:p>
        </p:txBody>
      </p:sp>
    </p:spTree>
    <p:extLst>
      <p:ext uri="{BB962C8B-B14F-4D97-AF65-F5344CB8AC3E}">
        <p14:creationId xmlns:p14="http://schemas.microsoft.com/office/powerpoint/2010/main" xmlns="" val="6300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562</Words>
  <Application>Microsoft Office PowerPoint</Application>
  <PresentationFormat>On-screen Show (4:3)</PresentationFormat>
  <Paragraphs>104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Climate Change in Alaska </vt:lpstr>
      <vt:lpstr>Slide 2</vt:lpstr>
      <vt:lpstr>Slide 3</vt:lpstr>
      <vt:lpstr>SHISHMAREF</vt:lpstr>
      <vt:lpstr>KIVALINA</vt:lpstr>
      <vt:lpstr>NEWTOK</vt:lpstr>
      <vt:lpstr>SOCIAL-ECOLOGICAL CRISIS</vt:lpstr>
      <vt:lpstr>Newtok Traditional Council</vt:lpstr>
      <vt:lpstr>NEWTOK’S RELOCATION CHALLENGES</vt:lpstr>
      <vt:lpstr>Alaska State Programs</vt:lpstr>
      <vt:lpstr>ADAPTIVE GOVERNANCE RESPONSE BASED IN HUMAN RIGHTS</vt:lpstr>
      <vt:lpstr>SOCIAL-ECOLOGICAL SIGNALS</vt:lpstr>
      <vt:lpstr>Recommendations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krobinson</dc:creator>
  <cp:lastModifiedBy>ldenman</cp:lastModifiedBy>
  <cp:revision>20</cp:revision>
  <dcterms:created xsi:type="dcterms:W3CDTF">2013-01-15T19:55:42Z</dcterms:created>
  <dcterms:modified xsi:type="dcterms:W3CDTF">2013-01-31T15:51:18Z</dcterms:modified>
</cp:coreProperties>
</file>