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mp3" ContentType="audio/unknown"/>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3"/>
  </p:notesMasterIdLst>
  <p:sldIdLst>
    <p:sldId id="257" r:id="rId2"/>
    <p:sldId id="318" r:id="rId3"/>
    <p:sldId id="327" r:id="rId4"/>
    <p:sldId id="319" r:id="rId5"/>
    <p:sldId id="320" r:id="rId6"/>
    <p:sldId id="323" r:id="rId7"/>
    <p:sldId id="324" r:id="rId8"/>
    <p:sldId id="321" r:id="rId9"/>
    <p:sldId id="325" r:id="rId10"/>
    <p:sldId id="326" r:id="rId11"/>
    <p:sldId id="322" r:id="rId12"/>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451" autoAdjust="0"/>
  </p:normalViewPr>
  <p:slideViewPr>
    <p:cSldViewPr>
      <p:cViewPr>
        <p:scale>
          <a:sx n="100" d="100"/>
          <a:sy n="100" d="100"/>
        </p:scale>
        <p:origin x="-852" y="-606"/>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p:scale>
          <a:sx n="100" d="100"/>
          <a:sy n="100" d="100"/>
        </p:scale>
        <p:origin x="-3570" y="318"/>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77A1906-67E0-4CA4-8D77-602A72196315}" type="datetimeFigureOut">
              <a:rPr lang="en-US"/>
              <a:pPr>
                <a:defRPr/>
              </a:pPr>
              <a:t>1/31/2013</a:t>
            </a:fld>
            <a:endParaRPr lang="en-US"/>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4" y="9378824"/>
            <a:ext cx="2945659" cy="49371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59CAB2E-4535-404B-9E86-D02C02951DCA}" type="slidenum">
              <a:rPr lang="en-US"/>
              <a:pPr>
                <a:defRPr/>
              </a:pPr>
              <a:t>‹#›</a:t>
            </a:fld>
            <a:endParaRPr lang="en-US"/>
          </a:p>
        </p:txBody>
      </p:sp>
    </p:spTree>
    <p:extLst>
      <p:ext uri="{BB962C8B-B14F-4D97-AF65-F5344CB8AC3E}">
        <p14:creationId xmlns:p14="http://schemas.microsoft.com/office/powerpoint/2010/main" xmlns="" val="522030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A3571C-D96E-4F0B-9268-F245254206A4}" type="slidenum">
              <a:rPr lang="nb-NO"/>
              <a:pPr fontAlgn="base">
                <a:spcBef>
                  <a:spcPct val="0"/>
                </a:spcBef>
                <a:spcAft>
                  <a:spcPct val="0"/>
                </a:spcAft>
                <a:defRPr/>
              </a:pPr>
              <a:t>1</a:t>
            </a:fld>
            <a:endParaRPr lang="nb-NO"/>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xfrm>
            <a:off x="904784" y="4690269"/>
            <a:ext cx="4988109" cy="4443413"/>
          </a:xfrm>
          <a:noFill/>
        </p:spPr>
        <p:txBody>
          <a:bodyPr wrap="square" numCol="1" anchor="t" anchorCtr="0" compatLnSpc="1">
            <a:prstTxWarp prst="textNoShape">
              <a:avLst/>
            </a:prstTxWarp>
          </a:bodyPr>
          <a:lstStyle/>
          <a:p>
            <a:pPr eaLnBrk="1" hangingPunct="1">
              <a:spcBef>
                <a:spcPct val="0"/>
              </a:spcBef>
            </a:pPr>
            <a:r>
              <a:rPr lang="en-GB" b="0" i="0" dirty="0" smtClean="0"/>
              <a:t>First of all I would like to</a:t>
            </a:r>
            <a:r>
              <a:rPr lang="en-GB" b="0" i="0" baseline="0" dirty="0" smtClean="0"/>
              <a:t> thank you for the opportunity to give this presentation. I will follow up </a:t>
            </a:r>
            <a:r>
              <a:rPr lang="en-GB" b="0" i="0" baseline="0" dirty="0" err="1" smtClean="0"/>
              <a:t>Ilan’s</a:t>
            </a:r>
            <a:r>
              <a:rPr lang="en-GB" b="0" i="0" baseline="0" dirty="0" smtClean="0"/>
              <a:t> presentation by going more into </a:t>
            </a:r>
            <a:r>
              <a:rPr lang="en-GB" b="0" i="0" baseline="0" smtClean="0"/>
              <a:t>detail on </a:t>
            </a:r>
            <a:r>
              <a:rPr lang="en-GB" b="0" i="0" baseline="0" dirty="0" smtClean="0"/>
              <a:t>how official policies may impact the </a:t>
            </a:r>
            <a:r>
              <a:rPr lang="en-GB" b="0" i="0" baseline="0" dirty="0" err="1" smtClean="0"/>
              <a:t>Saami</a:t>
            </a:r>
            <a:r>
              <a:rPr lang="en-GB" b="0" i="0" baseline="0" dirty="0" smtClean="0"/>
              <a:t> reindeer herders in Northern Norway. </a:t>
            </a:r>
            <a:endParaRPr lang="en-GB" b="1"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Finally, privatization assumes that production is individually based and that privatization actually increase production efficiency. In contrast, p</a:t>
            </a:r>
            <a:r>
              <a:rPr lang="en-US" noProof="0" dirty="0" smtClean="0"/>
              <a:t>astoral production is often done collaboratively where</a:t>
            </a:r>
            <a:r>
              <a:rPr lang="en-US" baseline="0" noProof="0" dirty="0" smtClean="0"/>
              <a:t> both day-to-day herding and seasonal movement are undertaken together with neighboring households. As such, rather than increase efficiency, privatization may decrease it. </a:t>
            </a:r>
            <a:endParaRPr lang="en-US" noProof="0"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10</a:t>
            </a:fld>
            <a:endParaRPr lang="en-US"/>
          </a:p>
        </p:txBody>
      </p:sp>
    </p:spTree>
    <p:extLst>
      <p:ext uri="{BB962C8B-B14F-4D97-AF65-F5344CB8AC3E}">
        <p14:creationId xmlns:p14="http://schemas.microsoft.com/office/powerpoint/2010/main" xmlns="" val="371170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433069"/>
            <a:ext cx="5438140" cy="4752528"/>
          </a:xfrm>
        </p:spPr>
        <p:txBody>
          <a:bodyPr>
            <a:noAutofit/>
          </a:bodyPr>
          <a:lstStyle/>
          <a:p>
            <a:r>
              <a:rPr lang="en-US" sz="1100" dirty="0" smtClean="0"/>
              <a:t>It has been argued that by reinforcing the traditional strategies pastoralists have developed to deal with climate variability, the economic, social, and cultural well-being of pastoral societies can be supported in the face of climate change. Moreover, a case has been made that pastoralists are in a unique position to tackle climate change due to extensive experience managing environmental variability and it has been argued that the ability to withstand environmental shocks is a </a:t>
            </a:r>
            <a:r>
              <a:rPr lang="en-US" sz="1100" i="1" dirty="0" smtClean="0"/>
              <a:t>defining</a:t>
            </a:r>
            <a:r>
              <a:rPr lang="en-US" sz="1100" dirty="0" smtClean="0"/>
              <a:t> feature of pastoralism. </a:t>
            </a:r>
          </a:p>
          <a:p>
            <a:endParaRPr lang="nb-NO" sz="1100" dirty="0" smtClean="0"/>
          </a:p>
          <a:p>
            <a:r>
              <a:rPr lang="en-US" sz="1100" dirty="0" smtClean="0"/>
              <a:t>As seen,</a:t>
            </a:r>
            <a:r>
              <a:rPr lang="en-US" sz="1100" baseline="0" dirty="0" smtClean="0"/>
              <a:t> c</a:t>
            </a:r>
            <a:r>
              <a:rPr lang="en-US" sz="1100" dirty="0" smtClean="0"/>
              <a:t>omparative evidence</a:t>
            </a:r>
            <a:r>
              <a:rPr lang="en-US" sz="1100" baseline="0" dirty="0" smtClean="0"/>
              <a:t> indicate that </a:t>
            </a:r>
            <a:r>
              <a:rPr lang="en-US" sz="1100" dirty="0" smtClean="0"/>
              <a:t>rather than helping to alleviate possible problems related to climate change, governmental policies reduces the ability to flexibly respond to environmental variation and in the end, it may be official policies and not climate change </a:t>
            </a:r>
            <a:r>
              <a:rPr lang="en-US" sz="1100" i="1" dirty="0" smtClean="0"/>
              <a:t>per se </a:t>
            </a:r>
            <a:r>
              <a:rPr lang="en-US" sz="1100" dirty="0" smtClean="0"/>
              <a:t>that represents the greatest challenge for pastoral adaptability.</a:t>
            </a:r>
          </a:p>
          <a:p>
            <a:endParaRPr lang="nb-NO" sz="1100" dirty="0" smtClean="0"/>
          </a:p>
          <a:p>
            <a:r>
              <a:rPr lang="en-US" sz="1100" dirty="0" smtClean="0"/>
              <a:t>I also like to point to the fact that it has been argued that properly managed rangelands are estimated to store up to 34% of the global stock of CO2. Moreover, ‘soils represent the earth’s largest carbon sink that can be controlled and improved (even larger than forests) and where grassland management is the second most important agricultural technology available for climate change mitigation’. Additionally, appropriate pastoral resource management has been recognized as favorable for: (1) biodiversity conservation; and (2) sustainable land and water management. In other words, appropriate management may not only benefit the pastoralists themselves but may very well have important impacts for climate change mitigation. Key barriers are official policies that disregards the inherent logic of pastoral strategies.</a:t>
            </a:r>
          </a:p>
          <a:p>
            <a:endParaRPr lang="nb-NO" sz="1100" dirty="0" smtClean="0"/>
          </a:p>
          <a:p>
            <a:r>
              <a:rPr lang="en-US" sz="1100" dirty="0" smtClean="0"/>
              <a:t>Thank you very much for you attention and please contact my if you have any feedback or questions!   </a:t>
            </a:r>
            <a:endParaRPr lang="en-US" sz="1100"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11</a:t>
            </a:fld>
            <a:endParaRPr lang="en-US"/>
          </a:p>
        </p:txBody>
      </p:sp>
    </p:spTree>
    <p:extLst>
      <p:ext uri="{BB962C8B-B14F-4D97-AF65-F5344CB8AC3E}">
        <p14:creationId xmlns:p14="http://schemas.microsoft.com/office/powerpoint/2010/main" xmlns="" val="154153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Norwegian Government aims at developing a</a:t>
            </a:r>
          </a:p>
          <a:p>
            <a:r>
              <a:rPr lang="en-US" dirty="0" smtClean="0"/>
              <a:t>Economic</a:t>
            </a:r>
          </a:p>
          <a:p>
            <a:r>
              <a:rPr lang="en-US" dirty="0" smtClean="0"/>
              <a:t>Ecologic</a:t>
            </a:r>
          </a:p>
          <a:p>
            <a:r>
              <a:rPr lang="en-US" dirty="0" smtClean="0"/>
              <a:t>Cultural</a:t>
            </a:r>
          </a:p>
          <a:p>
            <a:r>
              <a:rPr lang="en-US" dirty="0" smtClean="0"/>
              <a:t>Sustainable reindeer husbandry</a:t>
            </a:r>
          </a:p>
          <a:p>
            <a:r>
              <a:rPr lang="en-US" dirty="0" smtClean="0"/>
              <a:t>And where sustainability is primarily defined in relation to reindeer abundance</a:t>
            </a:r>
          </a:p>
          <a:p>
            <a:endParaRPr lang="nb-NO"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2</a:t>
            </a:fld>
            <a:endParaRPr lang="en-US"/>
          </a:p>
        </p:txBody>
      </p:sp>
    </p:spTree>
    <p:extLst>
      <p:ext uri="{BB962C8B-B14F-4D97-AF65-F5344CB8AC3E}">
        <p14:creationId xmlns:p14="http://schemas.microsoft.com/office/powerpoint/2010/main" xmlns="" val="316512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smtClean="0"/>
          </a:p>
          <a:p>
            <a:r>
              <a:rPr lang="en-US" dirty="0" smtClean="0"/>
              <a:t>The underlying rationale is connected to the recent increase in reindeer abundance: the number of reindeer in Norway, especially in </a:t>
            </a:r>
            <a:r>
              <a:rPr lang="en-US" dirty="0" err="1" smtClean="0"/>
              <a:t>Finnmark</a:t>
            </a:r>
            <a:r>
              <a:rPr lang="en-US" dirty="0" smtClean="0"/>
              <a:t>, has been </a:t>
            </a:r>
            <a:r>
              <a:rPr lang="en-US" dirty="0" err="1" smtClean="0"/>
              <a:t>characterised</a:t>
            </a:r>
            <a:r>
              <a:rPr lang="en-US" dirty="0" smtClean="0"/>
              <a:t> by considerable temporal variation. After the Second World War, there has been an upward trend in numbers that peaked in the late 1980s or early 1990s, decreased until 2000/2001, and increased in recent years. Two important tools are used by the government to stop this trend:</a:t>
            </a:r>
          </a:p>
          <a:p>
            <a:r>
              <a:rPr lang="en-US" dirty="0" smtClean="0"/>
              <a:t> </a:t>
            </a:r>
          </a:p>
          <a:p>
            <a:pPr marL="228600" indent="-228600">
              <a:buAutoNum type="arabicParenBoth"/>
            </a:pPr>
            <a:r>
              <a:rPr lang="en-US" dirty="0" smtClean="0"/>
              <a:t> several </a:t>
            </a:r>
            <a:r>
              <a:rPr lang="en-US" b="1" dirty="0" smtClean="0"/>
              <a:t>economic incentives </a:t>
            </a:r>
            <a:r>
              <a:rPr lang="en-US" dirty="0" smtClean="0"/>
              <a:t>and subsidies aiming to stimulate reindeer herders to slaughter as many reindeer as possible; and the one I will talk about here</a:t>
            </a:r>
          </a:p>
          <a:p>
            <a:pPr marL="228600" indent="-228600">
              <a:buAutoNum type="arabicParenBoth"/>
            </a:pPr>
            <a:r>
              <a:rPr lang="en-US" dirty="0" smtClean="0"/>
              <a:t> </a:t>
            </a:r>
            <a:r>
              <a:rPr lang="en-US" b="1" dirty="0" smtClean="0"/>
              <a:t>redistributing</a:t>
            </a:r>
            <a:r>
              <a:rPr lang="en-US" dirty="0" smtClean="0"/>
              <a:t> common winter pastures to smaller units. </a:t>
            </a:r>
            <a:endParaRPr lang="nb-NO"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3</a:t>
            </a:fld>
            <a:endParaRPr lang="en-US"/>
          </a:p>
        </p:txBody>
      </p:sp>
    </p:spTree>
    <p:extLst>
      <p:ext uri="{BB962C8B-B14F-4D97-AF65-F5344CB8AC3E}">
        <p14:creationId xmlns:p14="http://schemas.microsoft.com/office/powerpoint/2010/main" xmlns="" val="136269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Norwegian Ministry of Agriculture and Food provides the underlying rationale for this process: “fixed boundaries that are respected and that does not violate rights established on special legal basis is a fundamental prerequisite for achieving a sustainable reindeer husbandry”. </a:t>
            </a:r>
          </a:p>
          <a:p>
            <a:endParaRPr lang="en-US" dirty="0" smtClean="0"/>
          </a:p>
          <a:p>
            <a:r>
              <a:rPr lang="en-US" dirty="0" smtClean="0">
                <a:latin typeface="Calibri" pitchFamily="34" charset="0"/>
              </a:rPr>
              <a:t>Originally the redistribution aimed at reinstating power to traditional cooperative groups, namely the </a:t>
            </a:r>
            <a:r>
              <a:rPr lang="en-US" dirty="0" err="1" smtClean="0">
                <a:latin typeface="Calibri" pitchFamily="34" charset="0"/>
              </a:rPr>
              <a:t>siida</a:t>
            </a:r>
            <a:r>
              <a:rPr lang="en-US" dirty="0" smtClean="0">
                <a:latin typeface="Calibri" pitchFamily="34" charset="0"/>
              </a:rPr>
              <a:t> system, by focusing</a:t>
            </a:r>
            <a:r>
              <a:rPr lang="en-US" baseline="0" dirty="0" smtClean="0">
                <a:latin typeface="Calibri" pitchFamily="34" charset="0"/>
              </a:rPr>
              <a:t> on </a:t>
            </a:r>
            <a:r>
              <a:rPr lang="en-US" dirty="0" smtClean="0">
                <a:latin typeface="Calibri" pitchFamily="34" charset="0"/>
              </a:rPr>
              <a:t>giving </a:t>
            </a:r>
            <a:r>
              <a:rPr lang="en-US" dirty="0" err="1" smtClean="0">
                <a:latin typeface="Calibri" pitchFamily="34" charset="0"/>
              </a:rPr>
              <a:t>siidas</a:t>
            </a:r>
            <a:r>
              <a:rPr lang="en-US" dirty="0" smtClean="0">
                <a:latin typeface="Calibri" pitchFamily="34" charset="0"/>
              </a:rPr>
              <a:t> exclusive user rights to specific winter areas. While not much cause for concern in itself the point I wish to emphasis</a:t>
            </a:r>
            <a:r>
              <a:rPr lang="en-US" baseline="0" dirty="0" smtClean="0">
                <a:latin typeface="Calibri" pitchFamily="34" charset="0"/>
              </a:rPr>
              <a:t> </a:t>
            </a:r>
            <a:r>
              <a:rPr lang="en-US" dirty="0" smtClean="0">
                <a:latin typeface="Calibri" pitchFamily="34" charset="0"/>
              </a:rPr>
              <a:t>is that a legal consolidation of </a:t>
            </a:r>
            <a:r>
              <a:rPr lang="en-US" dirty="0" err="1" smtClean="0">
                <a:latin typeface="Calibri" pitchFamily="34" charset="0"/>
              </a:rPr>
              <a:t>siida</a:t>
            </a:r>
            <a:r>
              <a:rPr lang="en-US" dirty="0" smtClean="0">
                <a:latin typeface="Calibri" pitchFamily="34" charset="0"/>
              </a:rPr>
              <a:t> user rights may be a step towards privatization of previously common grazing area. Importantly, </a:t>
            </a:r>
            <a:r>
              <a:rPr lang="en-US" b="1" i="1" dirty="0" smtClean="0">
                <a:latin typeface="Calibri" pitchFamily="34" charset="0"/>
              </a:rPr>
              <a:t>privatization is often followed by exclusive use</a:t>
            </a:r>
            <a:r>
              <a:rPr lang="en-US" dirty="0" smtClean="0">
                <a:latin typeface="Calibri" pitchFamily="34" charset="0"/>
              </a:rPr>
              <a:t>. </a:t>
            </a:r>
            <a:r>
              <a:rPr lang="en-US" altLang="zh-CN" sz="1200" b="0" i="0" u="none" strike="noStrike" baseline="0" dirty="0" smtClean="0">
                <a:solidFill>
                  <a:srgbClr val="C00000"/>
                </a:solidFill>
                <a:latin typeface="Calibri" pitchFamily="34" charset="0"/>
              </a:rPr>
              <a:t>Historically, winter pastures was </a:t>
            </a:r>
            <a:r>
              <a:rPr lang="en-US" altLang="zh-CN" sz="1200" b="0" i="1" u="none" strike="noStrike" baseline="0" dirty="0" smtClean="0">
                <a:solidFill>
                  <a:srgbClr val="C00000"/>
                </a:solidFill>
                <a:latin typeface="Calibri" pitchFamily="34" charset="0"/>
              </a:rPr>
              <a:t>informally</a:t>
            </a:r>
            <a:r>
              <a:rPr lang="zh-CN" altLang="en-US" sz="1200" b="0" i="0" u="none" strike="noStrike" baseline="0" dirty="0" smtClean="0">
                <a:solidFill>
                  <a:srgbClr val="C00000"/>
                </a:solidFill>
                <a:latin typeface="Calibri" pitchFamily="34" charset="0"/>
              </a:rPr>
              <a:t> </a:t>
            </a:r>
            <a:r>
              <a:rPr lang="en-US" altLang="zh-CN" sz="1200" b="0" i="0" u="none" strike="noStrike" baseline="0" dirty="0" smtClean="0">
                <a:solidFill>
                  <a:srgbClr val="C00000"/>
                </a:solidFill>
                <a:latin typeface="Calibri" pitchFamily="34" charset="0"/>
              </a:rPr>
              <a:t>regulated according to </a:t>
            </a:r>
            <a:r>
              <a:rPr lang="en-US" altLang="zh-CN" sz="1200" b="0" i="0" u="none" strike="noStrike" baseline="0" dirty="0" err="1" smtClean="0">
                <a:solidFill>
                  <a:srgbClr val="C00000"/>
                </a:solidFill>
                <a:latin typeface="Calibri" pitchFamily="34" charset="0"/>
              </a:rPr>
              <a:t>siida</a:t>
            </a:r>
            <a:r>
              <a:rPr lang="en-US" altLang="zh-CN" sz="1200" b="0" i="0" u="none" strike="noStrike" baseline="0" dirty="0" smtClean="0">
                <a:solidFill>
                  <a:srgbClr val="C00000"/>
                </a:solidFill>
                <a:latin typeface="Calibri" pitchFamily="34" charset="0"/>
              </a:rPr>
              <a:t> membership where herders had a clear understanding of the fact that different winter pasture areas belonged to different </a:t>
            </a:r>
            <a:r>
              <a:rPr lang="en-US" altLang="zh-CN" sz="1200" b="0" i="0" u="none" strike="noStrike" baseline="0" dirty="0" err="1" smtClean="0">
                <a:solidFill>
                  <a:srgbClr val="C00000"/>
                </a:solidFill>
                <a:latin typeface="Calibri" pitchFamily="34" charset="0"/>
              </a:rPr>
              <a:t>siidas</a:t>
            </a:r>
            <a:r>
              <a:rPr lang="en-US" altLang="zh-CN" sz="1200" b="0" i="0" u="none" strike="noStrike" baseline="0" dirty="0" smtClean="0">
                <a:solidFill>
                  <a:srgbClr val="C00000"/>
                </a:solidFill>
                <a:latin typeface="Calibri" pitchFamily="34" charset="0"/>
              </a:rPr>
              <a:t>, but when in need everybody had right to access alternative pastures. </a:t>
            </a:r>
          </a:p>
          <a:p>
            <a:endParaRPr lang="nb-NO" dirty="0" smtClean="0"/>
          </a:p>
          <a:p>
            <a:r>
              <a:rPr lang="en-US" dirty="0" smtClean="0"/>
              <a:t>The </a:t>
            </a:r>
            <a:r>
              <a:rPr lang="en-US" b="1" dirty="0" smtClean="0"/>
              <a:t>theoretical rationale </a:t>
            </a:r>
            <a:r>
              <a:rPr lang="en-US" dirty="0" smtClean="0"/>
              <a:t>for privatization is connected to the idea that property rights works as an incentive for sustainable land stewardship. </a:t>
            </a:r>
            <a:endParaRPr lang="en-US"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4</a:t>
            </a:fld>
            <a:endParaRPr lang="en-US"/>
          </a:p>
        </p:txBody>
      </p:sp>
    </p:spTree>
    <p:extLst>
      <p:ext uri="{BB962C8B-B14F-4D97-AF65-F5344CB8AC3E}">
        <p14:creationId xmlns:p14="http://schemas.microsoft.com/office/powerpoint/2010/main" xmlns="" val="9263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a:t>
            </a:r>
            <a:r>
              <a:rPr lang="en-US" baseline="0" noProof="0" dirty="0" smtClean="0"/>
              <a:t>his process is on-going in Norway and as such not much evidence exists as to how this may influence herders. Nevertheless, considerable evidence from both Africa and Asia suggest that w</a:t>
            </a:r>
            <a:r>
              <a:rPr lang="en-US" noProof="0" dirty="0" smtClean="0"/>
              <a:t>hile privatization has often</a:t>
            </a:r>
            <a:r>
              <a:rPr lang="en-US" baseline="0" noProof="0" dirty="0" smtClean="0"/>
              <a:t> been launched to counter degradation, the opposite has been the case because privatization results in intensification because grazing is undertaken all-year-round in smaller parcels of land.</a:t>
            </a:r>
            <a:endParaRPr lang="en-US" noProof="0" dirty="0" smtClean="0"/>
          </a:p>
          <a:p>
            <a:endParaRPr lang="en-US"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5</a:t>
            </a:fld>
            <a:endParaRPr lang="en-US"/>
          </a:p>
        </p:txBody>
      </p:sp>
    </p:spTree>
    <p:extLst>
      <p:ext uri="{BB962C8B-B14F-4D97-AF65-F5344CB8AC3E}">
        <p14:creationId xmlns:p14="http://schemas.microsoft.com/office/powerpoint/2010/main" xmlns="" val="419893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same time evidence also suggest that privatization has resulted in increased differences between rich and poor, mainly because rich herders usually are in a power position and have been in a position to secure the largest and best tracts of land. As privatization precludes re-allocation of grazing areas the distinction between rich and poor herders is maintained.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6</a:t>
            </a:fld>
            <a:endParaRPr lang="en-US"/>
          </a:p>
        </p:txBody>
      </p:sp>
    </p:spTree>
    <p:extLst>
      <p:ext uri="{BB962C8B-B14F-4D97-AF65-F5344CB8AC3E}">
        <p14:creationId xmlns:p14="http://schemas.microsoft.com/office/powerpoint/2010/main" xmlns="" val="268355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Importantly, privatization is a source of fragmentation of rangelands,</a:t>
            </a:r>
            <a:r>
              <a:rPr lang="en-US" baseline="0" noProof="0" dirty="0" smtClean="0"/>
              <a:t> meaning the dissection of natural systems into spatially isolated parts. This again restricts the movement of both people and livestock and as a consequence, the ability to respond to environmental variability has decreased.</a:t>
            </a:r>
            <a:endParaRPr lang="en-US" noProof="0"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7</a:t>
            </a:fld>
            <a:endParaRPr lang="en-US"/>
          </a:p>
        </p:txBody>
      </p:sp>
    </p:spTree>
    <p:extLst>
      <p:ext uri="{BB962C8B-B14F-4D97-AF65-F5344CB8AC3E}">
        <p14:creationId xmlns:p14="http://schemas.microsoft.com/office/powerpoint/2010/main" xmlns="" val="395479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Furthermore, privately</a:t>
            </a:r>
            <a:r>
              <a:rPr lang="en-US" baseline="0" noProof="0" dirty="0" smtClean="0"/>
              <a:t> delineated grazing areas often needs to be protected from encroachment by other herders. Consequently, both time and money have to be spent on monitoring or the erection and maintaining of fences.</a:t>
            </a:r>
            <a:endParaRPr lang="en-US" noProof="0"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8</a:t>
            </a:fld>
            <a:endParaRPr lang="en-US"/>
          </a:p>
        </p:txBody>
      </p:sp>
    </p:spTree>
    <p:extLst>
      <p:ext uri="{BB962C8B-B14F-4D97-AF65-F5344CB8AC3E}">
        <p14:creationId xmlns:p14="http://schemas.microsoft.com/office/powerpoint/2010/main" xmlns="" val="383154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Similarly, while clear boundaries often are assumed to decrease</a:t>
            </a:r>
            <a:r>
              <a:rPr lang="en-US" baseline="0" dirty="0" smtClean="0"/>
              <a:t> conflicts, the opposite has also been the case and where </a:t>
            </a:r>
            <a:r>
              <a:rPr lang="en-US" dirty="0" smtClean="0"/>
              <a:t>fuzzy boundaries have been argued to be open for negotiation while fenced in rangelands precludes negotiation.</a:t>
            </a:r>
          </a:p>
          <a:p>
            <a:endParaRPr lang="en-US" dirty="0"/>
          </a:p>
        </p:txBody>
      </p:sp>
      <p:sp>
        <p:nvSpPr>
          <p:cNvPr id="4" name="Slide Number Placeholder 3"/>
          <p:cNvSpPr>
            <a:spLocks noGrp="1"/>
          </p:cNvSpPr>
          <p:nvPr>
            <p:ph type="sldNum" sz="quarter" idx="10"/>
          </p:nvPr>
        </p:nvSpPr>
        <p:spPr/>
        <p:txBody>
          <a:bodyPr/>
          <a:lstStyle/>
          <a:p>
            <a:pPr>
              <a:defRPr/>
            </a:pPr>
            <a:fld id="{359CAB2E-4535-404B-9E86-D02C02951DCA}" type="slidenum">
              <a:rPr lang="en-US" smtClean="0"/>
              <a:pPr>
                <a:defRPr/>
              </a:pPr>
              <a:t>9</a:t>
            </a:fld>
            <a:endParaRPr lang="en-US"/>
          </a:p>
        </p:txBody>
      </p:sp>
    </p:spTree>
    <p:extLst>
      <p:ext uri="{BB962C8B-B14F-4D97-AF65-F5344CB8AC3E}">
        <p14:creationId xmlns:p14="http://schemas.microsoft.com/office/powerpoint/2010/main" xmlns="" val="241079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DAF29430-8875-4A9F-955D-FB449ECA2525}" type="datetimeFigureOut">
              <a:rPr lang="en-US"/>
              <a:pPr>
                <a:defRPr/>
              </a:pPr>
              <a:t>1/31/2013</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BDDB4C7-1079-4665-9558-A7DD151F4F9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74D9F9E-101A-492B-84D4-6A09296C4767}" type="datetimeFigureOut">
              <a:rPr lang="en-US"/>
              <a:pPr>
                <a:defRPr/>
              </a:pPr>
              <a:t>1/31/2013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4E0CE9F-0149-49AC-B589-CBD0195616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E5B04D5D-3872-41ED-A054-46F69BB3B3CA}" type="datetimeFigureOut">
              <a:rPr lang="en-US"/>
              <a:pPr>
                <a:defRPr/>
              </a:pPr>
              <a:t>1/31/2013</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BDCF3430-80C4-4FAD-8073-5A89F37C624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57D8B28-4136-4819-BB58-E0BAC93FED8F}" type="datetimeFigureOut">
              <a:rPr lang="en-US"/>
              <a:pPr>
                <a:defRPr/>
              </a:pPr>
              <a:t>1/31/2013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96BF220-A775-418D-9FC6-8ED35087D4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ECC10D69-3265-440C-89D6-B0FE1B87E309}" type="datetimeFigureOut">
              <a:rPr lang="en-US"/>
              <a:pPr>
                <a:defRPr/>
              </a:pPr>
              <a:t>1/31/2013</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6F76F4E3-4394-4841-84EA-3589DFF4397F}"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64BD8152-E686-41CC-AC13-95A52FBDA380}" type="datetimeFigureOut">
              <a:rPr lang="en-US"/>
              <a:pPr>
                <a:defRPr/>
              </a:pPr>
              <a:t>1/31/2013</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077DEFE1-6B87-491E-8E79-AA8957A8B5ED}"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8D0BACC-79BE-48FA-90C5-158B63CBCA5C}" type="datetimeFigureOut">
              <a:rPr lang="en-US"/>
              <a:pPr>
                <a:defRPr/>
              </a:pPr>
              <a:t>1/31/2013</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105ABDEE-63A0-4122-B95B-E02B398CCD2F}"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E36F36B-9A33-47C7-AB12-0C0A01B49430}" type="datetimeFigureOut">
              <a:rPr lang="en-US"/>
              <a:pPr>
                <a:defRPr/>
              </a:pPr>
              <a:t>1/31/2013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5C02120-700B-48B2-9A44-0887766F6A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35AD08C-FCDC-4207-8A02-2E805A0CFED9}" type="datetimeFigureOut">
              <a:rPr lang="en-US"/>
              <a:pPr>
                <a:defRPr/>
              </a:pPr>
              <a:t>1/31/2013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C595DCE-EBDE-444C-8EDB-CA9A4F4804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2434911-7CFB-4A6A-92AF-58FEAD328D6F}" type="datetimeFigureOut">
              <a:rPr lang="en-US"/>
              <a:pPr>
                <a:defRPr/>
              </a:pPr>
              <a:t>1/31/2013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6B25101-67B1-4C20-A315-F0DC3D2F39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D3731E7-8D3A-4151-B991-9FA96997FCBA}" type="datetimeFigureOut">
              <a:rPr lang="en-US"/>
              <a:pPr>
                <a:defRPr/>
              </a:pPr>
              <a:t>1/31/2013</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6EB92605-954F-4E58-BAAE-34D56569BF37}"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4C570160-7C70-40FB-B77B-08E9BCE89102}" type="datetimeFigureOut">
              <a:rPr lang="en-US"/>
              <a:pPr>
                <a:defRPr/>
              </a:pPr>
              <a:t>1/31/2013</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A0F8438C-D56F-4E0A-80AA-E4BC4924EB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0" r:id="rId2"/>
    <p:sldLayoutId id="2147483805" r:id="rId3"/>
    <p:sldLayoutId id="2147483806" r:id="rId4"/>
    <p:sldLayoutId id="2147483807" r:id="rId5"/>
    <p:sldLayoutId id="2147483801" r:id="rId6"/>
    <p:sldLayoutId id="2147483808" r:id="rId7"/>
    <p:sldLayoutId id="2147483802" r:id="rId8"/>
    <p:sldLayoutId id="2147483809" r:id="rId9"/>
    <p:sldLayoutId id="2147483803" r:id="rId10"/>
    <p:sldLayoutId id="2147483810"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media1.mp3"/><Relationship Id="rId6"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media10.mp3"/><Relationship Id="rId6" Type="http://schemas.openxmlformats.org/officeDocument/2006/relationships/image" Target="../media/image7.png"/><Relationship Id="rId5" Type="http://schemas.microsoft.com/office/2007/relationships/media" Target="../media/media10.mp3"/><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video" Target="NULL" TargetMode="External"/><Relationship Id="rId1" Type="http://schemas.openxmlformats.org/officeDocument/2006/relationships/tags" Target="../tags/tag7.xml"/><Relationship Id="rId6" Type="http://schemas.microsoft.com/office/2007/relationships/media" Target="../media/media11.mp3"/><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mp3"/><Relationship Id="rId6" Type="http://schemas.openxmlformats.org/officeDocument/2006/relationships/image" Target="../media/image7.png"/><Relationship Id="rId5" Type="http://schemas.microsoft.com/office/2007/relationships/media" Target="../media/media2.mp3"/><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microsoft.com/office/2007/relationships/media" Target="../media/media3.mp3"/><Relationship Id="rId2" Type="http://schemas.openxmlformats.org/officeDocument/2006/relationships/audio" Target="../media/media3.mp3"/><Relationship Id="rId1" Type="http://schemas.openxmlformats.org/officeDocument/2006/relationships/tags" Target="../tags/tag1.xml"/><Relationship Id="rId6" Type="http://schemas.openxmlformats.org/officeDocument/2006/relationships/image" Target="../media/image8.wmf"/><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4.mp3"/><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5.mp3"/><Relationship Id="rId1" Type="http://schemas.openxmlformats.org/officeDocument/2006/relationships/tags" Target="../tags/tag2.xml"/><Relationship Id="rId6" Type="http://schemas.microsoft.com/office/2007/relationships/media" Target="../media/media5.mp3"/><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6.mp3"/><Relationship Id="rId1" Type="http://schemas.openxmlformats.org/officeDocument/2006/relationships/tags" Target="../tags/tag3.xml"/><Relationship Id="rId6" Type="http://schemas.microsoft.com/office/2007/relationships/media" Target="../media/media6.mp3"/><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7.mp3"/><Relationship Id="rId1" Type="http://schemas.openxmlformats.org/officeDocument/2006/relationships/tags" Target="../tags/tag4.xml"/><Relationship Id="rId6" Type="http://schemas.microsoft.com/office/2007/relationships/media" Target="../media/media7.mp3"/><Relationship Id="rId5" Type="http://schemas.openxmlformats.org/officeDocument/2006/relationships/image" Target="../media/image10.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8.mp3"/><Relationship Id="rId1" Type="http://schemas.openxmlformats.org/officeDocument/2006/relationships/tags" Target="../tags/tag5.xml"/><Relationship Id="rId6" Type="http://schemas.microsoft.com/office/2007/relationships/media" Target="../media/media8.mp3"/><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9.mp3"/><Relationship Id="rId1" Type="http://schemas.openxmlformats.org/officeDocument/2006/relationships/tags" Target="../tags/tag6.xml"/><Relationship Id="rId6" Type="http://schemas.microsoft.com/office/2007/relationships/media" Target="../media/media9.mp3"/><Relationship Id="rId5" Type="http://schemas.openxmlformats.org/officeDocument/2006/relationships/image" Target="../media/image10.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18278" y="-99392"/>
            <a:ext cx="10938304" cy="7272808"/>
          </a:xfrm>
          <a:prstGeom prst="rect">
            <a:avLst/>
          </a:prstGeom>
        </p:spPr>
      </p:pic>
      <p:sp>
        <p:nvSpPr>
          <p:cNvPr id="15364" name="Rectangle 2"/>
          <p:cNvSpPr>
            <a:spLocks noGrp="1" noChangeArrowheads="1"/>
          </p:cNvSpPr>
          <p:nvPr>
            <p:ph sz="quarter" idx="1"/>
          </p:nvPr>
        </p:nvSpPr>
        <p:spPr>
          <a:xfrm>
            <a:off x="250825" y="1988840"/>
            <a:ext cx="8893175" cy="4104456"/>
          </a:xfrm>
        </p:spPr>
        <p:txBody>
          <a:bodyPr/>
          <a:lstStyle/>
          <a:p>
            <a:pPr algn="ctr" eaLnBrk="1" hangingPunct="1">
              <a:lnSpc>
                <a:spcPct val="80000"/>
              </a:lnSpc>
              <a:buNone/>
            </a:pPr>
            <a:endParaRPr lang="nb-NO" sz="2200" b="1" dirty="0" smtClean="0"/>
          </a:p>
          <a:p>
            <a:pPr algn="ctr" eaLnBrk="1" hangingPunct="1">
              <a:lnSpc>
                <a:spcPct val="80000"/>
              </a:lnSpc>
              <a:buNone/>
            </a:pPr>
            <a:endParaRPr lang="nb-NO" sz="2200" b="1" dirty="0"/>
          </a:p>
          <a:p>
            <a:pPr algn="ctr" eaLnBrk="1" hangingPunct="1">
              <a:lnSpc>
                <a:spcPct val="80000"/>
              </a:lnSpc>
              <a:buNone/>
            </a:pPr>
            <a:r>
              <a:rPr lang="nb-NO" sz="2200" b="1" dirty="0" err="1"/>
              <a:t>Brookings</a:t>
            </a:r>
            <a:r>
              <a:rPr lang="nb-NO" sz="2200" b="1" dirty="0"/>
              <a:t> </a:t>
            </a:r>
            <a:r>
              <a:rPr lang="nb-NO" sz="2200" b="1" dirty="0" err="1"/>
              <a:t>Institution</a:t>
            </a:r>
            <a:r>
              <a:rPr lang="nb-NO" sz="2200" b="1" dirty="0"/>
              <a:t> </a:t>
            </a:r>
            <a:r>
              <a:rPr lang="nb-NO" sz="2200" b="1" dirty="0" smtClean="0"/>
              <a:t>30.01.2013</a:t>
            </a:r>
          </a:p>
          <a:p>
            <a:pPr eaLnBrk="1" hangingPunct="1">
              <a:lnSpc>
                <a:spcPct val="80000"/>
              </a:lnSpc>
              <a:buNone/>
            </a:pPr>
            <a:endParaRPr lang="nb-NO" sz="2800" b="1" dirty="0">
              <a:solidFill>
                <a:schemeClr val="bg1"/>
              </a:solidFill>
            </a:endParaRPr>
          </a:p>
          <a:p>
            <a:pPr eaLnBrk="1" hangingPunct="1">
              <a:lnSpc>
                <a:spcPct val="80000"/>
              </a:lnSpc>
              <a:buNone/>
            </a:pPr>
            <a:endParaRPr lang="en-GB" sz="2800" b="1" dirty="0" smtClean="0">
              <a:solidFill>
                <a:schemeClr val="bg1"/>
              </a:solidFill>
            </a:endParaRPr>
          </a:p>
          <a:p>
            <a:pPr eaLnBrk="1" hangingPunct="1">
              <a:lnSpc>
                <a:spcPct val="80000"/>
              </a:lnSpc>
              <a:buNone/>
            </a:pPr>
            <a:endParaRPr lang="en-GB" sz="2800" b="1" dirty="0">
              <a:solidFill>
                <a:schemeClr val="bg1"/>
              </a:solidFill>
            </a:endParaRPr>
          </a:p>
          <a:p>
            <a:pPr eaLnBrk="1" hangingPunct="1">
              <a:lnSpc>
                <a:spcPct val="80000"/>
              </a:lnSpc>
              <a:buNone/>
            </a:pPr>
            <a:endParaRPr lang="en-GB" sz="2800" b="1" dirty="0" smtClean="0">
              <a:solidFill>
                <a:schemeClr val="bg1"/>
              </a:solidFill>
            </a:endParaRPr>
          </a:p>
          <a:p>
            <a:pPr algn="ctr" eaLnBrk="1" hangingPunct="1">
              <a:lnSpc>
                <a:spcPct val="80000"/>
              </a:lnSpc>
              <a:buNone/>
            </a:pPr>
            <a:r>
              <a:rPr lang="en-GB" sz="2800" b="1" dirty="0" smtClean="0">
                <a:solidFill>
                  <a:schemeClr val="bg1"/>
                </a:solidFill>
              </a:rPr>
              <a:t>Marius </a:t>
            </a:r>
            <a:r>
              <a:rPr lang="en-GB" sz="2800" b="1" dirty="0" err="1" smtClean="0">
                <a:solidFill>
                  <a:schemeClr val="bg1"/>
                </a:solidFill>
              </a:rPr>
              <a:t>Warg</a:t>
            </a:r>
            <a:r>
              <a:rPr lang="en-GB" sz="2800" b="1" dirty="0" smtClean="0">
                <a:solidFill>
                  <a:schemeClr val="bg1"/>
                </a:solidFill>
              </a:rPr>
              <a:t> </a:t>
            </a:r>
            <a:r>
              <a:rPr lang="en-GB" sz="2800" b="1" dirty="0" err="1" smtClean="0">
                <a:solidFill>
                  <a:schemeClr val="bg1"/>
                </a:solidFill>
              </a:rPr>
              <a:t>Næss</a:t>
            </a:r>
            <a:r>
              <a:rPr lang="en-GB" sz="2800" b="1" dirty="0" smtClean="0">
                <a:solidFill>
                  <a:schemeClr val="bg1"/>
                </a:solidFill>
              </a:rPr>
              <a:t>, PhD </a:t>
            </a:r>
            <a:r>
              <a:rPr lang="en-GB" sz="2800" b="1" dirty="0" smtClean="0"/>
              <a:t>(m.w.nass@cicero.tromso.no)</a:t>
            </a:r>
            <a:endParaRPr lang="en-GB" sz="2800" b="1" baseline="30000" dirty="0" smtClean="0"/>
          </a:p>
        </p:txBody>
      </p:sp>
      <p:sp>
        <p:nvSpPr>
          <p:cNvPr id="15363" name="Rectangle 3"/>
          <p:cNvSpPr>
            <a:spLocks noGrp="1" noChangeArrowheads="1"/>
          </p:cNvSpPr>
          <p:nvPr>
            <p:ph type="title"/>
          </p:nvPr>
        </p:nvSpPr>
        <p:spPr>
          <a:xfrm>
            <a:off x="250824" y="655712"/>
            <a:ext cx="9001695" cy="1981200"/>
          </a:xfrm>
        </p:spPr>
        <p:txBody>
          <a:bodyPr anchor="t"/>
          <a:lstStyle/>
          <a:p>
            <a:pPr algn="ctr" eaLnBrk="1" hangingPunct="1"/>
            <a:r>
              <a:rPr lang="en-US" sz="5400" b="1" dirty="0">
                <a:solidFill>
                  <a:schemeClr val="tx1"/>
                </a:solidFill>
              </a:rPr>
              <a:t>Climate Change, Reindeer </a:t>
            </a:r>
            <a:r>
              <a:rPr lang="en-US" sz="5400" b="1" dirty="0" smtClean="0">
                <a:solidFill>
                  <a:schemeClr val="tx1"/>
                </a:solidFill>
              </a:rPr>
              <a:t>Herding</a:t>
            </a:r>
            <a:r>
              <a:rPr lang="en-US" sz="5400" b="1" dirty="0">
                <a:solidFill>
                  <a:schemeClr val="tx1"/>
                </a:solidFill>
              </a:rPr>
              <a:t>, and </a:t>
            </a:r>
            <a:r>
              <a:rPr lang="en-US" sz="5400" b="1" dirty="0" smtClean="0">
                <a:solidFill>
                  <a:schemeClr val="tx1"/>
                </a:solidFill>
              </a:rPr>
              <a:t>Policy</a:t>
            </a:r>
            <a:endParaRPr lang="nb-NO" sz="5000" b="1" dirty="0" smtClean="0">
              <a:solidFill>
                <a:schemeClr val="tx1"/>
              </a:solidFill>
            </a:endParaRPr>
          </a:p>
        </p:txBody>
      </p:sp>
      <p:pic>
        <p:nvPicPr>
          <p:cNvPr id="1026" name="Picture 1"/>
          <p:cNvPicPr>
            <a:picLocks noChangeAspect="1" noChangeArrowheads="1"/>
          </p:cNvPicPr>
          <p:nvPr/>
        </p:nvPicPr>
        <p:blipFill>
          <a:blip r:embed="rId5" cstate="print">
            <a:biLevel thresh="50000"/>
            <a:extLst>
              <a:ext uri="{28A0092B-C50C-407E-A947-70E740481C1C}">
                <a14:useLocalDpi xmlns:a14="http://schemas.microsoft.com/office/drawing/2010/main" xmlns="" val="0"/>
              </a:ext>
            </a:extLst>
          </a:blip>
          <a:srcRect/>
          <a:stretch>
            <a:fillRect/>
          </a:stretch>
        </p:blipFill>
        <p:spPr bwMode="auto">
          <a:xfrm>
            <a:off x="1146042" y="6021288"/>
            <a:ext cx="7170374" cy="347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udiorecorder.mp3">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460432" y="5949280"/>
            <a:ext cx="504056" cy="5040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9057">
                <p:cTn id="7" fill="hold" display="0">
                  <p:stCondLst>
                    <p:cond delay="indefinite"/>
                  </p:stCondLst>
                  <p:endCondLst>
                    <p:cond evt="onStopAudio" delay="0">
                      <p:tgtEl>
                        <p:sldTgt/>
                      </p:tgtEl>
                    </p:cond>
                  </p:endCondLst>
                </p:cTn>
                <p:tgtEl>
                  <p:spTgt spid="7"/>
                </p:tgtEl>
              </p:cMediaNode>
            </p:audio>
          </p:childTnLst>
        </p:cTn>
      </p:par>
    </p:tnLst>
  </p:timing>
  <p:extLst mod="1">
    <p:ext uri="{E180D4A7-C9FB-4DFB-919C-405C955672EB}">
      <p14:showEvtLst xmlns:p14="http://schemas.microsoft.com/office/powerpoint/2010/main" xmlns="">
        <p14:playEvt time="0" objId="8"/>
        <p14:stopEvt time="14851"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13728" y="-27384"/>
            <a:ext cx="11804704" cy="7848872"/>
          </a:xfrm>
          <a:prstGeom prst="rect">
            <a:avLst/>
          </a:prstGeom>
        </p:spPr>
      </p:pic>
      <p:sp>
        <p:nvSpPr>
          <p:cNvPr id="5" name="Rectangle 5"/>
          <p:cNvSpPr>
            <a:spLocks noChangeArrowheads="1"/>
          </p:cNvSpPr>
          <p:nvPr/>
        </p:nvSpPr>
        <p:spPr bwMode="auto">
          <a:xfrm>
            <a:off x="0" y="0"/>
            <a:ext cx="9251950" cy="6858000"/>
          </a:xfrm>
          <a:prstGeom prst="rect">
            <a:avLst/>
          </a:prstGeom>
          <a:solidFill>
            <a:schemeClr val="bg1">
              <a:alpha val="50000"/>
            </a:schemeClr>
          </a:solidFill>
          <a:ln w="9525">
            <a:noFill/>
            <a:miter lim="800000"/>
            <a:headEnd/>
            <a:tailEnd/>
          </a:ln>
        </p:spPr>
        <p:txBody>
          <a:bodyPr wrap="none" anchor="ctr"/>
          <a:lstStyle/>
          <a:p>
            <a:endParaRPr lang="nb-NO">
              <a:latin typeface="Tw Cen MT" pitchFamily="34" charset="0"/>
            </a:endParaRPr>
          </a:p>
        </p:txBody>
      </p:sp>
      <p:sp>
        <p:nvSpPr>
          <p:cNvPr id="2" name="Title 1"/>
          <p:cNvSpPr>
            <a:spLocks noGrp="1"/>
          </p:cNvSpPr>
          <p:nvPr>
            <p:ph type="title"/>
          </p:nvPr>
        </p:nvSpPr>
        <p:spPr/>
        <p:txBody>
          <a:bodyPr/>
          <a:lstStyle/>
          <a:p>
            <a:r>
              <a:rPr lang="en-US" dirty="0" smtClean="0">
                <a:solidFill>
                  <a:schemeClr val="tx1"/>
                </a:solidFill>
              </a:rPr>
              <a:t>Possible consequences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Comparative evidence suggest that privatization </a:t>
            </a:r>
            <a:r>
              <a:rPr lang="en-US" dirty="0"/>
              <a:t>leads to</a:t>
            </a:r>
            <a:endParaRPr lang="en-US" dirty="0" smtClean="0"/>
          </a:p>
          <a:p>
            <a:pPr lvl="1"/>
            <a:r>
              <a:rPr lang="en-US" dirty="0" smtClean="0"/>
              <a:t>Erosion of social networks </a:t>
            </a:r>
          </a:p>
          <a:p>
            <a:pPr lvl="2"/>
            <a:r>
              <a:rPr lang="en-US" dirty="0" smtClean="0"/>
              <a:t>Cooperation is hindered</a:t>
            </a:r>
          </a:p>
          <a:p>
            <a:pPr lvl="1"/>
            <a:endParaRPr lang="en-US" dirty="0"/>
          </a:p>
        </p:txBody>
      </p:sp>
      <p:pic>
        <p:nvPicPr>
          <p:cNvPr id="8" name="audiorecorder.mp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460432" y="6365105"/>
            <a:ext cx="487363" cy="487363"/>
          </a:xfrm>
          <a:prstGeom prst="rect">
            <a:avLst/>
          </a:prstGeom>
        </p:spPr>
      </p:pic>
    </p:spTree>
    <p:extLst>
      <p:ext uri="{BB962C8B-B14F-4D97-AF65-F5344CB8AC3E}">
        <p14:creationId xmlns:p14="http://schemas.microsoft.com/office/powerpoint/2010/main" xmlns="" val="1153650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8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2830">
                <p:cTn id="7" fill="hold" display="0">
                  <p:stCondLst>
                    <p:cond delay="indefinite"/>
                  </p:stCondLst>
                  <p:endCondLst>
                    <p:cond evt="onStopAudio" delay="0">
                      <p:tgtEl>
                        <p:sldTgt/>
                      </p:tgtEl>
                    </p:cond>
                  </p:endCondLst>
                </p:cTn>
                <p:tgtEl>
                  <p:spTgt spid="8"/>
                </p:tgtEl>
              </p:cMediaNode>
            </p:audio>
          </p:childTnLst>
        </p:cTn>
      </p:par>
    </p:tnLst>
  </p:timing>
  <p:extLst mod="1">
    <p:ext uri="{E180D4A7-C9FB-4DFB-919C-405C955672EB}">
      <p14:showEvtLst xmlns:p14="http://schemas.microsoft.com/office/powerpoint/2010/main" xmlns="">
        <p14:playEvt time="0" objId="8"/>
        <p14:stopEvt time="24157" objId="8"/>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192" y="-315416"/>
            <a:ext cx="10754872" cy="7173416"/>
          </a:xfrm>
          <a:prstGeom prst="rect">
            <a:avLst/>
          </a:prstGeom>
        </p:spPr>
      </p:pic>
      <p:sp>
        <p:nvSpPr>
          <p:cNvPr id="5" name="Rectangle 6"/>
          <p:cNvSpPr>
            <a:spLocks noChangeArrowheads="1"/>
          </p:cNvSpPr>
          <p:nvPr/>
        </p:nvSpPr>
        <p:spPr bwMode="auto">
          <a:xfrm>
            <a:off x="0" y="-100013"/>
            <a:ext cx="9144000" cy="6958013"/>
          </a:xfrm>
          <a:prstGeom prst="rect">
            <a:avLst/>
          </a:prstGeom>
          <a:solidFill>
            <a:schemeClr val="tx1">
              <a:alpha val="50000"/>
            </a:schemeClr>
          </a:solidFill>
          <a:ln w="9525">
            <a:noFill/>
            <a:miter lim="800000"/>
            <a:headEnd/>
            <a:tailEnd/>
          </a:ln>
        </p:spPr>
        <p:txBody>
          <a:bodyPr wrap="none" anchor="ctr"/>
          <a:lstStyle/>
          <a:p>
            <a:endParaRPr lang="en-GB">
              <a:latin typeface="Tw Cen MT" pitchFamily="34" charset="0"/>
            </a:endParaRPr>
          </a:p>
        </p:txBody>
      </p:sp>
      <p:sp>
        <p:nvSpPr>
          <p:cNvPr id="2" name="Title 1"/>
          <p:cNvSpPr>
            <a:spLocks noGrp="1"/>
          </p:cNvSpPr>
          <p:nvPr>
            <p:ph type="title"/>
          </p:nvPr>
        </p:nvSpPr>
        <p:spPr/>
        <p:txBody>
          <a:bodyPr/>
          <a:lstStyle/>
          <a:p>
            <a:r>
              <a:rPr lang="en-US" dirty="0">
                <a:solidFill>
                  <a:schemeClr val="bg1"/>
                </a:solidFill>
              </a:rPr>
              <a:t>Climate change </a:t>
            </a:r>
            <a:r>
              <a:rPr lang="en-US" dirty="0" smtClean="0">
                <a:solidFill>
                  <a:schemeClr val="bg1"/>
                </a:solidFill>
              </a:rPr>
              <a:t>&amp; Policy </a:t>
            </a:r>
            <a:endParaRPr lang="en-US" dirty="0">
              <a:solidFill>
                <a:schemeClr val="bg1"/>
              </a:solidFill>
            </a:endParaRPr>
          </a:p>
        </p:txBody>
      </p:sp>
      <p:sp>
        <p:nvSpPr>
          <p:cNvPr id="3" name="Content Placeholder 2"/>
          <p:cNvSpPr>
            <a:spLocks noGrp="1"/>
          </p:cNvSpPr>
          <p:nvPr>
            <p:ph sz="quarter" idx="1"/>
          </p:nvPr>
        </p:nvSpPr>
        <p:spPr/>
        <p:txBody>
          <a:bodyPr/>
          <a:lstStyle/>
          <a:p>
            <a:r>
              <a:rPr lang="en-US" b="1" dirty="0" smtClean="0">
                <a:solidFill>
                  <a:srgbClr val="C00000"/>
                </a:solidFill>
              </a:rPr>
              <a:t>Climate change</a:t>
            </a:r>
          </a:p>
          <a:p>
            <a:pPr lvl="1"/>
            <a:r>
              <a:rPr lang="en-US" dirty="0" smtClean="0">
                <a:solidFill>
                  <a:schemeClr val="bg1"/>
                </a:solidFill>
              </a:rPr>
              <a:t>Increased environmental variability</a:t>
            </a:r>
          </a:p>
          <a:p>
            <a:r>
              <a:rPr lang="en-US" b="1" dirty="0" smtClean="0">
                <a:solidFill>
                  <a:srgbClr val="C00000"/>
                </a:solidFill>
              </a:rPr>
              <a:t>Official policy</a:t>
            </a:r>
          </a:p>
          <a:p>
            <a:pPr lvl="1"/>
            <a:r>
              <a:rPr lang="en-US" dirty="0" smtClean="0">
                <a:solidFill>
                  <a:schemeClr val="bg1"/>
                </a:solidFill>
              </a:rPr>
              <a:t>Diminishes herders’ ability to respond</a:t>
            </a:r>
            <a:endParaRPr lang="en-US" dirty="0">
              <a:solidFill>
                <a:schemeClr val="bg1"/>
              </a:solidFill>
            </a:endParaRPr>
          </a:p>
        </p:txBody>
      </p:sp>
      <p:sp>
        <p:nvSpPr>
          <p:cNvPr id="7" name="TextBox 6"/>
          <p:cNvSpPr txBox="1"/>
          <p:nvPr/>
        </p:nvSpPr>
        <p:spPr>
          <a:xfrm>
            <a:off x="5796136" y="6444044"/>
            <a:ext cx="3456384" cy="369332"/>
          </a:xfrm>
          <a:prstGeom prst="rect">
            <a:avLst/>
          </a:prstGeom>
          <a:noFill/>
        </p:spPr>
        <p:txBody>
          <a:bodyPr wrap="square" rtlCol="0">
            <a:spAutoFit/>
          </a:bodyPr>
          <a:lstStyle/>
          <a:p>
            <a:r>
              <a:rPr lang="nb-NO" dirty="0" smtClean="0"/>
              <a:t>Photo: Bård-Jørgen Bårdsen</a:t>
            </a:r>
            <a:endParaRPr lang="en-US" dirty="0"/>
          </a:p>
        </p:txBody>
      </p:sp>
      <p:pic>
        <p:nvPicPr>
          <p:cNvPr id="9" name="audiorecorder.mp3">
            <a:hlinkClick r:id="" action="ppaction://media"/>
          </p:cNvPr>
          <p:cNvPicPr>
            <a:picLocks noChangeAspect="1"/>
          </p:cNvPicPr>
          <p:nvPr>
            <a:videoFile r:link="rId2"/>
            <p:extLst>
              <p:ext uri="{DAA4B4D4-6D71-4841-9C94-3DE7FCFB9230}">
                <p14:media xmlns:p14="http://schemas.microsoft.com/office/powerpoint/2010/main" xmlns="" r:embed="rId6">
                  <p14:trim end="8439.9644"/>
                </p14:media>
              </p:ext>
            </p:extLst>
          </p:nvPr>
        </p:nvPicPr>
        <p:blipFill>
          <a:blip r:embed="rId7" cstate="print"/>
          <a:stretch>
            <a:fillRect/>
          </a:stretch>
        </p:blipFill>
        <p:spPr>
          <a:xfrm>
            <a:off x="8244408" y="6072577"/>
            <a:ext cx="487363" cy="487363"/>
          </a:xfrm>
          <a:prstGeom prst="rect">
            <a:avLst/>
          </a:prstGeom>
        </p:spPr>
      </p:pic>
      <p:sp>
        <p:nvSpPr>
          <p:cNvPr id="8" name="Content Placeholder 2"/>
          <p:cNvSpPr txBox="1">
            <a:spLocks/>
          </p:cNvSpPr>
          <p:nvPr/>
        </p:nvSpPr>
        <p:spPr bwMode="auto">
          <a:xfrm>
            <a:off x="523056" y="1412776"/>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sz="4800" b="1" dirty="0" smtClean="0">
                <a:solidFill>
                  <a:schemeClr val="bg1"/>
                </a:solidFill>
              </a:rPr>
              <a:t>Thanks for the attention!</a:t>
            </a:r>
          </a:p>
          <a:p>
            <a:pPr marL="0" indent="0">
              <a:buNone/>
            </a:pPr>
            <a:endParaRPr lang="nb-NO" sz="4800" b="1" dirty="0">
              <a:solidFill>
                <a:schemeClr val="bg1"/>
              </a:solidFill>
            </a:endParaRPr>
          </a:p>
          <a:p>
            <a:pPr marL="0" indent="0" algn="ctr">
              <a:buNone/>
            </a:pPr>
            <a:r>
              <a:rPr lang="nb-NO" sz="4000" b="1" dirty="0">
                <a:solidFill>
                  <a:schemeClr val="bg1"/>
                </a:solidFill>
              </a:rPr>
              <a:t>m</a:t>
            </a:r>
            <a:r>
              <a:rPr lang="nb-NO" sz="4000" b="1" dirty="0" smtClean="0">
                <a:solidFill>
                  <a:schemeClr val="bg1"/>
                </a:solidFill>
              </a:rPr>
              <a:t>.w.nass@cicero.tromso.no</a:t>
            </a:r>
            <a:endParaRPr lang="en-US" sz="4000" dirty="0">
              <a:solidFill>
                <a:schemeClr val="bg1"/>
              </a:solidFill>
            </a:endParaRPr>
          </a:p>
        </p:txBody>
      </p:sp>
      <p:pic>
        <p:nvPicPr>
          <p:cNvPr id="10" name="audiorecorder.mp3">
            <a:hlinkClick r:id="" action="ppaction://media"/>
          </p:cNvPr>
          <p:cNvPicPr>
            <a:picLocks noChangeAspect="1"/>
          </p:cNvPicPr>
          <p:nvPr>
            <a:videoFile r:link="rId2"/>
            <p:extLst>
              <p:ext uri="{DAA4B4D4-6D71-4841-9C94-3DE7FCFB9230}">
                <p14:media xmlns:p14="http://schemas.microsoft.com/office/powerpoint/2010/main" xmlns="" r:embed="rId6">
                  <p14:trim st="132676.1856"/>
                </p14:media>
              </p:ext>
            </p:extLst>
          </p:nvPr>
        </p:nvPicPr>
        <p:blipFill>
          <a:blip r:embed="rId7" cstate="print"/>
          <a:stretch>
            <a:fillRect/>
          </a:stretch>
        </p:blipFill>
        <p:spPr>
          <a:xfrm>
            <a:off x="8244408" y="6072576"/>
            <a:ext cx="487363" cy="487363"/>
          </a:xfrm>
          <a:prstGeom prst="rect">
            <a:avLst/>
          </a:prstGeom>
        </p:spPr>
      </p:pic>
    </p:spTree>
    <p:custDataLst>
      <p:tags r:id="rId1"/>
    </p:custDataLst>
    <p:extLst>
      <p:ext uri="{BB962C8B-B14F-4D97-AF65-F5344CB8AC3E}">
        <p14:creationId xmlns:p14="http://schemas.microsoft.com/office/powerpoint/2010/main" xmlns="" val="2169220339"/>
      </p:ext>
    </p:extLst>
  </p:cSld>
  <p:clrMapOvr>
    <a:masterClrMapping/>
  </p:clrMapOvr>
  <mc:AlternateContent xmlns:mc="http://schemas.openxmlformats.org/markup-compatibility/2006">
    <mc:Choice xmlns:p14="http://schemas.microsoft.com/office/powerpoint/2010/main" xmlns="" Requires="p14">
      <p:transition spd="med" p14:dur="700" advTm="114617">
        <p:fade/>
      </p:transition>
    </mc:Choice>
    <mc:Fallback>
      <p:transition spd="med" advTm="1146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3013"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par>
                                <p:cTn id="19" presetID="1" presetClass="mediacall" presetSubtype="0" fill="hold" nodeType="withEffect">
                                  <p:stCondLst>
                                    <p:cond delay="0"/>
                                  </p:stCondLst>
                                  <p:childTnLst>
                                    <p:cmd type="call" cmd="playFrom(0.0)">
                                      <p:cBhvr>
                                        <p:cTn id="20" dur="8777" fill="hold"/>
                                        <p:tgtEl>
                                          <p:spTgt spid="10"/>
                                        </p:tgtEl>
                                      </p:cBhvr>
                                    </p:cmd>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9"/>
                </p:tgtEl>
              </p:cMediaNode>
            </p:video>
            <p:video>
              <p:cMediaNode vol="54717">
                <p:cTn id="25" fill="hold" display="0">
                  <p:stCondLst>
                    <p:cond delay="indefinite"/>
                  </p:stCondLst>
                  <p:endCondLst>
                    <p:cond evt="onStopAudio" delay="0">
                      <p:tgtEl>
                        <p:sldTgt/>
                      </p:tgtEl>
                    </p:cond>
                  </p:endCondLst>
                </p:cTn>
                <p:tgtEl>
                  <p:spTgt spid="10"/>
                </p:tgtEl>
              </p:cMediaNode>
            </p:video>
          </p:childTnLst>
        </p:cTn>
      </p:par>
    </p:tnLst>
    <p:bldLst>
      <p:bldP spid="2" grpId="0"/>
      <p:bldP spid="3" grpId="1" uiExpand="1" build="p"/>
      <p:bldP spid="8" grpId="0"/>
    </p:bldLst>
  </p:timing>
  <p:extLst mod="1">
    <p:ext uri="{E180D4A7-C9FB-4DFB-919C-405C955672EB}">
      <p14:showEvtLst xmlns:p14="http://schemas.microsoft.com/office/powerpoint/2010/main" xmlns="">
        <p14:playEvt time="0" objId="9"/>
        <p14:playEvt time="106306" objId="10"/>
        <p14:stopEvt time="114617" objId="9"/>
        <p14:stopEvt time="114617" objId="10"/>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0" y="0"/>
            <a:ext cx="10314432" cy="6858000"/>
          </a:xfrm>
          <a:prstGeom prst="rect">
            <a:avLst/>
          </a:prstGeom>
        </p:spPr>
      </p:pic>
      <p:sp>
        <p:nvSpPr>
          <p:cNvPr id="6" name="Rectangle 6"/>
          <p:cNvSpPr>
            <a:spLocks noChangeArrowheads="1"/>
          </p:cNvSpPr>
          <p:nvPr/>
        </p:nvSpPr>
        <p:spPr bwMode="auto">
          <a:xfrm>
            <a:off x="0" y="-100013"/>
            <a:ext cx="9144000" cy="6958013"/>
          </a:xfrm>
          <a:prstGeom prst="rect">
            <a:avLst/>
          </a:prstGeom>
          <a:solidFill>
            <a:schemeClr val="bg1">
              <a:alpha val="59999"/>
            </a:schemeClr>
          </a:solidFill>
          <a:ln w="9525">
            <a:noFill/>
            <a:miter lim="800000"/>
            <a:headEnd/>
            <a:tailEnd/>
          </a:ln>
        </p:spPr>
        <p:txBody>
          <a:bodyPr wrap="none" anchor="ctr"/>
          <a:lstStyle/>
          <a:p>
            <a:endParaRPr lang="en-GB">
              <a:latin typeface="Tw Cen MT" pitchFamily="34" charset="0"/>
            </a:endParaRPr>
          </a:p>
        </p:txBody>
      </p:sp>
      <p:sp>
        <p:nvSpPr>
          <p:cNvPr id="2" name="Title 1"/>
          <p:cNvSpPr>
            <a:spLocks noGrp="1"/>
          </p:cNvSpPr>
          <p:nvPr>
            <p:ph type="title"/>
          </p:nvPr>
        </p:nvSpPr>
        <p:spPr/>
        <p:txBody>
          <a:bodyPr/>
          <a:lstStyle/>
          <a:p>
            <a:r>
              <a:rPr lang="en-US" smtClean="0">
                <a:solidFill>
                  <a:schemeClr val="tx1"/>
                </a:solidFill>
              </a:rPr>
              <a:t>Background</a:t>
            </a:r>
            <a:endParaRPr lang="en-US">
              <a:solidFill>
                <a:schemeClr val="tx1"/>
              </a:solidFill>
            </a:endParaRPr>
          </a:p>
        </p:txBody>
      </p:sp>
      <p:sp>
        <p:nvSpPr>
          <p:cNvPr id="3" name="Content Placeholder 2"/>
          <p:cNvSpPr>
            <a:spLocks noGrp="1"/>
          </p:cNvSpPr>
          <p:nvPr>
            <p:ph sz="quarter" idx="1"/>
          </p:nvPr>
        </p:nvSpPr>
        <p:spPr/>
        <p:txBody>
          <a:bodyPr/>
          <a:lstStyle/>
          <a:p>
            <a:r>
              <a:rPr lang="en-US" dirty="0" smtClean="0"/>
              <a:t>The Norwegian </a:t>
            </a:r>
            <a:r>
              <a:rPr lang="en-US" dirty="0"/>
              <a:t>Government aims at developing </a:t>
            </a:r>
            <a:r>
              <a:rPr lang="en-US" dirty="0" smtClean="0"/>
              <a:t>a</a:t>
            </a:r>
          </a:p>
          <a:p>
            <a:pPr lvl="1"/>
            <a:r>
              <a:rPr lang="en-US" dirty="0" smtClean="0"/>
              <a:t>Economic</a:t>
            </a:r>
          </a:p>
          <a:p>
            <a:pPr lvl="1"/>
            <a:r>
              <a:rPr lang="en-US" dirty="0" smtClean="0"/>
              <a:t>Ecologic</a:t>
            </a:r>
          </a:p>
          <a:p>
            <a:pPr lvl="1"/>
            <a:r>
              <a:rPr lang="en-US" dirty="0" smtClean="0"/>
              <a:t>Cultural</a:t>
            </a:r>
          </a:p>
          <a:p>
            <a:r>
              <a:rPr lang="en-US" dirty="0" smtClean="0"/>
              <a:t> </a:t>
            </a:r>
            <a:r>
              <a:rPr lang="en-US" b="1" dirty="0" smtClean="0">
                <a:solidFill>
                  <a:srgbClr val="C00000"/>
                </a:solidFill>
              </a:rPr>
              <a:t>Sustainable</a:t>
            </a:r>
            <a:r>
              <a:rPr lang="en-US" dirty="0" smtClean="0">
                <a:solidFill>
                  <a:srgbClr val="C00000"/>
                </a:solidFill>
              </a:rPr>
              <a:t> </a:t>
            </a:r>
            <a:r>
              <a:rPr lang="en-US" dirty="0"/>
              <a:t>reindeer husbandry</a:t>
            </a:r>
          </a:p>
          <a:p>
            <a:endParaRPr lang="en-US" dirty="0"/>
          </a:p>
        </p:txBody>
      </p:sp>
      <p:pic>
        <p:nvPicPr>
          <p:cNvPr id="10" name="audiorecorder.mp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98122" y="6202064"/>
            <a:ext cx="487363" cy="487363"/>
          </a:xfrm>
          <a:prstGeom prst="rect">
            <a:avLst/>
          </a:prstGeom>
        </p:spPr>
      </p:pic>
    </p:spTree>
    <p:extLst>
      <p:ext uri="{BB962C8B-B14F-4D97-AF65-F5344CB8AC3E}">
        <p14:creationId xmlns:p14="http://schemas.microsoft.com/office/powerpoint/2010/main" xmlns="" val="504134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0943">
                <p:cTn id="7" fill="hold" display="0">
                  <p:stCondLst>
                    <p:cond delay="indefinite"/>
                  </p:stCondLst>
                  <p:endCondLst>
                    <p:cond evt="onStopAudio" delay="0">
                      <p:tgtEl>
                        <p:sldTgt/>
                      </p:tgtEl>
                    </p:cond>
                  </p:endCondLst>
                </p:cTn>
                <p:tgtEl>
                  <p:spTgt spid="10"/>
                </p:tgtEl>
              </p:cMediaNode>
            </p:audio>
          </p:childTnLst>
        </p:cTn>
      </p:par>
    </p:tnLst>
  </p:timing>
  <p:extLst mod="1">
    <p:ext uri="{E180D4A7-C9FB-4DFB-919C-405C955672EB}">
      <p14:showEvtLst xmlns:p14="http://schemas.microsoft.com/office/powerpoint/2010/main" xmlns="">
        <p14:playEvt time="0" objId="10"/>
        <p14:stopEvt time="15300" objId="1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0" y="0"/>
            <a:ext cx="10314432" cy="6858000"/>
          </a:xfrm>
          <a:prstGeom prst="rect">
            <a:avLst/>
          </a:prstGeom>
        </p:spPr>
      </p:pic>
      <p:sp>
        <p:nvSpPr>
          <p:cNvPr id="5" name="Rectangle 6"/>
          <p:cNvSpPr>
            <a:spLocks noChangeArrowheads="1"/>
          </p:cNvSpPr>
          <p:nvPr/>
        </p:nvSpPr>
        <p:spPr bwMode="auto">
          <a:xfrm>
            <a:off x="0" y="-100013"/>
            <a:ext cx="9144000" cy="6958013"/>
          </a:xfrm>
          <a:prstGeom prst="rect">
            <a:avLst/>
          </a:prstGeom>
          <a:solidFill>
            <a:schemeClr val="tx1">
              <a:alpha val="66000"/>
            </a:schemeClr>
          </a:solidFill>
          <a:ln w="9525">
            <a:noFill/>
            <a:miter lim="800000"/>
            <a:headEnd/>
            <a:tailEnd/>
          </a:ln>
        </p:spPr>
        <p:txBody>
          <a:bodyPr wrap="none" anchor="ctr"/>
          <a:lstStyle/>
          <a:p>
            <a:endParaRPr lang="en-GB">
              <a:latin typeface="Tw Cen MT" pitchFamily="34" charset="0"/>
            </a:endParaRPr>
          </a:p>
        </p:txBody>
      </p:sp>
      <p:sp>
        <p:nvSpPr>
          <p:cNvPr id="2" name="Title 1"/>
          <p:cNvSpPr>
            <a:spLocks noGrp="1"/>
          </p:cNvSpPr>
          <p:nvPr>
            <p:ph type="title"/>
          </p:nvPr>
        </p:nvSpPr>
        <p:spPr/>
        <p:txBody>
          <a:bodyPr/>
          <a:lstStyle/>
          <a:p>
            <a:r>
              <a:rPr lang="en-US" b="1" smtClean="0">
                <a:solidFill>
                  <a:schemeClr val="bg1"/>
                </a:solidFill>
              </a:rPr>
              <a:t>Temporal trends in abundance</a:t>
            </a:r>
            <a:endParaRPr lang="en-US" b="1" i="1">
              <a:solidFill>
                <a:schemeClr val="bg1"/>
              </a:solidFill>
            </a:endParaRPr>
          </a:p>
        </p:txBody>
      </p:sp>
      <p:sp>
        <p:nvSpPr>
          <p:cNvPr id="10" name="Rectangle 9"/>
          <p:cNvSpPr/>
          <p:nvPr/>
        </p:nvSpPr>
        <p:spPr>
          <a:xfrm>
            <a:off x="395536" y="1887600"/>
            <a:ext cx="8064896" cy="4133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9013" r="5175"/>
          <a:stretch/>
        </p:blipFill>
        <p:spPr bwMode="auto">
          <a:xfrm>
            <a:off x="487059" y="1734253"/>
            <a:ext cx="7738687" cy="42870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own Arrow 5"/>
          <p:cNvSpPr/>
          <p:nvPr/>
        </p:nvSpPr>
        <p:spPr>
          <a:xfrm>
            <a:off x="1115616" y="1979315"/>
            <a:ext cx="216024" cy="57606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flipV="1">
            <a:off x="5201022" y="4624561"/>
            <a:ext cx="216024" cy="5760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recorder.mp3">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8" cstate="print"/>
          <a:stretch>
            <a:fillRect/>
          </a:stretch>
        </p:blipFill>
        <p:spPr>
          <a:xfrm>
            <a:off x="8388424" y="6309320"/>
            <a:ext cx="487363" cy="487363"/>
          </a:xfrm>
          <a:prstGeom prst="rect">
            <a:avLst/>
          </a:prstGeom>
        </p:spPr>
      </p:pic>
    </p:spTree>
    <p:custDataLst>
      <p:tags r:id="rId1"/>
    </p:custDataLst>
    <p:extLst>
      <p:ext uri="{BB962C8B-B14F-4D97-AF65-F5344CB8AC3E}">
        <p14:creationId xmlns:p14="http://schemas.microsoft.com/office/powerpoint/2010/main" xmlns="" val="1363196366"/>
      </p:ext>
    </p:extLst>
  </p:cSld>
  <p:clrMapOvr>
    <a:masterClrMapping/>
  </p:clrMapOvr>
  <mc:AlternateContent xmlns:mc="http://schemas.openxmlformats.org/markup-compatibility/2006">
    <mc:Choice xmlns:p14="http://schemas.microsoft.com/office/powerpoint/2010/main" xmlns="" Requires="p14">
      <p:transition spd="med" p14:dur="700" advTm="43083">
        <p:fade/>
      </p:transition>
    </mc:Choice>
    <mc:Fallback>
      <p:transition spd="med" advTm="430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37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3" presetClass="entr" presetSubtype="10" fill="hold" nodeType="with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blinds(horizontal)">
                                      <p:cBhvr>
                                        <p:cTn id="14" dur="500"/>
                                        <p:tgtEl>
                                          <p:spTgt spid="103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0943">
                <p:cTn id="25" fill="hold" display="0">
                  <p:stCondLst>
                    <p:cond delay="indefinite"/>
                  </p:stCondLst>
                  <p:endCondLst>
                    <p:cond evt="onStopAudio" delay="0">
                      <p:tgtEl>
                        <p:sldTgt/>
                      </p:tgtEl>
                    </p:cond>
                  </p:endCondLst>
                </p:cTn>
                <p:tgtEl>
                  <p:spTgt spid="3"/>
                </p:tgtEl>
              </p:cMediaNode>
            </p:audio>
          </p:childTnLst>
        </p:cTn>
      </p:par>
    </p:tnLst>
    <p:bldLst>
      <p:bldP spid="10" grpId="0" animBg="1"/>
      <p:bldP spid="6" grpId="0" animBg="1"/>
      <p:bldP spid="12" grpId="0" animBg="1"/>
    </p:bldLst>
  </p:timing>
  <p:extLst mod="1">
    <p:ext uri="{E180D4A7-C9FB-4DFB-919C-405C955672EB}">
      <p14:showEvtLst xmlns:p14="http://schemas.microsoft.com/office/powerpoint/2010/main" xmlns="">
        <p14:playEvt time="0" objId="3"/>
        <p14:stopEvt time="43083"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40568" y="-99392"/>
            <a:ext cx="10463918" cy="6957392"/>
          </a:xfrm>
          <a:prstGeom prst="rect">
            <a:avLst/>
          </a:prstGeom>
        </p:spPr>
      </p:pic>
      <p:sp>
        <p:nvSpPr>
          <p:cNvPr id="6" name="Rectangle 6"/>
          <p:cNvSpPr>
            <a:spLocks noChangeArrowheads="1"/>
          </p:cNvSpPr>
          <p:nvPr/>
        </p:nvSpPr>
        <p:spPr bwMode="auto">
          <a:xfrm>
            <a:off x="0" y="-100013"/>
            <a:ext cx="9144000" cy="6958013"/>
          </a:xfrm>
          <a:prstGeom prst="rect">
            <a:avLst/>
          </a:prstGeom>
          <a:solidFill>
            <a:schemeClr val="bg1">
              <a:alpha val="60000"/>
            </a:schemeClr>
          </a:solidFill>
          <a:ln w="9525">
            <a:noFill/>
            <a:miter lim="800000"/>
            <a:headEnd/>
            <a:tailEnd/>
          </a:ln>
        </p:spPr>
        <p:txBody>
          <a:bodyPr wrap="none" anchor="ctr"/>
          <a:lstStyle/>
          <a:p>
            <a:endParaRPr lang="en-GB">
              <a:latin typeface="Tw Cen MT" pitchFamily="34" charset="0"/>
            </a:endParaRPr>
          </a:p>
        </p:txBody>
      </p:sp>
      <p:sp>
        <p:nvSpPr>
          <p:cNvPr id="2" name="Title 1"/>
          <p:cNvSpPr>
            <a:spLocks noGrp="1"/>
          </p:cNvSpPr>
          <p:nvPr>
            <p:ph type="title"/>
          </p:nvPr>
        </p:nvSpPr>
        <p:spPr/>
        <p:txBody>
          <a:bodyPr/>
          <a:lstStyle/>
          <a:p>
            <a:r>
              <a:rPr lang="en-US" dirty="0">
                <a:solidFill>
                  <a:schemeClr val="tx1"/>
                </a:solidFill>
              </a:rPr>
              <a:t>Redistribution of pastures</a:t>
            </a:r>
          </a:p>
        </p:txBody>
      </p:sp>
      <p:sp>
        <p:nvSpPr>
          <p:cNvPr id="3" name="Content Placeholder 2"/>
          <p:cNvSpPr>
            <a:spLocks noGrp="1"/>
          </p:cNvSpPr>
          <p:nvPr>
            <p:ph sz="quarter" idx="1"/>
          </p:nvPr>
        </p:nvSpPr>
        <p:spPr/>
        <p:txBody>
          <a:bodyPr/>
          <a:lstStyle/>
          <a:p>
            <a:r>
              <a:rPr lang="en-US" dirty="0" smtClean="0"/>
              <a:t>Underlying rationale</a:t>
            </a:r>
          </a:p>
          <a:p>
            <a:pPr lvl="1"/>
            <a:endParaRPr lang="en-US" i="1" dirty="0" smtClean="0"/>
          </a:p>
          <a:p>
            <a:pPr lvl="1"/>
            <a:endParaRPr lang="en-US" b="1" i="1" dirty="0" smtClean="0">
              <a:solidFill>
                <a:srgbClr val="C00000"/>
              </a:solidFill>
            </a:endParaRPr>
          </a:p>
          <a:p>
            <a:pPr lvl="1"/>
            <a:r>
              <a:rPr lang="en-US" b="1" i="1" dirty="0" smtClean="0">
                <a:solidFill>
                  <a:srgbClr val="C00000"/>
                </a:solidFill>
              </a:rPr>
              <a:t>Fixed boundaries is a prerequisite for achieving a sustainable reindeer husbandry</a:t>
            </a:r>
            <a:r>
              <a:rPr lang="en-US" i="1" baseline="30000" dirty="0" smtClean="0"/>
              <a:t>1</a:t>
            </a:r>
            <a:endParaRPr lang="en-US" i="1" baseline="30000" dirty="0"/>
          </a:p>
        </p:txBody>
      </p:sp>
      <p:sp>
        <p:nvSpPr>
          <p:cNvPr id="4" name="TextBox 3"/>
          <p:cNvSpPr txBox="1"/>
          <p:nvPr/>
        </p:nvSpPr>
        <p:spPr>
          <a:xfrm>
            <a:off x="683568" y="6002124"/>
            <a:ext cx="8424936" cy="523220"/>
          </a:xfrm>
          <a:prstGeom prst="rect">
            <a:avLst/>
          </a:prstGeom>
          <a:noFill/>
        </p:spPr>
        <p:txBody>
          <a:bodyPr wrap="square" rtlCol="0">
            <a:spAutoFit/>
          </a:bodyPr>
          <a:lstStyle/>
          <a:p>
            <a:r>
              <a:rPr lang="nb-NO" sz="1400" baseline="30000" dirty="0" smtClean="0"/>
              <a:t>1</a:t>
            </a:r>
            <a:r>
              <a:rPr lang="nb-NO" sz="1400" dirty="0" smtClean="0"/>
              <a:t> </a:t>
            </a:r>
            <a:r>
              <a:rPr lang="en-US" sz="1400" dirty="0"/>
              <a:t>The Norwegian Ministry of Agriculture and </a:t>
            </a:r>
            <a:r>
              <a:rPr lang="en-US" sz="1400" dirty="0" smtClean="0"/>
              <a:t>Food. (2008). </a:t>
            </a:r>
            <a:r>
              <a:rPr lang="nn-NO" sz="1400" dirty="0"/>
              <a:t>St.prp. nr. 63: Om reindriftsavtalen 2008/2009 og om </a:t>
            </a:r>
            <a:r>
              <a:rPr lang="nn-NO" sz="1400" dirty="0" err="1"/>
              <a:t>endringer</a:t>
            </a:r>
            <a:r>
              <a:rPr lang="nn-NO" sz="1400" dirty="0"/>
              <a:t> i statsbudsjettet for 2008 m.m.," pp. </a:t>
            </a:r>
            <a:r>
              <a:rPr lang="nn-NO" sz="1400" dirty="0" smtClean="0"/>
              <a:t>24. In Norwegian</a:t>
            </a:r>
            <a:r>
              <a:rPr lang="en-US" sz="1400" dirty="0" smtClean="0"/>
              <a:t>  </a:t>
            </a:r>
            <a:endParaRPr lang="en-US" sz="1400" dirty="0"/>
          </a:p>
        </p:txBody>
      </p:sp>
      <p:pic>
        <p:nvPicPr>
          <p:cNvPr id="11" name="audiorecorder.mp3">
            <a:hlinkClick r:id="" action="ppaction://media"/>
          </p:cNvPr>
          <p:cNvPicPr>
            <a:picLocks noChangeAspect="1"/>
          </p:cNvPicPr>
          <p:nvPr>
            <a:videoFile r:link="rId1"/>
            <p:extLst>
              <p:ext uri="{DAA4B4D4-6D71-4841-9C94-3DE7FCFB9230}">
                <p14:media xmlns:p14="http://schemas.microsoft.com/office/powerpoint/2010/main" xmlns="" r:embed="rId5">
                  <p14:trim end="12602.875"/>
                </p14:media>
              </p:ext>
            </p:extLst>
          </p:nvPr>
        </p:nvPicPr>
        <p:blipFill>
          <a:blip r:embed="rId6" cstate="print"/>
          <a:stretch>
            <a:fillRect/>
          </a:stretch>
        </p:blipFill>
        <p:spPr>
          <a:xfrm>
            <a:off x="8393628" y="6361831"/>
            <a:ext cx="487363" cy="487363"/>
          </a:xfrm>
          <a:prstGeom prst="rect">
            <a:avLst/>
          </a:prstGeom>
        </p:spPr>
      </p:pic>
    </p:spTree>
    <p:extLst>
      <p:ext uri="{BB962C8B-B14F-4D97-AF65-F5344CB8AC3E}">
        <p14:creationId xmlns:p14="http://schemas.microsoft.com/office/powerpoint/2010/main" xmlns="" val="3691194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par>
                                <p:cTn id="15" presetID="1" presetClass="mediacall" presetSubtype="0" fill="hold" nodeType="withEffect">
                                  <p:stCondLst>
                                    <p:cond delay="0"/>
                                  </p:stCondLst>
                                  <p:childTnLst>
                                    <p:cmd type="call" cmd="playFrom(0.0)">
                                      <p:cBhvr>
                                        <p:cTn id="16" dur="894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56604">
                <p:cTn id="17" fill="hold" display="0">
                  <p:stCondLst>
                    <p:cond delay="indefinite"/>
                  </p:stCondLst>
                  <p:endCondLst>
                    <p:cond evt="onStopAudio" delay="0">
                      <p:tgtEl>
                        <p:sldTgt/>
                      </p:tgtEl>
                    </p:cond>
                  </p:endCondLst>
                </p:cTn>
                <p:tgtEl>
                  <p:spTgt spid="11"/>
                </p:tgtEl>
              </p:cMediaNode>
            </p:video>
          </p:childTnLst>
        </p:cTn>
      </p:par>
    </p:tnLst>
    <p:bldLst>
      <p:bldP spid="3" grpId="0" uiExpand="1" build="p"/>
      <p:bldP spid="4" grpId="0"/>
    </p:bldLst>
  </p:timing>
  <p:extLst mod="1">
    <p:ext uri="{E180D4A7-C9FB-4DFB-919C-405C955672EB}">
      <p14:showEvtLst xmlns:p14="http://schemas.microsoft.com/office/powerpoint/2010/main" xmlns="">
        <p14:playEvt time="514" objId="11"/>
        <p14:stopEvt time="74987" objId="11"/>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13728" y="-27384"/>
            <a:ext cx="11804704" cy="7848872"/>
          </a:xfrm>
          <a:prstGeom prst="rect">
            <a:avLst/>
          </a:prstGeom>
        </p:spPr>
      </p:pic>
      <p:sp>
        <p:nvSpPr>
          <p:cNvPr id="5" name="Rectangle 5"/>
          <p:cNvSpPr>
            <a:spLocks noChangeArrowheads="1"/>
          </p:cNvSpPr>
          <p:nvPr/>
        </p:nvSpPr>
        <p:spPr bwMode="auto">
          <a:xfrm>
            <a:off x="0" y="0"/>
            <a:ext cx="9251950" cy="6858000"/>
          </a:xfrm>
          <a:prstGeom prst="rect">
            <a:avLst/>
          </a:prstGeom>
          <a:solidFill>
            <a:schemeClr val="bg1">
              <a:alpha val="50000"/>
            </a:schemeClr>
          </a:solidFill>
          <a:ln w="9525">
            <a:noFill/>
            <a:miter lim="800000"/>
            <a:headEnd/>
            <a:tailEnd/>
          </a:ln>
        </p:spPr>
        <p:txBody>
          <a:bodyPr wrap="none" anchor="ctr"/>
          <a:lstStyle/>
          <a:p>
            <a:endParaRPr lang="nb-NO">
              <a:latin typeface="Tw Cen MT" pitchFamily="34" charset="0"/>
            </a:endParaRPr>
          </a:p>
        </p:txBody>
      </p:sp>
      <p:sp>
        <p:nvSpPr>
          <p:cNvPr id="2" name="Title 1"/>
          <p:cNvSpPr>
            <a:spLocks noGrp="1"/>
          </p:cNvSpPr>
          <p:nvPr>
            <p:ph type="title"/>
          </p:nvPr>
        </p:nvSpPr>
        <p:spPr/>
        <p:txBody>
          <a:bodyPr/>
          <a:lstStyle/>
          <a:p>
            <a:r>
              <a:rPr lang="en-US" dirty="0" smtClean="0">
                <a:solidFill>
                  <a:schemeClr val="tx1"/>
                </a:solidFill>
              </a:rPr>
              <a:t>Possible consequences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Comparative evidence suggest that privatization leads to</a:t>
            </a:r>
          </a:p>
          <a:p>
            <a:pPr lvl="1"/>
            <a:r>
              <a:rPr lang="en-US" dirty="0" smtClean="0"/>
              <a:t>Increased rangeland degradation</a:t>
            </a:r>
          </a:p>
          <a:p>
            <a:pPr lvl="2"/>
            <a:r>
              <a:rPr lang="en-US" dirty="0" smtClean="0"/>
              <a:t>Intensified use</a:t>
            </a:r>
          </a:p>
        </p:txBody>
      </p:sp>
      <p:pic>
        <p:nvPicPr>
          <p:cNvPr id="7" name="audiorecorder.mp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532440" y="6370637"/>
            <a:ext cx="487363" cy="487363"/>
          </a:xfrm>
          <a:prstGeom prst="rect">
            <a:avLst/>
          </a:prstGeom>
        </p:spPr>
      </p:pic>
    </p:spTree>
    <p:custDataLst>
      <p:tags r:id="rId1"/>
    </p:custDataLst>
    <p:extLst>
      <p:ext uri="{BB962C8B-B14F-4D97-AF65-F5344CB8AC3E}">
        <p14:creationId xmlns:p14="http://schemas.microsoft.com/office/powerpoint/2010/main" xmlns="" val="735479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40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0943">
                <p:cTn id="7" fill="hold" display="0">
                  <p:stCondLst>
                    <p:cond delay="indefinite"/>
                  </p:stCondLst>
                  <p:endCondLst>
                    <p:cond evt="onStopAudio" delay="0">
                      <p:tgtEl>
                        <p:sldTgt/>
                      </p:tgtEl>
                    </p:cond>
                  </p:endCondLst>
                </p:cTn>
                <p:tgtEl>
                  <p:spTgt spid="7"/>
                </p:tgtEl>
              </p:cMediaNode>
            </p:audio>
          </p:childTnLst>
        </p:cTn>
      </p:par>
    </p:tnLst>
  </p:timing>
  <p:extLst mod="1">
    <p:ext uri="{E180D4A7-C9FB-4DFB-919C-405C955672EB}">
      <p14:showEvtLst xmlns:p14="http://schemas.microsoft.com/office/powerpoint/2010/main" xmlns="">
        <p14:playEvt time="0" objId="7"/>
        <p14:stopEvt time="25902"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13728" y="-27384"/>
            <a:ext cx="11804704" cy="7848872"/>
          </a:xfrm>
          <a:prstGeom prst="rect">
            <a:avLst/>
          </a:prstGeom>
        </p:spPr>
      </p:pic>
      <p:sp>
        <p:nvSpPr>
          <p:cNvPr id="5" name="Rectangle 5"/>
          <p:cNvSpPr>
            <a:spLocks noChangeArrowheads="1"/>
          </p:cNvSpPr>
          <p:nvPr/>
        </p:nvSpPr>
        <p:spPr bwMode="auto">
          <a:xfrm>
            <a:off x="0" y="0"/>
            <a:ext cx="9251950" cy="6858000"/>
          </a:xfrm>
          <a:prstGeom prst="rect">
            <a:avLst/>
          </a:prstGeom>
          <a:solidFill>
            <a:schemeClr val="bg1">
              <a:alpha val="50000"/>
            </a:schemeClr>
          </a:solidFill>
          <a:ln w="9525">
            <a:noFill/>
            <a:miter lim="800000"/>
            <a:headEnd/>
            <a:tailEnd/>
          </a:ln>
        </p:spPr>
        <p:txBody>
          <a:bodyPr wrap="none" anchor="ctr"/>
          <a:lstStyle/>
          <a:p>
            <a:endParaRPr lang="nb-NO">
              <a:latin typeface="Tw Cen MT" pitchFamily="34" charset="0"/>
            </a:endParaRPr>
          </a:p>
        </p:txBody>
      </p:sp>
      <p:sp>
        <p:nvSpPr>
          <p:cNvPr id="2" name="Title 1"/>
          <p:cNvSpPr>
            <a:spLocks noGrp="1"/>
          </p:cNvSpPr>
          <p:nvPr>
            <p:ph type="title"/>
          </p:nvPr>
        </p:nvSpPr>
        <p:spPr/>
        <p:txBody>
          <a:bodyPr/>
          <a:lstStyle/>
          <a:p>
            <a:r>
              <a:rPr lang="en-US" dirty="0" smtClean="0">
                <a:solidFill>
                  <a:schemeClr val="tx1"/>
                </a:solidFill>
              </a:rPr>
              <a:t>Possible consequences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Comparative evidence suggest that privatization </a:t>
            </a:r>
            <a:r>
              <a:rPr lang="en-US" dirty="0"/>
              <a:t>leads to</a:t>
            </a:r>
            <a:endParaRPr lang="en-US" dirty="0" smtClean="0"/>
          </a:p>
          <a:p>
            <a:pPr lvl="1"/>
            <a:r>
              <a:rPr lang="en-US" dirty="0" smtClean="0"/>
              <a:t>Increased differences between poor and rich</a:t>
            </a:r>
          </a:p>
          <a:p>
            <a:pPr lvl="2"/>
            <a:r>
              <a:rPr lang="en-US" dirty="0" smtClean="0"/>
              <a:t>Rich herders have access to more grazing areas</a:t>
            </a:r>
          </a:p>
        </p:txBody>
      </p:sp>
      <p:pic>
        <p:nvPicPr>
          <p:cNvPr id="8" name="audiorecorder.mp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532440" y="6370637"/>
            <a:ext cx="487363" cy="487363"/>
          </a:xfrm>
          <a:prstGeom prst="rect">
            <a:avLst/>
          </a:prstGeom>
        </p:spPr>
      </p:pic>
    </p:spTree>
    <p:custDataLst>
      <p:tags r:id="rId1"/>
    </p:custDataLst>
    <p:extLst>
      <p:ext uri="{BB962C8B-B14F-4D97-AF65-F5344CB8AC3E}">
        <p14:creationId xmlns:p14="http://schemas.microsoft.com/office/powerpoint/2010/main" xmlns="" val="2940694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7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4">
                <p:cTn id="7" fill="hold" display="0">
                  <p:stCondLst>
                    <p:cond delay="indefinite"/>
                  </p:stCondLst>
                  <p:endCondLst>
                    <p:cond evt="onStopAudio" delay="0">
                      <p:tgtEl>
                        <p:sldTgt/>
                      </p:tgtEl>
                    </p:cond>
                  </p:endCondLst>
                </p:cTn>
                <p:tgtEl>
                  <p:spTgt spid="8"/>
                </p:tgtEl>
              </p:cMediaNode>
            </p:audio>
          </p:childTnLst>
        </p:cTn>
      </p:par>
    </p:tnLst>
  </p:timing>
  <p:extLst mod="1">
    <p:ext uri="{E180D4A7-C9FB-4DFB-919C-405C955672EB}">
      <p14:showEvtLst xmlns:p14="http://schemas.microsoft.com/office/powerpoint/2010/main" xmlns="">
        <p14:playEvt time="0" objId="8"/>
        <p14:stopEvt time="25923" objId="8"/>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13728" y="-27384"/>
            <a:ext cx="11804704" cy="7848872"/>
          </a:xfrm>
          <a:prstGeom prst="rect">
            <a:avLst/>
          </a:prstGeom>
        </p:spPr>
      </p:pic>
      <p:sp>
        <p:nvSpPr>
          <p:cNvPr id="5" name="Rectangle 5"/>
          <p:cNvSpPr>
            <a:spLocks noChangeArrowheads="1"/>
          </p:cNvSpPr>
          <p:nvPr/>
        </p:nvSpPr>
        <p:spPr bwMode="auto">
          <a:xfrm>
            <a:off x="0" y="0"/>
            <a:ext cx="9251950" cy="6858000"/>
          </a:xfrm>
          <a:prstGeom prst="rect">
            <a:avLst/>
          </a:prstGeom>
          <a:solidFill>
            <a:schemeClr val="bg1">
              <a:alpha val="50000"/>
            </a:schemeClr>
          </a:solidFill>
          <a:ln w="9525">
            <a:noFill/>
            <a:miter lim="800000"/>
            <a:headEnd/>
            <a:tailEnd/>
          </a:ln>
        </p:spPr>
        <p:txBody>
          <a:bodyPr wrap="none" anchor="ctr"/>
          <a:lstStyle/>
          <a:p>
            <a:endParaRPr lang="nb-NO">
              <a:latin typeface="Tw Cen MT" pitchFamily="34" charset="0"/>
            </a:endParaRPr>
          </a:p>
        </p:txBody>
      </p:sp>
      <p:sp>
        <p:nvSpPr>
          <p:cNvPr id="2" name="Title 1"/>
          <p:cNvSpPr>
            <a:spLocks noGrp="1"/>
          </p:cNvSpPr>
          <p:nvPr>
            <p:ph type="title"/>
          </p:nvPr>
        </p:nvSpPr>
        <p:spPr/>
        <p:txBody>
          <a:bodyPr/>
          <a:lstStyle/>
          <a:p>
            <a:r>
              <a:rPr lang="en-US" dirty="0" smtClean="0">
                <a:solidFill>
                  <a:schemeClr val="tx1"/>
                </a:solidFill>
              </a:rPr>
              <a:t>Possible consequences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Comparative evidence suggest that privatization </a:t>
            </a:r>
            <a:r>
              <a:rPr lang="en-US" dirty="0"/>
              <a:t>leads to</a:t>
            </a:r>
            <a:endParaRPr lang="en-US" dirty="0" smtClean="0"/>
          </a:p>
          <a:p>
            <a:pPr lvl="1"/>
            <a:r>
              <a:rPr lang="en-US" dirty="0" smtClean="0"/>
              <a:t>Reduced flexibility for dealing with environmental variation</a:t>
            </a:r>
          </a:p>
          <a:p>
            <a:pPr lvl="2"/>
            <a:r>
              <a:rPr lang="en-US" dirty="0" smtClean="0"/>
              <a:t>Mobility decreases</a:t>
            </a:r>
            <a:endParaRPr lang="en-US" dirty="0"/>
          </a:p>
        </p:txBody>
      </p:sp>
      <p:pic>
        <p:nvPicPr>
          <p:cNvPr id="8" name="audiorecorder.mp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560097" y="6370637"/>
            <a:ext cx="487363" cy="487363"/>
          </a:xfrm>
          <a:prstGeom prst="rect">
            <a:avLst/>
          </a:prstGeom>
        </p:spPr>
      </p:pic>
    </p:spTree>
    <p:custDataLst>
      <p:tags r:id="rId1"/>
    </p:custDataLst>
    <p:extLst>
      <p:ext uri="{BB962C8B-B14F-4D97-AF65-F5344CB8AC3E}">
        <p14:creationId xmlns:p14="http://schemas.microsoft.com/office/powerpoint/2010/main" xmlns="" val="2940694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8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4717">
                <p:cTn id="7" fill="hold" display="0">
                  <p:stCondLst>
                    <p:cond delay="indefinite"/>
                  </p:stCondLst>
                  <p:endCondLst>
                    <p:cond evt="onStopAudio" delay="0">
                      <p:tgtEl>
                        <p:sldTgt/>
                      </p:tgtEl>
                    </p:cond>
                  </p:endCondLst>
                </p:cTn>
                <p:tgtEl>
                  <p:spTgt spid="8"/>
                </p:tgtEl>
              </p:cMediaNode>
            </p:audio>
          </p:childTnLst>
        </p:cTn>
      </p:par>
    </p:tnLst>
  </p:timing>
  <p:extLst mod="1">
    <p:ext uri="{E180D4A7-C9FB-4DFB-919C-405C955672EB}">
      <p14:showEvtLst xmlns:p14="http://schemas.microsoft.com/office/powerpoint/2010/main" xmlns="">
        <p14:playEvt time="0" objId="8"/>
        <p14:stopEvt time="18837" objId="8"/>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13728" y="-27384"/>
            <a:ext cx="11804704" cy="7848872"/>
          </a:xfrm>
          <a:prstGeom prst="rect">
            <a:avLst/>
          </a:prstGeom>
        </p:spPr>
      </p:pic>
      <p:sp>
        <p:nvSpPr>
          <p:cNvPr id="5" name="Rectangle 5"/>
          <p:cNvSpPr>
            <a:spLocks noChangeArrowheads="1"/>
          </p:cNvSpPr>
          <p:nvPr/>
        </p:nvSpPr>
        <p:spPr bwMode="auto">
          <a:xfrm>
            <a:off x="0" y="44624"/>
            <a:ext cx="9251950" cy="6858000"/>
          </a:xfrm>
          <a:prstGeom prst="rect">
            <a:avLst/>
          </a:prstGeom>
          <a:solidFill>
            <a:schemeClr val="bg1">
              <a:alpha val="50000"/>
            </a:schemeClr>
          </a:solidFill>
          <a:ln w="9525">
            <a:noFill/>
            <a:miter lim="800000"/>
            <a:headEnd/>
            <a:tailEnd/>
          </a:ln>
        </p:spPr>
        <p:txBody>
          <a:bodyPr wrap="none" anchor="ctr"/>
          <a:lstStyle/>
          <a:p>
            <a:endParaRPr lang="nb-NO">
              <a:latin typeface="Tw Cen MT" pitchFamily="34" charset="0"/>
            </a:endParaRPr>
          </a:p>
        </p:txBody>
      </p:sp>
      <p:sp>
        <p:nvSpPr>
          <p:cNvPr id="2" name="Title 1"/>
          <p:cNvSpPr>
            <a:spLocks noGrp="1"/>
          </p:cNvSpPr>
          <p:nvPr>
            <p:ph type="title"/>
          </p:nvPr>
        </p:nvSpPr>
        <p:spPr/>
        <p:txBody>
          <a:bodyPr/>
          <a:lstStyle/>
          <a:p>
            <a:r>
              <a:rPr lang="en-US" dirty="0" smtClean="0">
                <a:solidFill>
                  <a:schemeClr val="tx1"/>
                </a:solidFill>
              </a:rPr>
              <a:t>Possible consequences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Comparative evidence suggest that privatization </a:t>
            </a:r>
            <a:r>
              <a:rPr lang="en-US" dirty="0"/>
              <a:t>leads to</a:t>
            </a:r>
            <a:endParaRPr lang="en-US" dirty="0" smtClean="0"/>
          </a:p>
          <a:p>
            <a:pPr lvl="1"/>
            <a:r>
              <a:rPr lang="en-US" dirty="0" smtClean="0"/>
              <a:t>Increased transaction costs</a:t>
            </a:r>
          </a:p>
          <a:p>
            <a:pPr lvl="2"/>
            <a:r>
              <a:rPr lang="en-US" dirty="0" smtClean="0"/>
              <a:t>Monitoring and fencing  </a:t>
            </a:r>
          </a:p>
          <a:p>
            <a:pPr lvl="1"/>
            <a:endParaRPr lang="en-US" dirty="0"/>
          </a:p>
        </p:txBody>
      </p:sp>
      <p:pic>
        <p:nvPicPr>
          <p:cNvPr id="8" name="audiorecorder.mp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532440" y="6370637"/>
            <a:ext cx="487363" cy="487363"/>
          </a:xfrm>
          <a:prstGeom prst="rect">
            <a:avLst/>
          </a:prstGeom>
        </p:spPr>
      </p:pic>
    </p:spTree>
    <p:custDataLst>
      <p:tags r:id="rId1"/>
    </p:custDataLst>
    <p:extLst>
      <p:ext uri="{BB962C8B-B14F-4D97-AF65-F5344CB8AC3E}">
        <p14:creationId xmlns:p14="http://schemas.microsoft.com/office/powerpoint/2010/main" xmlns="" val="987488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02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8491">
                <p:cTn id="7" fill="hold" display="0">
                  <p:stCondLst>
                    <p:cond delay="indefinite"/>
                  </p:stCondLst>
                  <p:endCondLst>
                    <p:cond evt="onStopAudio" delay="0">
                      <p:tgtEl>
                        <p:sldTgt/>
                      </p:tgtEl>
                    </p:cond>
                  </p:endCondLst>
                </p:cTn>
                <p:tgtEl>
                  <p:spTgt spid="8"/>
                </p:tgtEl>
              </p:cMediaNode>
            </p:audio>
          </p:childTnLst>
        </p:cTn>
      </p:par>
    </p:tnLst>
  </p:timing>
  <p:extLst mod="1">
    <p:ext uri="{E180D4A7-C9FB-4DFB-919C-405C955672EB}">
      <p14:showEvtLst xmlns:p14="http://schemas.microsoft.com/office/powerpoint/2010/main" xmlns="">
        <p14:playEvt time="0" objId="8"/>
        <p14:stopEvt time="13907" objId="8"/>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13728" y="-27384"/>
            <a:ext cx="11804704" cy="7848872"/>
          </a:xfrm>
          <a:prstGeom prst="rect">
            <a:avLst/>
          </a:prstGeom>
        </p:spPr>
      </p:pic>
      <p:sp>
        <p:nvSpPr>
          <p:cNvPr id="5" name="Rectangle 5"/>
          <p:cNvSpPr>
            <a:spLocks noChangeArrowheads="1"/>
          </p:cNvSpPr>
          <p:nvPr/>
        </p:nvSpPr>
        <p:spPr bwMode="auto">
          <a:xfrm>
            <a:off x="0" y="0"/>
            <a:ext cx="9251950" cy="6858000"/>
          </a:xfrm>
          <a:prstGeom prst="rect">
            <a:avLst/>
          </a:prstGeom>
          <a:solidFill>
            <a:schemeClr val="bg1">
              <a:alpha val="50000"/>
            </a:schemeClr>
          </a:solidFill>
          <a:ln w="9525">
            <a:noFill/>
            <a:miter lim="800000"/>
            <a:headEnd/>
            <a:tailEnd/>
          </a:ln>
        </p:spPr>
        <p:txBody>
          <a:bodyPr wrap="none" anchor="ctr"/>
          <a:lstStyle/>
          <a:p>
            <a:endParaRPr lang="nb-NO">
              <a:latin typeface="Tw Cen MT" pitchFamily="34" charset="0"/>
            </a:endParaRPr>
          </a:p>
        </p:txBody>
      </p:sp>
      <p:sp>
        <p:nvSpPr>
          <p:cNvPr id="2" name="Title 1"/>
          <p:cNvSpPr>
            <a:spLocks noGrp="1"/>
          </p:cNvSpPr>
          <p:nvPr>
            <p:ph type="title"/>
          </p:nvPr>
        </p:nvSpPr>
        <p:spPr/>
        <p:txBody>
          <a:bodyPr/>
          <a:lstStyle/>
          <a:p>
            <a:r>
              <a:rPr lang="en-US" dirty="0" smtClean="0">
                <a:solidFill>
                  <a:schemeClr val="tx1"/>
                </a:solidFill>
              </a:rPr>
              <a:t>Possible consequences</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Comparative evidence suggest that privatization </a:t>
            </a:r>
            <a:r>
              <a:rPr lang="en-US" dirty="0"/>
              <a:t>leads to</a:t>
            </a:r>
            <a:endParaRPr lang="en-US" dirty="0" smtClean="0"/>
          </a:p>
          <a:p>
            <a:pPr lvl="1"/>
            <a:r>
              <a:rPr lang="en-US" dirty="0" smtClean="0"/>
              <a:t>Increased levels of conflict</a:t>
            </a:r>
          </a:p>
          <a:p>
            <a:pPr lvl="2"/>
            <a:r>
              <a:rPr lang="en-US" dirty="0" smtClean="0"/>
              <a:t>Fenced in rangelands precludes negotiation</a:t>
            </a:r>
          </a:p>
          <a:p>
            <a:pPr lvl="1"/>
            <a:endParaRPr lang="en-US" dirty="0"/>
          </a:p>
        </p:txBody>
      </p:sp>
      <p:pic>
        <p:nvPicPr>
          <p:cNvPr id="8" name="audiorecorder.mp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460432" y="6370637"/>
            <a:ext cx="487363" cy="487363"/>
          </a:xfrm>
          <a:prstGeom prst="rect">
            <a:avLst/>
          </a:prstGeom>
        </p:spPr>
      </p:pic>
    </p:spTree>
    <p:custDataLst>
      <p:tags r:id="rId1"/>
    </p:custDataLst>
    <p:extLst>
      <p:ext uri="{BB962C8B-B14F-4D97-AF65-F5344CB8AC3E}">
        <p14:creationId xmlns:p14="http://schemas.microsoft.com/office/powerpoint/2010/main" xmlns="" val="1153650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80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2830">
                <p:cTn id="7" fill="hold" display="0">
                  <p:stCondLst>
                    <p:cond delay="indefinite"/>
                  </p:stCondLst>
                  <p:endCondLst>
                    <p:cond evt="onStopAudio" delay="0">
                      <p:tgtEl>
                        <p:sldTgt/>
                      </p:tgtEl>
                    </p:cond>
                  </p:endCondLst>
                </p:cTn>
                <p:tgtEl>
                  <p:spTgt spid="8"/>
                </p:tgtEl>
              </p:cMediaNode>
            </p:audio>
          </p:childTnLst>
        </p:cTn>
      </p:par>
    </p:tnLst>
  </p:timing>
  <p:extLst mod="1">
    <p:ext uri="{E180D4A7-C9FB-4DFB-919C-405C955672EB}">
      <p14:showEvtLst xmlns:p14="http://schemas.microsoft.com/office/powerpoint/2010/main" xmlns="">
        <p14:playEvt time="0" objId="8"/>
        <p14:stopEvt time="14869" objId="8"/>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7.3|7.9|3.5|3.1"/>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26.1"/>
</p:tagLst>
</file>

<file path=ppt/tags/tag4.xml><?xml version="1.0" encoding="utf-8"?>
<p:tagLst xmlns:a="http://schemas.openxmlformats.org/drawingml/2006/main" xmlns:r="http://schemas.openxmlformats.org/officeDocument/2006/relationships" xmlns:p="http://schemas.openxmlformats.org/presentationml/2006/main">
  <p:tag name="TIMING" val="|19.7"/>
</p:tagLst>
</file>

<file path=ppt/tags/tag5.xml><?xml version="1.0" encoding="utf-8"?>
<p:tagLst xmlns:a="http://schemas.openxmlformats.org/drawingml/2006/main" xmlns:r="http://schemas.openxmlformats.org/officeDocument/2006/relationships" xmlns:p="http://schemas.openxmlformats.org/presentationml/2006/main">
  <p:tag name="TIMING" val="|13.7"/>
</p:tagLst>
</file>

<file path=ppt/tags/tag6.xml><?xml version="1.0" encoding="utf-8"?>
<p:tagLst xmlns:a="http://schemas.openxmlformats.org/drawingml/2006/main" xmlns:r="http://schemas.openxmlformats.org/officeDocument/2006/relationships" xmlns:p="http://schemas.openxmlformats.org/presentationml/2006/main">
  <p:tag name="TIMING" val="|15.1"/>
</p:tagLst>
</file>

<file path=ppt/tags/tag7.xml><?xml version="1.0" encoding="utf-8"?>
<p:tagLst xmlns:a="http://schemas.openxmlformats.org/drawingml/2006/main" xmlns:r="http://schemas.openxmlformats.org/officeDocument/2006/relationships" xmlns:p="http://schemas.openxmlformats.org/presentationml/2006/main">
  <p:tag name="TIMING" val="|106.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70C0"/>
      </a:hlink>
      <a:folHlink>
        <a:srgbClr val="0070C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3988</TotalTime>
  <Words>1194</Words>
  <Application>Microsoft Office PowerPoint</Application>
  <PresentationFormat>On-screen Show (4:3)</PresentationFormat>
  <Paragraphs>97</Paragraphs>
  <Slides>11</Slides>
  <Notes>11</Notes>
  <HiddenSlides>0</HiddenSlides>
  <MMClips>12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Median</vt:lpstr>
      <vt:lpstr>Climate Change, Reindeer Herding, and Policy</vt:lpstr>
      <vt:lpstr>Background</vt:lpstr>
      <vt:lpstr>Temporal trends in abundance</vt:lpstr>
      <vt:lpstr>Redistribution of pastures</vt:lpstr>
      <vt:lpstr>Possible consequences</vt:lpstr>
      <vt:lpstr>Possible consequences</vt:lpstr>
      <vt:lpstr>Possible consequences</vt:lpstr>
      <vt:lpstr>Possible consequences</vt:lpstr>
      <vt:lpstr>Possible consequences</vt:lpstr>
      <vt:lpstr>Possible consequences</vt:lpstr>
      <vt:lpstr>Climate change &amp; Policy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Marius</dc:creator>
  <cp:lastModifiedBy>ldenman</cp:lastModifiedBy>
  <cp:revision>542</cp:revision>
  <cp:lastPrinted>2013-01-23T12:39:11Z</cp:lastPrinted>
  <dcterms:created xsi:type="dcterms:W3CDTF">2010-10-05T13:16:44Z</dcterms:created>
  <dcterms:modified xsi:type="dcterms:W3CDTF">2013-01-31T15:52:16Z</dcterms:modified>
</cp:coreProperties>
</file>