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tart-lysbil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logo_lang_negati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5" y="6518275"/>
            <a:ext cx="385921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  <a:endParaRPr lang="nn-NO" smtClean="0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  <a:endParaRPr lang="nn-NO" smtClean="0"/>
          </a:p>
        </p:txBody>
      </p:sp>
      <p:pic>
        <p:nvPicPr>
          <p:cNvPr id="1028" name="Bilde 6" descr="logo_la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6518275"/>
            <a:ext cx="385921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Arial"/>
          <a:ea typeface="Geneva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Geneva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Geneva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Geneva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Geneva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Geneva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Geneva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Geneva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Geneva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Geneva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964613" cy="2303463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Geneva" charset="-128"/>
                <a:cs typeface="Times New Roman" pitchFamily="18" charset="0"/>
              </a:rPr>
              <a:t>Migration Implications</a:t>
            </a:r>
            <a:br>
              <a:rPr lang="en-US" smtClean="0">
                <a:latin typeface="Times New Roman" pitchFamily="18" charset="0"/>
                <a:ea typeface="Geneva" charset="-128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ea typeface="Geneva" charset="-128"/>
                <a:cs typeface="Times New Roman" pitchFamily="18" charset="0"/>
              </a:rPr>
              <a:t>of Resource Extraction</a:t>
            </a:r>
            <a:br>
              <a:rPr lang="en-US" smtClean="0">
                <a:latin typeface="Times New Roman" pitchFamily="18" charset="0"/>
                <a:ea typeface="Geneva" charset="-128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ea typeface="Geneva" charset="-128"/>
                <a:cs typeface="Times New Roman" pitchFamily="18" charset="0"/>
              </a:rPr>
              <a:t>for Indigenous Scandinavians</a:t>
            </a:r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>
          <a:xfrm>
            <a:off x="250825" y="2349500"/>
            <a:ext cx="8424863" cy="863600"/>
          </a:xfrm>
        </p:spPr>
        <p:txBody>
          <a:bodyPr/>
          <a:lstStyle/>
          <a:p>
            <a:r>
              <a:rPr lang="en-US" sz="360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Ilan Kelman, CICERO, Norway</a:t>
            </a: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187700"/>
            <a:ext cx="8037512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Rot="1" noChangeAspect="1"/>
          </p:cNvPicPr>
          <p:nvPr>
            <a:wavAudioFile r:embed="rId1" name="E26D9BBE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2016126"/>
          </a:xfrm>
        </p:spPr>
        <p:txBody>
          <a:bodyPr/>
          <a:lstStyle/>
          <a:p>
            <a:r>
              <a:rPr lang="en-US" sz="5400" smtClean="0">
                <a:latin typeface="Times New Roman" pitchFamily="18" charset="0"/>
                <a:ea typeface="Geneva" charset="-128"/>
                <a:cs typeface="Times New Roman" pitchFamily="18" charset="0"/>
              </a:rPr>
              <a:t>Indigenous Arctic Scandinavians:  Saami</a:t>
            </a:r>
          </a:p>
        </p:txBody>
      </p:sp>
      <p:sp>
        <p:nvSpPr>
          <p:cNvPr id="4099" name="Subtitle 5"/>
          <p:cNvSpPr>
            <a:spLocks noGrp="1"/>
          </p:cNvSpPr>
          <p:nvPr>
            <p:ph type="subTitle" idx="1"/>
          </p:nvPr>
        </p:nvSpPr>
        <p:spPr>
          <a:xfrm>
            <a:off x="34925" y="2060575"/>
            <a:ext cx="5832475" cy="4032250"/>
          </a:xfrm>
        </p:spPr>
        <p:txBody>
          <a:bodyPr/>
          <a:lstStyle/>
          <a:p>
            <a:pPr marL="265113" indent="-265113" algn="l">
              <a:buFont typeface="Times New Roman" pitchFamily="18" charset="0"/>
              <a:buChar char="•"/>
            </a:pPr>
            <a:r>
              <a:rPr lang="en-US" sz="400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Live in Finland, Norway, Sweden, and Russia</a:t>
            </a:r>
          </a:p>
          <a:p>
            <a:pPr marL="265113" indent="-265113" algn="l">
              <a:buFont typeface="Times New Roman" pitchFamily="18" charset="0"/>
              <a:buChar char="•"/>
            </a:pPr>
            <a:r>
              <a:rPr lang="en-US" sz="400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Traditionally: reindeer herding, fishing, farming.</a:t>
            </a:r>
          </a:p>
          <a:p>
            <a:pPr marL="265113" indent="-265113" algn="l">
              <a:buFont typeface="Times New Roman" pitchFamily="18" charset="0"/>
              <a:buChar char="•"/>
            </a:pPr>
            <a:r>
              <a:rPr lang="en-US" sz="400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Today, a mix of traditional and modern.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073275"/>
            <a:ext cx="2805112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26BC09AC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ctrTitle"/>
          </p:nvPr>
        </p:nvSpPr>
        <p:spPr>
          <a:xfrm>
            <a:off x="611188" y="115888"/>
            <a:ext cx="7772400" cy="1152525"/>
          </a:xfrm>
        </p:spPr>
        <p:txBody>
          <a:bodyPr/>
          <a:lstStyle/>
          <a:p>
            <a:r>
              <a:rPr lang="en-US" sz="5400" smtClean="0">
                <a:latin typeface="Times New Roman" pitchFamily="18" charset="0"/>
                <a:ea typeface="Geneva" charset="-128"/>
                <a:cs typeface="Times New Roman" pitchFamily="18" charset="0"/>
              </a:rPr>
              <a:t>Resources and the Saami</a:t>
            </a:r>
          </a:p>
        </p:txBody>
      </p:sp>
      <p:sp>
        <p:nvSpPr>
          <p:cNvPr id="5123" name="Subtitle 5"/>
          <p:cNvSpPr>
            <a:spLocks noGrp="1"/>
          </p:cNvSpPr>
          <p:nvPr>
            <p:ph type="subTitle" idx="1"/>
          </p:nvPr>
        </p:nvSpPr>
        <p:spPr>
          <a:xfrm>
            <a:off x="1042988" y="1171575"/>
            <a:ext cx="7058025" cy="1752600"/>
          </a:xfrm>
        </p:spPr>
        <p:txBody>
          <a:bodyPr/>
          <a:lstStyle/>
          <a:p>
            <a:pPr marL="265113" indent="-265113" algn="l">
              <a:buFont typeface="Times New Roman" pitchFamily="18" charset="0"/>
              <a:buChar char="•"/>
            </a:pPr>
            <a:r>
              <a:rPr lang="en-US" sz="440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Hydroelectric power, forests.</a:t>
            </a:r>
          </a:p>
          <a:p>
            <a:pPr marL="265113" indent="-265113" algn="l">
              <a:buFont typeface="Times New Roman" pitchFamily="18" charset="0"/>
              <a:buChar char="•"/>
            </a:pPr>
            <a:r>
              <a:rPr lang="en-US" sz="440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Oil, gas, minerals.</a:t>
            </a: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5" y="2924175"/>
            <a:ext cx="793115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Rot="1" noChangeAspect="1"/>
          </p:cNvPicPr>
          <p:nvPr>
            <a:wavAudioFile r:embed="rId1" name="B7FDACAA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1295400"/>
          </a:xfrm>
        </p:spPr>
        <p:txBody>
          <a:bodyPr/>
          <a:lstStyle/>
          <a:p>
            <a:r>
              <a:rPr lang="en-US" sz="5400" smtClean="0">
                <a:latin typeface="Times New Roman" pitchFamily="18" charset="0"/>
                <a:ea typeface="Geneva" charset="-128"/>
                <a:cs typeface="Times New Roman" pitchFamily="18" charset="0"/>
              </a:rPr>
              <a:t>Migration Implications</a:t>
            </a:r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>
          <a:xfrm>
            <a:off x="684213" y="1412875"/>
            <a:ext cx="7775575" cy="4968875"/>
          </a:xfrm>
        </p:spPr>
        <p:txBody>
          <a:bodyPr/>
          <a:lstStyle/>
          <a:p>
            <a:pPr algn="l">
              <a:defRPr/>
            </a:pPr>
            <a:r>
              <a:rPr lang="en-US" sz="4400" dirty="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Out-migration:</a:t>
            </a:r>
          </a:p>
          <a:p>
            <a:pPr marL="571500" indent="-128588" algn="l">
              <a:buFont typeface="Times New Roman" pitchFamily="18" charset="0"/>
              <a:buChar char="•"/>
              <a:defRPr/>
            </a:pPr>
            <a:r>
              <a:rPr lang="en-US" sz="4400" dirty="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Interfering with traditions.</a:t>
            </a:r>
          </a:p>
          <a:p>
            <a:pPr marL="571500" indent="-128588" algn="l">
              <a:buFont typeface="Times New Roman" pitchFamily="18" charset="0"/>
              <a:buChar char="•"/>
              <a:defRPr/>
            </a:pPr>
            <a:r>
              <a:rPr lang="en-US" sz="4400" dirty="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Disconnected from heritage.</a:t>
            </a:r>
          </a:p>
          <a:p>
            <a:pPr algn="l">
              <a:defRPr/>
            </a:pPr>
            <a:r>
              <a:rPr lang="en-US" sz="4400" dirty="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In-migration:</a:t>
            </a:r>
          </a:p>
          <a:p>
            <a:pPr marL="571500" indent="-128588" algn="l">
              <a:buFont typeface="Times New Roman" pitchFamily="18" charset="0"/>
              <a:buChar char="•"/>
              <a:defRPr/>
            </a:pPr>
            <a:r>
              <a:rPr lang="en-US" sz="4400" dirty="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Temporary workers.</a:t>
            </a:r>
            <a:endParaRPr lang="en-US" sz="4400" dirty="0">
              <a:solidFill>
                <a:srgbClr val="FFFFFF"/>
              </a:solidFill>
              <a:latin typeface="Times New Roman" pitchFamily="18" charset="0"/>
              <a:ea typeface="Geneva" charset="-128"/>
              <a:cs typeface="Times New Roman" pitchFamily="18" charset="0"/>
            </a:endParaRPr>
          </a:p>
          <a:p>
            <a:pPr marL="571500" indent="-128588" algn="l">
              <a:buFont typeface="Times New Roman" pitchFamily="18" charset="0"/>
              <a:buChar char="•"/>
              <a:defRPr/>
            </a:pPr>
            <a:r>
              <a:rPr lang="en-US" sz="4400" dirty="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Business opportunities.</a:t>
            </a:r>
            <a:endParaRPr lang="en-US" sz="4400" dirty="0">
              <a:solidFill>
                <a:srgbClr val="FFFFFF"/>
              </a:solidFill>
              <a:latin typeface="Times New Roman" pitchFamily="18" charset="0"/>
              <a:ea typeface="Geneva" charset="-128"/>
              <a:cs typeface="Times New Roman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D826406C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175" y="1484313"/>
            <a:ext cx="70262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4"/>
          <p:cNvSpPr>
            <a:spLocks noGrp="1"/>
          </p:cNvSpPr>
          <p:nvPr>
            <p:ph type="ctrTitle"/>
          </p:nvPr>
        </p:nvSpPr>
        <p:spPr>
          <a:xfrm>
            <a:off x="687388" y="115888"/>
            <a:ext cx="7772400" cy="1296987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Geneva" charset="-128"/>
                <a:cs typeface="Times New Roman" pitchFamily="18" charset="0"/>
              </a:rPr>
              <a:t>Jokkmokk, Sweden:</a:t>
            </a:r>
            <a:br>
              <a:rPr lang="en-US" smtClean="0">
                <a:latin typeface="Times New Roman" pitchFamily="18" charset="0"/>
                <a:ea typeface="Geneva" charset="-128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ea typeface="Geneva" charset="-128"/>
                <a:cs typeface="Times New Roman" pitchFamily="18" charset="0"/>
              </a:rPr>
              <a:t>Winter Conference and Market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Rot="1" noChangeAspect="1"/>
          </p:cNvPicPr>
          <p:nvPr>
            <a:wavAudioFile r:embed="rId1" name="0DA1C2EC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863600"/>
          </a:xfrm>
        </p:spPr>
        <p:txBody>
          <a:bodyPr/>
          <a:lstStyle/>
          <a:p>
            <a:r>
              <a:rPr lang="en-US" sz="5400" smtClean="0">
                <a:latin typeface="Times New Roman" pitchFamily="18" charset="0"/>
                <a:ea typeface="Geneva" charset="-128"/>
                <a:cs typeface="Times New Roman" pitchFamily="18" charset="0"/>
              </a:rPr>
              <a:t>Conclusions</a:t>
            </a:r>
          </a:p>
        </p:txBody>
      </p:sp>
      <p:sp>
        <p:nvSpPr>
          <p:cNvPr id="8195" name="Subtitle 5"/>
          <p:cNvSpPr>
            <a:spLocks noGrp="1"/>
          </p:cNvSpPr>
          <p:nvPr>
            <p:ph type="subTitle" idx="1"/>
          </p:nvPr>
        </p:nvSpPr>
        <p:spPr>
          <a:xfrm>
            <a:off x="250825" y="1196975"/>
            <a:ext cx="8569325" cy="3816350"/>
          </a:xfrm>
        </p:spPr>
        <p:txBody>
          <a:bodyPr/>
          <a:lstStyle/>
          <a:p>
            <a:pPr marL="265113" indent="-265113" algn="l">
              <a:buFont typeface="Times New Roman" pitchFamily="18" charset="0"/>
              <a:buChar char="•"/>
            </a:pPr>
            <a:r>
              <a:rPr lang="en-US" sz="440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Climate change itself has limited impact on displacement.</a:t>
            </a:r>
          </a:p>
          <a:p>
            <a:pPr marL="265113" indent="-265113" algn="l">
              <a:buFont typeface="Times New Roman" pitchFamily="18" charset="0"/>
              <a:buChar char="•"/>
            </a:pPr>
            <a:r>
              <a:rPr lang="en-US" sz="440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Social and governance structures limit adaptation and local power.</a:t>
            </a:r>
          </a:p>
          <a:p>
            <a:pPr marL="265113" indent="-265113" algn="l">
              <a:buFont typeface="Times New Roman" pitchFamily="18" charset="0"/>
              <a:buChar char="•"/>
            </a:pPr>
            <a:r>
              <a:rPr lang="en-US" sz="4400" smtClean="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That can harm indigenous interests.</a:t>
            </a:r>
          </a:p>
        </p:txBody>
      </p:sp>
      <p:sp>
        <p:nvSpPr>
          <p:cNvPr id="8196" name="Subtitle 5"/>
          <p:cNvSpPr txBox="1">
            <a:spLocks/>
          </p:cNvSpPr>
          <p:nvPr/>
        </p:nvSpPr>
        <p:spPr bwMode="auto">
          <a:xfrm>
            <a:off x="1044575" y="5216525"/>
            <a:ext cx="705643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pitchFamily="34" charset="0"/>
              <a:buNone/>
            </a:pPr>
            <a:r>
              <a:rPr lang="en-US" sz="4400">
                <a:solidFill>
                  <a:srgbClr val="FFFFFF"/>
                </a:solidFill>
                <a:latin typeface="Times New Roman" pitchFamily="18" charset="0"/>
                <a:ea typeface="Geneva" charset="-128"/>
                <a:cs typeface="Times New Roman" pitchFamily="18" charset="0"/>
              </a:rPr>
              <a:t>kelman@cicero.oslo.no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Rot="1" noChangeAspect="1"/>
          </p:cNvPicPr>
          <p:nvPr>
            <a:wavAudioFile r:embed="rId1" name="5CBB72A7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Pmal-CICERO (3)">
  <a:themeElements>
    <a:clrScheme name="Egendefinert 1">
      <a:dk1>
        <a:srgbClr val="141313"/>
      </a:dk1>
      <a:lt1>
        <a:sysClr val="window" lastClr="FFFFFF"/>
      </a:lt1>
      <a:dk2>
        <a:srgbClr val="005F8B"/>
      </a:dk2>
      <a:lt2>
        <a:srgbClr val="7ABBCB"/>
      </a:lt2>
      <a:accent1>
        <a:srgbClr val="CD7421"/>
      </a:accent1>
      <a:accent2>
        <a:srgbClr val="D4C354"/>
      </a:accent2>
      <a:accent3>
        <a:srgbClr val="FFFFFF"/>
      </a:accent3>
      <a:accent4>
        <a:srgbClr val="C7C9C7"/>
      </a:accent4>
      <a:accent5>
        <a:srgbClr val="141313"/>
      </a:accent5>
      <a:accent6>
        <a:srgbClr val="797A79"/>
      </a:accent6>
      <a:hlink>
        <a:srgbClr val="CD7421"/>
      </a:hlink>
      <a:folHlink>
        <a:srgbClr val="D4C3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gendefinert 1">
    <a:dk1>
      <a:srgbClr val="141313"/>
    </a:dk1>
    <a:lt1>
      <a:sysClr val="window" lastClr="FFFFFF"/>
    </a:lt1>
    <a:dk2>
      <a:srgbClr val="005F8B"/>
    </a:dk2>
    <a:lt2>
      <a:srgbClr val="7ABBCB"/>
    </a:lt2>
    <a:accent1>
      <a:srgbClr val="CD7421"/>
    </a:accent1>
    <a:accent2>
      <a:srgbClr val="D4C354"/>
    </a:accent2>
    <a:accent3>
      <a:srgbClr val="FFFFFF"/>
    </a:accent3>
    <a:accent4>
      <a:srgbClr val="C7C9C7"/>
    </a:accent4>
    <a:accent5>
      <a:srgbClr val="141313"/>
    </a:accent5>
    <a:accent6>
      <a:srgbClr val="797A79"/>
    </a:accent6>
    <a:hlink>
      <a:srgbClr val="CD7421"/>
    </a:hlink>
    <a:folHlink>
      <a:srgbClr val="D4C35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6CE632A70949D46870E33F40090E8A8" ma:contentTypeVersion="4" ma:contentTypeDescription="Microsoft Office PowerPoint Slide" ma:contentTypeScope="" ma:versionID="e69a3f1184902be57b019c9c17d85078">
  <xsd:schema xmlns:xsd="http://www.w3.org/2001/XMLSchema" xmlns:p="http://schemas.microsoft.com/office/2006/metadata/properties" xmlns:ns2="839ED26C-0B17-4838-8E1B-CE8D4530659A" xmlns:ns3="839ed26c-0b17-4838-8e1b-ce8d4530659a" targetNamespace="http://schemas.microsoft.com/office/2006/metadata/properties" ma:root="true" ma:fieldsID="f6f9e1d89f9f7774476a18202ffff3aa" ns2:_="" ns3:_="">
    <xsd:import namespace="839ED26C-0B17-4838-8E1B-CE8D4530659A"/>
    <xsd:import namespace="839ed26c-0b17-4838-8e1b-ce8d4530659a"/>
    <xsd:element name="properties">
      <xsd:complexType>
        <xsd:sequence>
          <xsd:element name="documentManagement">
            <xsd:complexType>
              <xsd:all>
                <xsd:element ref="ns2:Presentation" minOccurs="0"/>
                <xsd:element ref="ns2:SlideDescription" minOccurs="0"/>
                <xsd:element ref="ns3:Disiplin" minOccurs="0"/>
                <xsd:element ref="ns3:Speak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39ED26C-0B17-4838-8E1B-CE8D4530659A" elementFormDefault="qualified">
    <xsd:import namespace="http://schemas.microsoft.com/office/2006/documentManagement/type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839ed26c-0b17-4838-8e1b-ce8d4530659a" elementFormDefault="qualified">
    <xsd:import namespace="http://schemas.microsoft.com/office/2006/documentManagement/types"/>
    <xsd:element name="Disiplin" ma:index="7" nillable="true" ma:displayName="Disiplin" ma:default="Økonomi" ma:internalName="Disipli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Økonomi"/>
                    <xsd:enumeration value="Naturvitenskap"/>
                    <xsd:enumeration value="Statsvitenskap"/>
                    <xsd:enumeration value="Tilpasning"/>
                    <xsd:enumeration value="Kommunikasjon"/>
                    <xsd:enumeration value="Annet"/>
                  </xsd:restriction>
                </xsd:simpleType>
              </xsd:element>
            </xsd:sequence>
          </xsd:extension>
        </xsd:complexContent>
      </xsd:complexType>
    </xsd:element>
    <xsd:element name="Speaker" ma:index="8" nillable="true" ma:displayName="Speaker" ma:internalName="Speaker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>
  <documentManagement>
    <Presentation xmlns="839ED26C-0B17-4838-8E1B-CE8D4530659A">CICEROPPT-2</Presentation>
    <Speaker xmlns="839ed26c-0b17-4838-8e1b-ce8d4530659a" xsi:nil="true"/>
    <SlideDescription xmlns="839ED26C-0B17-4838-8E1B-CE8D4530659A">Startside / front page</SlideDescription>
    <Disiplin xmlns="839ed26c-0b17-4838-8e1b-ce8d4530659a"/>
  </documentManagement>
</p:properties>
</file>

<file path=customXml/itemProps1.xml><?xml version="1.0" encoding="utf-8"?>
<ds:datastoreItem xmlns:ds="http://schemas.openxmlformats.org/officeDocument/2006/customXml" ds:itemID="{55A88101-BCE4-4864-AC5B-2862F5ED98F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518D90B-EDB4-4722-B1AF-7C40DC172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9ED26C-0B17-4838-8E1B-CE8D4530659A"/>
    <ds:schemaRef ds:uri="839ed26c-0b17-4838-8e1b-ce8d4530659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32F0EAA-6E0A-4C39-BE52-F704BBB4533B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571E5622-55EC-4C83-9FA6-084979B964BE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PPmal-CICERO (3)</Template>
  <TotalTime>162</TotalTime>
  <Words>107</Words>
  <Application>Microsoft Office PowerPoint</Application>
  <PresentationFormat>On-screen Show (4:3)</PresentationFormat>
  <Paragraphs>22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Geneva</vt:lpstr>
      <vt:lpstr>Times New Roman</vt:lpstr>
      <vt:lpstr>PPmal-CICERO (3)</vt:lpstr>
      <vt:lpstr>Migration Implications of Resource Extraction for Indigenous Scandinavians</vt:lpstr>
      <vt:lpstr>Indigenous Arctic Scandinavians:  Saami</vt:lpstr>
      <vt:lpstr>Resources and the Saami</vt:lpstr>
      <vt:lpstr>Migration Implications</vt:lpstr>
      <vt:lpstr>Jokkmokk, Sweden: Winter Conference and Market</vt:lpstr>
      <vt:lpstr>Conclusions</vt:lpstr>
    </vt:vector>
  </TitlesOfParts>
  <Company>Universitetet i Oslo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CICEROPPT-2</dc:title>
  <dc:creator>reed</dc:creator>
  <dc:description/>
  <cp:lastModifiedBy>ldenman</cp:lastModifiedBy>
  <cp:revision>25</cp:revision>
  <dcterms:created xsi:type="dcterms:W3CDTF">2011-03-15T10:02:13Z</dcterms:created>
  <dcterms:modified xsi:type="dcterms:W3CDTF">2013-01-31T15:51:31Z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Slide</vt:lpwstr>
  </property>
  <property fmtid="{D5CDD505-2E9C-101B-9397-08002B2CF9AE}" pid="3" name="Title0">
    <vt:lpwstr/>
  </property>
</Properties>
</file>