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FD5A-1D98-486A-BACE-4ADC59FE5E27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FFB74-F734-469D-B78C-C90E4E6B768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C9A2C-9E5E-4513-9E86-2AF34A60AAE8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B107-045B-499D-9F32-FD29550F03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A225400-4BB9-471E-B9D6-396FABFC238F}" type="datetimeFigureOut">
              <a:rPr lang="en-GB" smtClean="0"/>
              <a:pPr/>
              <a:t>11/02/2013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F3BFF24-822B-450E-A36B-F6575B65A24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6400800" cy="1600200"/>
          </a:xfrm>
        </p:spPr>
        <p:txBody>
          <a:bodyPr>
            <a:noAutofit/>
          </a:bodyPr>
          <a:lstStyle/>
          <a:p>
            <a:r>
              <a:rPr lang="en-GB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Susy</a:t>
            </a: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Ndaruhutse</a:t>
            </a:r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Head of International Development and Education</a:t>
            </a:r>
          </a:p>
          <a:p>
            <a:r>
              <a:rPr lang="en-GB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CfBT</a:t>
            </a:r>
            <a:r>
              <a:rPr lang="en-GB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Education Trust</a:t>
            </a:r>
          </a:p>
          <a:p>
            <a:endParaRPr lang="en-GB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Brookings Institution, 12</a:t>
            </a:r>
            <a:r>
              <a:rPr lang="en-GB" sz="22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February 2013</a:t>
            </a:r>
          </a:p>
          <a:p>
            <a:endParaRPr lang="en-GB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229600" cy="1470025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Calibri" pitchFamily="34" charset="0"/>
                <a:cs typeface="Calibri" pitchFamily="34" charset="0"/>
              </a:rPr>
              <a:t>Building Effective Teacher Salary Systems in FCAS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19522"/>
            <a:ext cx="3573396" cy="720080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733256"/>
            <a:ext cx="1872208" cy="849838"/>
          </a:xfrm>
          <a:prstGeom prst="rect">
            <a:avLst/>
          </a:prstGeom>
          <a:noFill/>
        </p:spPr>
      </p:pic>
      <p:pic>
        <p:nvPicPr>
          <p:cNvPr id="6" name="Picture 5" descr="09Lo_Cov_CfBT_BrookingsReport.jpg"/>
          <p:cNvPicPr>
            <a:picLocks noChangeAspect="1"/>
          </p:cNvPicPr>
          <p:nvPr/>
        </p:nvPicPr>
        <p:blipFill>
          <a:blip r:embed="rId4" cstate="print"/>
          <a:srcRect b="45873"/>
          <a:stretch>
            <a:fillRect/>
          </a:stretch>
        </p:blipFill>
        <p:spPr>
          <a:xfrm>
            <a:off x="6876256" y="2348880"/>
            <a:ext cx="226774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Recommendations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45147" indent="-457200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CONTEXT IS PARAMOUNT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Use alternative payment channels to pay teachers in the short-term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Invest in different building blocks of the teacher salary system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Support interventions that impact more than one cog in the system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Provide technical support to develop capacity of banking sector, national revenue authority and national audit office as well as supporting the development of information management and teacher payroll systems</a:t>
            </a:r>
          </a:p>
          <a:p>
            <a:pPr marL="1093787" lvl="2" indent="-457200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1093787" lvl="2" indent="-457200">
              <a:buNone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9831" b="5256"/>
          <a:stretch>
            <a:fillRect/>
          </a:stretch>
        </p:blipFill>
        <p:spPr bwMode="auto">
          <a:xfrm>
            <a:off x="527286" y="404664"/>
            <a:ext cx="8136904" cy="552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Challenges and solutions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59410" indent="-271463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Report identifies 17 of the major challenges to effective teacher salary systems as well as proposing a number of possible or tried and tested solutions to each of the challenges</a:t>
            </a:r>
          </a:p>
          <a:p>
            <a:pPr marL="908050" lvl="2" indent="-271463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359410" indent="-271463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Three categories of solution:</a:t>
            </a:r>
          </a:p>
          <a:p>
            <a:pPr marL="1276667" lvl="2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Incremental change</a:t>
            </a:r>
          </a:p>
          <a:p>
            <a:pPr marL="1276667" lvl="2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Step change</a:t>
            </a:r>
          </a:p>
          <a:p>
            <a:pPr marL="1276667" lvl="2" indent="-457200"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Bypassing the existing system</a:t>
            </a:r>
          </a:p>
          <a:p>
            <a:pPr marL="908050" lvl="2" indent="-271463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Solution 1: Contracting out salary payments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5147" indent="-457200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Challenges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Collapsed or non-existent banking system outside the capital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Lack of trust or confidence in the banking system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Cash-based payment system</a:t>
            </a: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Sierra Leone example (bypasses existing system): 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international financial accounting firm sub-contracted to pay teachers. They charged a 10% service fee. Leakages reduced from 42% loss under the public sector to 8.5% under new arrangement.</a:t>
            </a: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Solution 2: Mobile banking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45147" indent="-457200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Challenges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Collapsed or non-existent banking system outside the capital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Lack of trust or confidence in the banking system</a:t>
            </a: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Afghanistan example (bypasses existing system):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potential for using mobile money networks (M- Paisa) to pay teachers’ salaries. Only 7% of the population has bank accounts yet 40% have mobile phones and 75% of country has network coverage. M-Paisa already been successfully piloted with the police force.</a:t>
            </a: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Solution 3: Involving civil society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45147" indent="-457200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Challenges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Weak auditing system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Limited access to financial information</a:t>
            </a:r>
          </a:p>
          <a:p>
            <a:pPr marL="545147" indent="-457200">
              <a:buNone/>
            </a:pPr>
            <a:endParaRPr lang="en-GB" sz="2400" b="1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Example (incremental change): 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engaging civil society in budget work in education sector already been successfully employed in some FCAS including Nigeria, Pakistan, Sierra Leone and 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Sri 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Lanka. </a:t>
            </a:r>
          </a:p>
          <a:p>
            <a:pPr marL="545147" indent="-457200">
              <a:buNone/>
            </a:pP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In Uganda, leakage of (non-salary) capitation grants from </a:t>
            </a:r>
            <a:r>
              <a:rPr lang="en-GB" sz="24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MoE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to schools fell from 80% to 20% between 1995 and 2001 as a result of a public information campaign.</a:t>
            </a: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Solution 4: Linking EMIS and payroll (1)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45147" indent="-457200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Challenges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Inadequate or incorrect records and payroll verification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Inefficient or non-existent EMIS/TMS</a:t>
            </a: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Southern Sudan example (incremental change)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2008 headcount gathered personal data, job grade, school, qualifications,  career and operational info from teachers. Headcount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payroll and EMIS data were linked electronically. Result was  proportional allocation of  resources for teacher salaries between 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states.</a:t>
            </a:r>
            <a:endParaRPr lang="en-GB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marL="545147" indent="-457200">
              <a:buNone/>
            </a:pPr>
            <a:endParaRPr lang="en-GB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Solution 4: Linking EMIS and payroll (2)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45147" indent="-45720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	Sierra Leone example (step change):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payroll data is triangulated by collecting photos of teachers and location where they teach; registering biometric data such as fingerprints and then cross-checking the identity of teachers by asking other teachers to identify the photos of teachers who claim to be working at the same </a:t>
            </a:r>
            <a:r>
              <a:rPr lang="en-GB" sz="2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school.</a:t>
            </a:r>
            <a:endParaRPr lang="en-GB" sz="24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Conclusion</a:t>
            </a:r>
            <a:endParaRPr lang="en-GB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Teachers are most visible part of education system in FCAS 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Teacher salaries take up the super majority of the education budget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More money is not enough</a:t>
            </a:r>
          </a:p>
          <a:p>
            <a:pPr marL="545147" indent="-457200">
              <a:buFont typeface="Wingdings" pitchFamily="2" charset="2"/>
              <a:buChar char="Ø"/>
            </a:pPr>
            <a:r>
              <a:rPr lang="en-GB" sz="2400" dirty="0" smtClean="0">
                <a:latin typeface="Calibri" pitchFamily="34" charset="0"/>
                <a:cs typeface="Calibri" pitchFamily="34" charset="0"/>
              </a:rPr>
              <a:t>Need early intervention and investment to build a sustainable teacher salary system </a:t>
            </a:r>
          </a:p>
          <a:p>
            <a:pPr marL="1093787" lvl="2" indent="-457200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  <a:p>
            <a:pPr marL="1093787" lvl="2" indent="-457200">
              <a:buFont typeface="Wingdings" pitchFamily="2" charset="2"/>
              <a:buChar char="Ø"/>
            </a:pPr>
            <a:endParaRPr lang="en-GB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kcooke\AppData\Local\Temp\notesFCBCEE\B_co-brand_Univ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093296"/>
            <a:ext cx="2880320" cy="580417"/>
          </a:xfrm>
          <a:prstGeom prst="rect">
            <a:avLst/>
          </a:prstGeom>
          <a:noFill/>
        </p:spPr>
      </p:pic>
      <p:pic>
        <p:nvPicPr>
          <p:cNvPr id="5" name="Picture 4" descr="cfbt_new_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093296"/>
            <a:ext cx="1368152" cy="56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</TotalTime>
  <Words>272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Building Effective Teacher Salary Systems in FCAS</vt:lpstr>
      <vt:lpstr>Slide 2</vt:lpstr>
      <vt:lpstr>Challenges and solutions</vt:lpstr>
      <vt:lpstr>Solution 1: Contracting out salary payments</vt:lpstr>
      <vt:lpstr>Solution 2: Mobile banking</vt:lpstr>
      <vt:lpstr>Solution 3: Involving civil society</vt:lpstr>
      <vt:lpstr>Solution 4: Linking EMIS and payroll (1)</vt:lpstr>
      <vt:lpstr>Solution 4: Linking EMIS and payroll (2)</vt:lpstr>
      <vt:lpstr>Conclusion</vt:lpstr>
      <vt:lpstr>Recommendations</vt:lpstr>
    </vt:vector>
  </TitlesOfParts>
  <Company>CfBT Education Trust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Teacher Salary Systems in FCAS</dc:title>
  <dc:creator>kcooke</dc:creator>
  <cp:lastModifiedBy>sndaruhutse</cp:lastModifiedBy>
  <cp:revision>7</cp:revision>
  <dcterms:created xsi:type="dcterms:W3CDTF">2013-02-07T15:51:06Z</dcterms:created>
  <dcterms:modified xsi:type="dcterms:W3CDTF">2013-02-11T12:08:44Z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-232230087</vt:i4>
  </property>
  <property fmtid="{D5CDD505-2E9C-101B-9397-08002B2CF9AE}" pid="3" name="_NewReviewCycle">
    <vt:lpwstr/>
  </property>
  <property fmtid="{D5CDD505-2E9C-101B-9397-08002B2CF9AE}" pid="4" name="_EmailSubject">
    <vt:lpwstr>February 12th Post event page</vt:lpwstr>
  </property>
  <property fmtid="{D5CDD505-2E9C-101B-9397-08002B2CF9AE}" pid="5" name="_AuthorEmail">
    <vt:lpwstr>JAlexander@brookings.edu</vt:lpwstr>
  </property>
  <property fmtid="{D5CDD505-2E9C-101B-9397-08002B2CF9AE}" pid="6" name="_AuthorEmailDisplayName">
    <vt:lpwstr>Jenny Alexander</vt:lpwstr>
  </property>
</Properties>
</file>