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64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039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4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2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5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63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03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00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60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544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53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07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4053-3A2E-47DB-9740-7B227BC8C8A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9B98-4EBA-43E7-9BA5-04DF127D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96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"/>
            <a:ext cx="4346575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92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3876675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800"/>
            <a:ext cx="43815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42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40671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460057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62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950" y="465138"/>
            <a:ext cx="8674100" cy="593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344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181600" y="1752600"/>
            <a:ext cx="3657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“University of Pittsburgh professors David I. Cleland (left) and William R. King hold their 1978 textbook </a:t>
            </a:r>
            <a:r>
              <a:rPr lang="en-US" i="1" dirty="0"/>
              <a:t>Strategic Planning and Public Policy</a:t>
            </a:r>
            <a:r>
              <a:rPr lang="en-US" dirty="0"/>
              <a:t>, which Russian President Vladimir Putin is accused of plagiarizing in his 1997 economics dissertation.” </a:t>
            </a:r>
            <a:br>
              <a:rPr lang="en-US" dirty="0"/>
            </a:br>
            <a:endParaRPr lang="en-US" dirty="0"/>
          </a:p>
          <a:p>
            <a:r>
              <a:rPr lang="en-US" dirty="0"/>
              <a:t>Photo: Jasmine </a:t>
            </a:r>
            <a:r>
              <a:rPr lang="en-US" dirty="0" err="1"/>
              <a:t>Gehris</a:t>
            </a:r>
            <a:endParaRPr lang="en-US" dirty="0"/>
          </a:p>
          <a:p>
            <a:r>
              <a:rPr lang="en-US" i="1" dirty="0"/>
              <a:t>Pittsburgh Tribune-Review</a:t>
            </a:r>
            <a:r>
              <a:rPr lang="en-US" dirty="0"/>
              <a:t>, </a:t>
            </a:r>
          </a:p>
          <a:p>
            <a:r>
              <a:rPr lang="en-US" dirty="0"/>
              <a:t>March 28, 2006</a:t>
            </a:r>
          </a:p>
        </p:txBody>
      </p:sp>
      <p:pic>
        <p:nvPicPr>
          <p:cNvPr id="32774" name="Picture 6" descr="K&amp;C at Pit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4437063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36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Afterword: Has Mr. Putin learned </a:t>
            </a:r>
            <a:r>
              <a:rPr lang="en-US" sz="4000" dirty="0" smtClean="0"/>
              <a:t>to be  more careful about plagiarism?</a:t>
            </a:r>
            <a:endParaRPr lang="en-US" sz="40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6482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dirty="0"/>
              <a:t>March 2006: </a:t>
            </a:r>
            <a:r>
              <a:rPr lang="en-US" dirty="0" err="1"/>
              <a:t>Gaddy</a:t>
            </a:r>
            <a:r>
              <a:rPr lang="en-US" dirty="0"/>
              <a:t> reveals plagiarism in Putin’s dissertation.</a:t>
            </a:r>
          </a:p>
          <a:p>
            <a:r>
              <a:rPr lang="en-US" dirty="0"/>
              <a:t>April 2006: Firestorm in Russia on issue</a:t>
            </a:r>
          </a:p>
          <a:p>
            <a:pPr lvl="1"/>
            <a:r>
              <a:rPr lang="en-US" dirty="0"/>
              <a:t>April 3 </a:t>
            </a:r>
            <a:r>
              <a:rPr lang="en-US" i="1" dirty="0" err="1"/>
              <a:t>Kommersant</a:t>
            </a:r>
            <a:r>
              <a:rPr lang="en-US" i="1" dirty="0"/>
              <a:t> </a:t>
            </a:r>
            <a:r>
              <a:rPr lang="en-US" i="1" dirty="0" err="1"/>
              <a:t>Vlast</a:t>
            </a:r>
            <a:r>
              <a:rPr lang="en-US" i="1" dirty="0"/>
              <a:t>’ </a:t>
            </a:r>
            <a:r>
              <a:rPr lang="en-US" dirty="0"/>
              <a:t>has cover story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Nashi</a:t>
            </a:r>
            <a:r>
              <a:rPr lang="en-US" dirty="0"/>
              <a:t>” leads protests against </a:t>
            </a:r>
            <a:r>
              <a:rPr lang="en-US" dirty="0" err="1"/>
              <a:t>Gaddy</a:t>
            </a:r>
            <a:r>
              <a:rPr lang="en-US" dirty="0"/>
              <a:t> outside US embassy in Moscow</a:t>
            </a:r>
          </a:p>
          <a:p>
            <a:r>
              <a:rPr lang="en-US" dirty="0"/>
              <a:t>May 2006: </a:t>
            </a:r>
            <a:r>
              <a:rPr lang="en-US" dirty="0" smtClean="0"/>
              <a:t>In </a:t>
            </a:r>
            <a:r>
              <a:rPr lang="en-US" dirty="0"/>
              <a:t>Putin’s “</a:t>
            </a:r>
            <a:r>
              <a:rPr lang="en-US" dirty="0" err="1" smtClean="0"/>
              <a:t>Poslanie</a:t>
            </a:r>
            <a:r>
              <a:rPr lang="en-US" dirty="0" smtClean="0"/>
              <a:t>,” </a:t>
            </a:r>
            <a:r>
              <a:rPr lang="en-US" dirty="0"/>
              <a:t>he quotes from FDR, and then says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25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458200" cy="3048000"/>
          </a:xfrm>
        </p:spPr>
        <p:txBody>
          <a:bodyPr/>
          <a:lstStyle/>
          <a:p>
            <a:r>
              <a:rPr lang="en-US" sz="4000" dirty="0">
                <a:latin typeface="Courier New" pitchFamily="49" charset="0"/>
              </a:rPr>
              <a:t>«</a:t>
            </a:r>
            <a:r>
              <a:rPr lang="ru-RU" sz="4000" dirty="0">
                <a:latin typeface="Courier New" pitchFamily="49" charset="0"/>
              </a:rPr>
              <a:t>Хорошие слова. Жалко только, что не я их придумал. </a:t>
            </a:r>
            <a:r>
              <a:rPr lang="en-US" sz="4000" dirty="0">
                <a:latin typeface="Courier New" pitchFamily="49" charset="0"/>
              </a:rPr>
              <a:t/>
            </a:r>
            <a:br>
              <a:rPr lang="en-US" sz="4000" dirty="0">
                <a:latin typeface="Courier New" pitchFamily="49" charset="0"/>
              </a:rPr>
            </a:br>
            <a:r>
              <a:rPr lang="ru-RU" sz="4000" dirty="0">
                <a:latin typeface="Courier New" pitchFamily="49" charset="0"/>
              </a:rPr>
              <a:t>(</a:t>
            </a:r>
            <a:r>
              <a:rPr lang="ru-RU" sz="4000" dirty="0" smtClean="0">
                <a:latin typeface="Courier New" pitchFamily="49" charset="0"/>
              </a:rPr>
              <a:t>Аплодисменты).» </a:t>
            </a:r>
            <a:endParaRPr lang="en-US" sz="4000" dirty="0">
              <a:latin typeface="Courier New" pitchFamily="49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495800"/>
            <a:ext cx="6477000" cy="2057400"/>
          </a:xfrm>
        </p:spPr>
        <p:txBody>
          <a:bodyPr/>
          <a:lstStyle/>
          <a:p>
            <a:pPr algn="r"/>
            <a:r>
              <a:rPr lang="ru-RU" sz="2800" dirty="0">
                <a:solidFill>
                  <a:schemeClr val="tx1"/>
                </a:solidFill>
                <a:latin typeface="Courier New" pitchFamily="49" charset="0"/>
              </a:rPr>
              <a:t>Послание Федеральному Собранию Российской Федерации</a:t>
            </a:r>
            <a:br>
              <a:rPr lang="ru-RU" sz="2800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ru-RU" sz="2800" dirty="0">
                <a:solidFill>
                  <a:schemeClr val="tx1"/>
                </a:solidFill>
                <a:latin typeface="Courier New" pitchFamily="49" charset="0"/>
              </a:rPr>
              <a:t>Москва, Кремль, Мраморный зал</a:t>
            </a:r>
            <a:br>
              <a:rPr lang="ru-RU" sz="2800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ru-RU" sz="2800" dirty="0">
                <a:solidFill>
                  <a:schemeClr val="tx1"/>
                </a:solidFill>
                <a:latin typeface="Courier New" pitchFamily="49" charset="0"/>
              </a:rPr>
              <a:t>10 мая 2006 года</a:t>
            </a:r>
            <a:endParaRPr lang="en-US" sz="28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47800" y="3733800"/>
            <a:ext cx="6629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latin typeface="Courier New" pitchFamily="49" charset="0"/>
              </a:rPr>
              <a:t>-- Владимир Владимирович Путин</a:t>
            </a:r>
            <a:endParaRPr lang="en-US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5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458200" cy="3048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urier New" pitchFamily="49" charset="0"/>
              </a:rPr>
              <a:t>“Nice words. A pity only that I wasn’t the one who thought of them.</a:t>
            </a:r>
            <a:r>
              <a:rPr lang="ru-RU" sz="4000" dirty="0" smtClean="0">
                <a:latin typeface="Courier New" pitchFamily="49" charset="0"/>
              </a:rPr>
              <a:t> </a:t>
            </a:r>
            <a:r>
              <a:rPr lang="en-US" sz="4000" dirty="0">
                <a:latin typeface="Courier New" pitchFamily="49" charset="0"/>
              </a:rPr>
              <a:t/>
            </a:r>
            <a:br>
              <a:rPr lang="en-US" sz="4000" dirty="0">
                <a:latin typeface="Courier New" pitchFamily="49" charset="0"/>
              </a:rPr>
            </a:br>
            <a:r>
              <a:rPr lang="ru-RU" sz="4000" dirty="0">
                <a:latin typeface="Courier New" pitchFamily="49" charset="0"/>
              </a:rPr>
              <a:t>(</a:t>
            </a:r>
            <a:r>
              <a:rPr lang="ru-RU" sz="4000" dirty="0" smtClean="0">
                <a:latin typeface="Courier New" pitchFamily="49" charset="0"/>
              </a:rPr>
              <a:t>А</a:t>
            </a:r>
            <a:r>
              <a:rPr lang="en-US" sz="4000" dirty="0" err="1" smtClean="0">
                <a:latin typeface="Courier New" pitchFamily="49" charset="0"/>
              </a:rPr>
              <a:t>pplause</a:t>
            </a:r>
            <a:r>
              <a:rPr lang="ru-RU" sz="4000" dirty="0" smtClean="0">
                <a:latin typeface="Courier New" pitchFamily="49" charset="0"/>
              </a:rPr>
              <a:t>).» </a:t>
            </a:r>
            <a:endParaRPr lang="en-US" sz="4000" dirty="0">
              <a:latin typeface="Courier New" pitchFamily="49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495800"/>
            <a:ext cx="6477000" cy="20574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</a:rPr>
              <a:t>Message to the Federal Assembly of the Russian Federation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</a:rPr>
              <a:t>Moscow, Kremlin, </a:t>
            </a:r>
            <a:r>
              <a:rPr lang="en-US" sz="2800" dirty="0" err="1" smtClean="0">
                <a:solidFill>
                  <a:schemeClr val="tx1"/>
                </a:solidFill>
                <a:latin typeface="Courier New" pitchFamily="49" charset="0"/>
              </a:rPr>
              <a:t>Marmor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</a:rPr>
              <a:t> Hall</a:t>
            </a:r>
            <a:r>
              <a:rPr lang="ru-RU" sz="2800" dirty="0">
                <a:solidFill>
                  <a:schemeClr val="tx1"/>
                </a:solidFill>
                <a:latin typeface="Courier New" pitchFamily="49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</a:rPr>
              <a:t>May 10, 2006</a:t>
            </a:r>
            <a:endParaRPr lang="en-US" sz="28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066800" y="3733800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latin typeface="Courier New" pitchFamily="49" charset="0"/>
              </a:rPr>
              <a:t>-- </a:t>
            </a:r>
            <a:r>
              <a:rPr lang="en-US" sz="2800" dirty="0" smtClean="0">
                <a:latin typeface="Courier New" pitchFamily="49" charset="0"/>
              </a:rPr>
              <a:t>Vladimir </a:t>
            </a:r>
            <a:r>
              <a:rPr lang="en-US" sz="2800" dirty="0" err="1" smtClean="0">
                <a:latin typeface="Courier New" pitchFamily="49" charset="0"/>
              </a:rPr>
              <a:t>Vladimirovich</a:t>
            </a:r>
            <a:r>
              <a:rPr lang="en-US" sz="2800" dirty="0" smtClean="0">
                <a:latin typeface="Courier New" pitchFamily="49" charset="0"/>
              </a:rPr>
              <a:t> Putin</a:t>
            </a:r>
            <a:endParaRPr lang="en-US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1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67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04800" y="3276600"/>
            <a:ext cx="4343400" cy="1981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41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-1641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 </a:t>
            </a:r>
          </a:p>
          <a:p>
            <a:pPr eaLnBrk="0" hangingPunct="0"/>
            <a:endParaRPr lang="en-US"/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228600" y="366713"/>
          <a:ext cx="624840" cy="60655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Vladimir Vladimirovich Putin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56" name="Group 28"/>
          <p:cNvGraphicFramePr>
            <a:graphicFrameLocks noGrp="1"/>
          </p:cNvGraphicFramePr>
          <p:nvPr/>
        </p:nvGraphicFramePr>
        <p:xfrm>
          <a:off x="1066800" y="2438400"/>
          <a:ext cx="7523163" cy="2865120"/>
        </p:xfrm>
        <a:graphic>
          <a:graphicData uri="http://schemas.openxmlformats.org/drawingml/2006/table">
            <a:tbl>
              <a:tblPr/>
              <a:tblGrid>
                <a:gridCol w="1182688"/>
                <a:gridCol w="6340475"/>
              </a:tblGrid>
              <a:tr h="192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                                       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Vladimir Putin was born in Leningrad on October 7, 1952.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1975, he graduated with a degree in law from Leningrad State University.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He later earned a Ph.D. degree in economics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 graduation, Mr. Putin was assigned to work in the KGB. From 1985 to 1990, he worked in East Germany.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1990, he became assistant to the rector of Leningrad State University responsible for international affairs.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[Text from official presidential website]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46" name="Picture 18" descr="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950" y="1539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47" name="Picture 19" descr="h_lef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" y="4894263"/>
            <a:ext cx="1428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48" name="Picture 20" descr="g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75" y="51673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49" name="Picture 21" descr="h_right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4600" y="5167313"/>
            <a:ext cx="14287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50" name="Picture 22" descr="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5913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51" name="Picture 23" descr="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6063" y="5761038"/>
            <a:ext cx="95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52" name="Picture 24" descr="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" y="6261100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53" name="Picture 25" descr="Photo by the Presidential Press Servi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12763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39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09" t="9457" r="22536" b="5911"/>
          <a:stretch>
            <a:fillRect/>
          </a:stretch>
        </p:blipFill>
        <p:spPr bwMode="auto">
          <a:xfrm>
            <a:off x="2330450" y="166688"/>
            <a:ext cx="4349750" cy="654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26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9600"/>
            <a:ext cx="390525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55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386715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03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724400" y="914400"/>
            <a:ext cx="41910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sz="2000" dirty="0"/>
              <a:t>In sum: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000" dirty="0"/>
              <a:t>More than 16 pages worth of text copied virtually </a:t>
            </a:r>
            <a:r>
              <a:rPr lang="en-US" sz="2000" u="sng" dirty="0"/>
              <a:t>word for word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000" u="sng" dirty="0"/>
              <a:t>No quote marks</a:t>
            </a:r>
            <a:r>
              <a:rPr lang="en-US" sz="2000" dirty="0"/>
              <a:t> used, ever.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000" dirty="0"/>
              <a:t>King &amp; Cleland reference number “[23]” cited twice.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000" u="sng" dirty="0"/>
              <a:t>No</a:t>
            </a:r>
            <a:r>
              <a:rPr lang="en-US" sz="2000" dirty="0"/>
              <a:t> other direct attribution, </a:t>
            </a:r>
            <a:r>
              <a:rPr lang="en-US" sz="2000" u="sng" dirty="0"/>
              <a:t>no</a:t>
            </a:r>
            <a:r>
              <a:rPr lang="en-US" sz="2000" dirty="0"/>
              <a:t> mention of K&amp;C’s names.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000" dirty="0"/>
              <a:t>Six diagrams and tables lifted directly or slightly modified from K&amp;C with </a:t>
            </a:r>
            <a:r>
              <a:rPr lang="en-US" sz="2000" u="sng" dirty="0"/>
              <a:t>no</a:t>
            </a:r>
            <a:r>
              <a:rPr lang="en-US" sz="2000" dirty="0"/>
              <a:t> attribution whatever.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37338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62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356235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43000"/>
            <a:ext cx="4181475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43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451485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45243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65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37242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42767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84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322</Words>
  <Application>Microsoft Office PowerPoint</Application>
  <PresentationFormat>On-screen Show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Afterword: Has Mr. Putin learned to be  more careful about plagiarism?</vt:lpstr>
      <vt:lpstr>«Хорошие слова. Жалко только, что не я их придумал.  (Аплодисменты).» </vt:lpstr>
      <vt:lpstr>“Nice words. A pity only that I wasn’t the one who thought of them.  (Аpplause).»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rlwhite</cp:lastModifiedBy>
  <cp:revision>4</cp:revision>
  <dcterms:created xsi:type="dcterms:W3CDTF">2012-09-06T15:22:18Z</dcterms:created>
  <dcterms:modified xsi:type="dcterms:W3CDTF">2012-10-03T16:48:57Z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464202788</vt:i4>
  </property>
  <property fmtid="{D5CDD505-2E9C-101B-9397-08002B2CF9AE}" pid="3" name="_NewReviewCycle">
    <vt:lpwstr/>
  </property>
  <property fmtid="{D5CDD505-2E9C-101B-9397-08002B2CF9AE}" pid="4" name="_EmailSubject">
    <vt:lpwstr>putin</vt:lpwstr>
  </property>
  <property fmtid="{D5CDD505-2E9C-101B-9397-08002B2CF9AE}" pid="5" name="_AuthorEmail">
    <vt:lpwstr>HThoburn@brookings.edu</vt:lpwstr>
  </property>
  <property fmtid="{D5CDD505-2E9C-101B-9397-08002B2CF9AE}" pid="6" name="_AuthorEmailDisplayName">
    <vt:lpwstr>Hannah Thoburn</vt:lpwstr>
  </property>
  <property fmtid="{D5CDD505-2E9C-101B-9397-08002B2CF9AE}" pid="7" name="_PreviousAdHocReviewCycleID">
    <vt:i4>-503779481</vt:i4>
  </property>
</Properties>
</file>