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5" r:id="rId8"/>
    <p:sldId id="266" r:id="rId9"/>
    <p:sldId id="267" r:id="rId10"/>
    <p:sldId id="268" r:id="rId11"/>
    <p:sldId id="269" r:id="rId12"/>
    <p:sldId id="264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B4053-3A2E-47DB-9740-7B227BC8C8AB}" type="datetimeFigureOut">
              <a:rPr lang="en-US" smtClean="0"/>
              <a:pPr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B98-4EBA-43E7-9BA5-04DF127D1D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50392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B4053-3A2E-47DB-9740-7B227BC8C8AB}" type="datetimeFigureOut">
              <a:rPr lang="en-US" smtClean="0"/>
              <a:pPr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B98-4EBA-43E7-9BA5-04DF127D1D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49457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B4053-3A2E-47DB-9740-7B227BC8C8AB}" type="datetimeFigureOut">
              <a:rPr lang="en-US" smtClean="0"/>
              <a:pPr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B98-4EBA-43E7-9BA5-04DF127D1D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4124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B4053-3A2E-47DB-9740-7B227BC8C8AB}" type="datetimeFigureOut">
              <a:rPr lang="en-US" smtClean="0"/>
              <a:pPr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B98-4EBA-43E7-9BA5-04DF127D1D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958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B4053-3A2E-47DB-9740-7B227BC8C8AB}" type="datetimeFigureOut">
              <a:rPr lang="en-US" smtClean="0"/>
              <a:pPr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B98-4EBA-43E7-9BA5-04DF127D1D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163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B4053-3A2E-47DB-9740-7B227BC8C8AB}" type="datetimeFigureOut">
              <a:rPr lang="en-US" smtClean="0"/>
              <a:pPr/>
              <a:t>10/3/2012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B98-4EBA-43E7-9BA5-04DF127D1D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37032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B4053-3A2E-47DB-9740-7B227BC8C8AB}" type="datetimeFigureOut">
              <a:rPr lang="en-US" smtClean="0"/>
              <a:pPr/>
              <a:t>10/3/2012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B98-4EBA-43E7-9BA5-04DF127D1D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91004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B4053-3A2E-47DB-9740-7B227BC8C8AB}" type="datetimeFigureOut">
              <a:rPr lang="en-US" smtClean="0"/>
              <a:pPr/>
              <a:t>10/3/2012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B98-4EBA-43E7-9BA5-04DF127D1D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9605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B4053-3A2E-47DB-9740-7B227BC8C8AB}" type="datetimeFigureOut">
              <a:rPr lang="en-US" smtClean="0"/>
              <a:pPr/>
              <a:t>10/3/2012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B98-4EBA-43E7-9BA5-04DF127D1D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15441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B4053-3A2E-47DB-9740-7B227BC8C8AB}" type="datetimeFigureOut">
              <a:rPr lang="en-US" smtClean="0"/>
              <a:pPr/>
              <a:t>10/3/2012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B98-4EBA-43E7-9BA5-04DF127D1D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0538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B4053-3A2E-47DB-9740-7B227BC8C8AB}" type="datetimeFigureOut">
              <a:rPr lang="en-US" smtClean="0"/>
              <a:pPr/>
              <a:t>10/3/2012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C9B98-4EBA-43E7-9BA5-04DF127D1D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2071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B4053-3A2E-47DB-9740-7B227BC8C8AB}" type="datetimeFigureOut">
              <a:rPr lang="en-US" smtClean="0"/>
              <a:pPr/>
              <a:t>10/3/2012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C9B98-4EBA-43E7-9BA5-04DF127D1D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5963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38400" y="228600"/>
            <a:ext cx="4346575" cy="6324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67926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0" y="381000"/>
            <a:ext cx="3876675" cy="567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066800"/>
            <a:ext cx="4381500" cy="504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03429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457200"/>
            <a:ext cx="4067175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752600"/>
            <a:ext cx="4600575" cy="286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56626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0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4950" y="465138"/>
            <a:ext cx="8674100" cy="5930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34417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5181600" y="1752600"/>
            <a:ext cx="3657600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dirty="0"/>
              <a:t>“University of Pittsburgh professors David I. Cleland (left) and William R. King hold their 1978 textbook </a:t>
            </a:r>
            <a:r>
              <a:rPr lang="en-US" i="1" dirty="0"/>
              <a:t>Strategic Planning and Public Policy</a:t>
            </a:r>
            <a:r>
              <a:rPr lang="en-US" dirty="0"/>
              <a:t>, which Russian President Vladimir Putin is accused of plagiarizing in his 1997 economics dissertation.” </a:t>
            </a:r>
            <a:br>
              <a:rPr lang="en-US" dirty="0"/>
            </a:br>
            <a:endParaRPr lang="en-US" dirty="0"/>
          </a:p>
          <a:p>
            <a:r>
              <a:rPr lang="en-US" dirty="0"/>
              <a:t>Photo: Jasmine </a:t>
            </a:r>
            <a:r>
              <a:rPr lang="en-US" dirty="0" err="1"/>
              <a:t>Gehris</a:t>
            </a:r>
            <a:endParaRPr lang="en-US" dirty="0"/>
          </a:p>
          <a:p>
            <a:r>
              <a:rPr lang="en-US" i="1" dirty="0"/>
              <a:t>Pittsburgh Tribune-Review</a:t>
            </a:r>
            <a:r>
              <a:rPr lang="en-US" dirty="0"/>
              <a:t>, </a:t>
            </a:r>
          </a:p>
          <a:p>
            <a:r>
              <a:rPr lang="en-US" dirty="0"/>
              <a:t>March 28, 2006</a:t>
            </a:r>
          </a:p>
        </p:txBody>
      </p:sp>
      <p:pic>
        <p:nvPicPr>
          <p:cNvPr id="32774" name="Picture 6" descr="K&amp;C at Pit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4437063" cy="601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83696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85800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n-US" sz="4000" dirty="0"/>
              <a:t>Afterword: Has Mr. Putin learned </a:t>
            </a:r>
            <a:r>
              <a:rPr lang="en-US" sz="4000" dirty="0" smtClean="0"/>
              <a:t>to be  more careful about plagiarism?</a:t>
            </a:r>
            <a:endParaRPr lang="en-US" sz="4000" dirty="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8153400" cy="4648200"/>
          </a:xfrm>
        </p:spPr>
        <p:txBody>
          <a:bodyPr>
            <a:normAutofit/>
          </a:bodyPr>
          <a:lstStyle/>
          <a:p>
            <a:endParaRPr lang="en-US" sz="2000" dirty="0"/>
          </a:p>
          <a:p>
            <a:r>
              <a:rPr lang="en-US" dirty="0"/>
              <a:t>March 2006: </a:t>
            </a:r>
            <a:r>
              <a:rPr lang="en-US" dirty="0" err="1"/>
              <a:t>Gaddy</a:t>
            </a:r>
            <a:r>
              <a:rPr lang="en-US" dirty="0"/>
              <a:t> reveals plagiarism in Putin’s dissertation.</a:t>
            </a:r>
          </a:p>
          <a:p>
            <a:r>
              <a:rPr lang="en-US" dirty="0"/>
              <a:t>April 2006: Firestorm in Russia on issue</a:t>
            </a:r>
          </a:p>
          <a:p>
            <a:pPr lvl="1"/>
            <a:r>
              <a:rPr lang="en-US" dirty="0"/>
              <a:t>April 3 </a:t>
            </a:r>
            <a:r>
              <a:rPr lang="en-US" i="1" dirty="0" err="1"/>
              <a:t>Kommersant</a:t>
            </a:r>
            <a:r>
              <a:rPr lang="en-US" i="1" dirty="0"/>
              <a:t> </a:t>
            </a:r>
            <a:r>
              <a:rPr lang="en-US" i="1" dirty="0" err="1"/>
              <a:t>Vlast</a:t>
            </a:r>
            <a:r>
              <a:rPr lang="en-US" i="1" dirty="0"/>
              <a:t>’ </a:t>
            </a:r>
            <a:r>
              <a:rPr lang="en-US" dirty="0"/>
              <a:t>has cover story</a:t>
            </a:r>
          </a:p>
          <a:p>
            <a:pPr lvl="1"/>
            <a:r>
              <a:rPr lang="en-US" dirty="0"/>
              <a:t>“</a:t>
            </a:r>
            <a:r>
              <a:rPr lang="en-US" dirty="0" err="1"/>
              <a:t>Nashi</a:t>
            </a:r>
            <a:r>
              <a:rPr lang="en-US" dirty="0"/>
              <a:t>” leads protests against </a:t>
            </a:r>
            <a:r>
              <a:rPr lang="en-US" dirty="0" err="1"/>
              <a:t>Gaddy</a:t>
            </a:r>
            <a:r>
              <a:rPr lang="en-US" dirty="0"/>
              <a:t> outside US embassy in Moscow</a:t>
            </a:r>
          </a:p>
          <a:p>
            <a:r>
              <a:rPr lang="en-US" dirty="0"/>
              <a:t>May 2006: </a:t>
            </a:r>
            <a:r>
              <a:rPr lang="en-US" dirty="0" smtClean="0"/>
              <a:t>In </a:t>
            </a:r>
            <a:r>
              <a:rPr lang="en-US" dirty="0"/>
              <a:t>Putin’s “</a:t>
            </a:r>
            <a:r>
              <a:rPr lang="en-US" dirty="0" err="1" smtClean="0"/>
              <a:t>Poslanie</a:t>
            </a:r>
            <a:r>
              <a:rPr lang="en-US" dirty="0" smtClean="0"/>
              <a:t>,” </a:t>
            </a:r>
            <a:r>
              <a:rPr lang="en-US" dirty="0"/>
              <a:t>he quotes from FDR, and then says ...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82500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533400"/>
            <a:ext cx="8458200" cy="3048000"/>
          </a:xfrm>
        </p:spPr>
        <p:txBody>
          <a:bodyPr/>
          <a:lstStyle/>
          <a:p>
            <a:r>
              <a:rPr lang="en-US" sz="4000" dirty="0">
                <a:latin typeface="Courier New" pitchFamily="49" charset="0"/>
              </a:rPr>
              <a:t>«</a:t>
            </a:r>
            <a:r>
              <a:rPr lang="ru-RU" sz="4000" dirty="0">
                <a:latin typeface="Courier New" pitchFamily="49" charset="0"/>
              </a:rPr>
              <a:t>Хорошие слова. Жалко только, что не я их придумал. </a:t>
            </a:r>
            <a:r>
              <a:rPr lang="en-US" sz="4000" dirty="0">
                <a:latin typeface="Courier New" pitchFamily="49" charset="0"/>
              </a:rPr>
              <a:t/>
            </a:r>
            <a:br>
              <a:rPr lang="en-US" sz="4000" dirty="0">
                <a:latin typeface="Courier New" pitchFamily="49" charset="0"/>
              </a:rPr>
            </a:br>
            <a:r>
              <a:rPr lang="ru-RU" sz="4000" dirty="0">
                <a:latin typeface="Courier New" pitchFamily="49" charset="0"/>
              </a:rPr>
              <a:t>(</a:t>
            </a:r>
            <a:r>
              <a:rPr lang="ru-RU" sz="4000" dirty="0" smtClean="0">
                <a:latin typeface="Courier New" pitchFamily="49" charset="0"/>
              </a:rPr>
              <a:t>Аплодисменты).» </a:t>
            </a:r>
            <a:endParaRPr lang="en-US" sz="4000" dirty="0">
              <a:latin typeface="Courier New" pitchFamily="49" charset="0"/>
            </a:endParaRP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4495800"/>
            <a:ext cx="6477000" cy="2057400"/>
          </a:xfrm>
        </p:spPr>
        <p:txBody>
          <a:bodyPr/>
          <a:lstStyle/>
          <a:p>
            <a:pPr algn="r"/>
            <a:r>
              <a:rPr lang="ru-RU" sz="2800" dirty="0">
                <a:solidFill>
                  <a:schemeClr val="tx1"/>
                </a:solidFill>
                <a:latin typeface="Courier New" pitchFamily="49" charset="0"/>
              </a:rPr>
              <a:t>Послание Федеральному Собранию Российской Федерации</a:t>
            </a:r>
            <a:br>
              <a:rPr lang="ru-RU" sz="2800" dirty="0">
                <a:solidFill>
                  <a:schemeClr val="tx1"/>
                </a:solidFill>
                <a:latin typeface="Courier New" pitchFamily="49" charset="0"/>
              </a:rPr>
            </a:br>
            <a:r>
              <a:rPr lang="ru-RU" sz="2800" dirty="0">
                <a:solidFill>
                  <a:schemeClr val="tx1"/>
                </a:solidFill>
                <a:latin typeface="Courier New" pitchFamily="49" charset="0"/>
              </a:rPr>
              <a:t>Москва, Кремль, Мраморный зал</a:t>
            </a:r>
            <a:br>
              <a:rPr lang="ru-RU" sz="2800" dirty="0">
                <a:solidFill>
                  <a:schemeClr val="tx1"/>
                </a:solidFill>
                <a:latin typeface="Courier New" pitchFamily="49" charset="0"/>
              </a:rPr>
            </a:br>
            <a:r>
              <a:rPr lang="ru-RU" sz="2800" dirty="0">
                <a:solidFill>
                  <a:schemeClr val="tx1"/>
                </a:solidFill>
                <a:latin typeface="Courier New" pitchFamily="49" charset="0"/>
              </a:rPr>
              <a:t>10 мая 2006 года</a:t>
            </a:r>
            <a:endParaRPr lang="en-US" sz="2800" dirty="0">
              <a:solidFill>
                <a:schemeClr val="tx1"/>
              </a:solidFill>
              <a:latin typeface="Courier New" pitchFamily="49" charset="0"/>
            </a:endParaRP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1447800" y="3733800"/>
            <a:ext cx="6629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>
              <a:lnSpc>
                <a:spcPct val="90000"/>
              </a:lnSpc>
              <a:spcBef>
                <a:spcPct val="20000"/>
              </a:spcBef>
            </a:pPr>
            <a:r>
              <a:rPr lang="ru-RU" sz="2800" dirty="0">
                <a:latin typeface="Courier New" pitchFamily="49" charset="0"/>
              </a:rPr>
              <a:t>-- Владимир Владимирович Путин</a:t>
            </a:r>
            <a:endParaRPr lang="en-US" sz="2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250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81000" y="533400"/>
            <a:ext cx="8458200" cy="30480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latin typeface="Courier New" pitchFamily="49" charset="0"/>
              </a:rPr>
              <a:t>“Nice words. A pity only that I wasn’t the one who thought of them.</a:t>
            </a:r>
            <a:r>
              <a:rPr lang="ru-RU" sz="4000" dirty="0" smtClean="0">
                <a:latin typeface="Courier New" pitchFamily="49" charset="0"/>
              </a:rPr>
              <a:t> </a:t>
            </a:r>
            <a:r>
              <a:rPr lang="en-US" sz="4000" dirty="0">
                <a:latin typeface="Courier New" pitchFamily="49" charset="0"/>
              </a:rPr>
              <a:t/>
            </a:r>
            <a:br>
              <a:rPr lang="en-US" sz="4000" dirty="0">
                <a:latin typeface="Courier New" pitchFamily="49" charset="0"/>
              </a:rPr>
            </a:br>
            <a:r>
              <a:rPr lang="ru-RU" sz="4000" dirty="0">
                <a:latin typeface="Courier New" pitchFamily="49" charset="0"/>
              </a:rPr>
              <a:t>(</a:t>
            </a:r>
            <a:r>
              <a:rPr lang="ru-RU" sz="4000" dirty="0" smtClean="0">
                <a:latin typeface="Courier New" pitchFamily="49" charset="0"/>
              </a:rPr>
              <a:t>А</a:t>
            </a:r>
            <a:r>
              <a:rPr lang="en-US" sz="4000" dirty="0" err="1" smtClean="0">
                <a:latin typeface="Courier New" pitchFamily="49" charset="0"/>
              </a:rPr>
              <a:t>pplause</a:t>
            </a:r>
            <a:r>
              <a:rPr lang="ru-RU" sz="4000" dirty="0" smtClean="0">
                <a:latin typeface="Courier New" pitchFamily="49" charset="0"/>
              </a:rPr>
              <a:t>).» </a:t>
            </a:r>
            <a:endParaRPr lang="en-US" sz="4000" dirty="0">
              <a:latin typeface="Courier New" pitchFamily="49" charset="0"/>
            </a:endParaRP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4495800"/>
            <a:ext cx="6477000" cy="2057400"/>
          </a:xfrm>
        </p:spPr>
        <p:txBody>
          <a:bodyPr>
            <a:normAutofit fontScale="92500"/>
          </a:bodyPr>
          <a:lstStyle/>
          <a:p>
            <a:pPr algn="r"/>
            <a:r>
              <a:rPr lang="en-US" sz="2800" dirty="0" smtClean="0">
                <a:solidFill>
                  <a:schemeClr val="tx1"/>
                </a:solidFill>
                <a:latin typeface="Courier New" pitchFamily="49" charset="0"/>
              </a:rPr>
              <a:t>Message to the Federal Assembly of the Russian Federation</a:t>
            </a:r>
          </a:p>
          <a:p>
            <a:pPr algn="r"/>
            <a:r>
              <a:rPr lang="en-US" sz="2800" dirty="0" smtClean="0">
                <a:solidFill>
                  <a:schemeClr val="tx1"/>
                </a:solidFill>
                <a:latin typeface="Courier New" pitchFamily="49" charset="0"/>
              </a:rPr>
              <a:t>Moscow, Kremlin, </a:t>
            </a:r>
            <a:r>
              <a:rPr lang="en-US" sz="2800" dirty="0" err="1" smtClean="0">
                <a:solidFill>
                  <a:schemeClr val="tx1"/>
                </a:solidFill>
                <a:latin typeface="Courier New" pitchFamily="49" charset="0"/>
              </a:rPr>
              <a:t>Marmor</a:t>
            </a:r>
            <a:r>
              <a:rPr lang="en-US" sz="2800" dirty="0" smtClean="0">
                <a:solidFill>
                  <a:schemeClr val="tx1"/>
                </a:solidFill>
                <a:latin typeface="Courier New" pitchFamily="49" charset="0"/>
              </a:rPr>
              <a:t> Hall</a:t>
            </a:r>
            <a:r>
              <a:rPr lang="ru-RU" sz="2800" dirty="0">
                <a:solidFill>
                  <a:schemeClr val="tx1"/>
                </a:solidFill>
                <a:latin typeface="Courier New" pitchFamily="49" charset="0"/>
              </a:rPr>
              <a:t/>
            </a:r>
            <a:br>
              <a:rPr lang="ru-RU" sz="2800" dirty="0">
                <a:solidFill>
                  <a:schemeClr val="tx1"/>
                </a:solidFill>
                <a:latin typeface="Courier New" pitchFamily="49" charset="0"/>
              </a:rPr>
            </a:br>
            <a:r>
              <a:rPr lang="en-US" sz="2800" dirty="0" smtClean="0">
                <a:solidFill>
                  <a:schemeClr val="tx1"/>
                </a:solidFill>
                <a:latin typeface="Courier New" pitchFamily="49" charset="0"/>
              </a:rPr>
              <a:t>May 10, 2006</a:t>
            </a:r>
            <a:endParaRPr lang="en-US" sz="2800" dirty="0">
              <a:solidFill>
                <a:schemeClr val="tx1"/>
              </a:solidFill>
              <a:latin typeface="Courier New" pitchFamily="49" charset="0"/>
            </a:endParaRP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1066800" y="3733800"/>
            <a:ext cx="7010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>
              <a:lnSpc>
                <a:spcPct val="90000"/>
              </a:lnSpc>
              <a:spcBef>
                <a:spcPct val="20000"/>
              </a:spcBef>
            </a:pPr>
            <a:r>
              <a:rPr lang="ru-RU" sz="2800" dirty="0">
                <a:latin typeface="Courier New" pitchFamily="49" charset="0"/>
              </a:rPr>
              <a:t>-- </a:t>
            </a:r>
            <a:r>
              <a:rPr lang="en-US" sz="2800" dirty="0" smtClean="0">
                <a:latin typeface="Courier New" pitchFamily="49" charset="0"/>
              </a:rPr>
              <a:t>Vladimir </a:t>
            </a:r>
            <a:r>
              <a:rPr lang="en-US" sz="2800" dirty="0" err="1" smtClean="0">
                <a:latin typeface="Courier New" pitchFamily="49" charset="0"/>
              </a:rPr>
              <a:t>Vladimirovich</a:t>
            </a:r>
            <a:r>
              <a:rPr lang="en-US" sz="2800" dirty="0" smtClean="0">
                <a:latin typeface="Courier New" pitchFamily="49" charset="0"/>
              </a:rPr>
              <a:t> Putin</a:t>
            </a:r>
            <a:endParaRPr lang="en-US" sz="2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48182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533400"/>
            <a:ext cx="9144000" cy="5676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304800" y="3276600"/>
            <a:ext cx="4343400" cy="1981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1941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-1641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900">
                <a:solidFill>
                  <a:srgbClr val="000000"/>
                </a:solidFill>
              </a:rPr>
              <a:t> </a:t>
            </a:r>
          </a:p>
          <a:p>
            <a:pPr eaLnBrk="0" hangingPunct="0"/>
            <a:endParaRPr lang="en-US"/>
          </a:p>
        </p:txBody>
      </p:sp>
      <p:graphicFrame>
        <p:nvGraphicFramePr>
          <p:cNvPr id="22531" name="Group 3"/>
          <p:cNvGraphicFramePr>
            <a:graphicFrameLocks noGrp="1"/>
          </p:cNvGraphicFramePr>
          <p:nvPr/>
        </p:nvGraphicFramePr>
        <p:xfrm>
          <a:off x="228600" y="366713"/>
          <a:ext cx="624840" cy="6065520"/>
        </p:xfrm>
        <a:graphic>
          <a:graphicData uri="http://schemas.openxmlformats.org/drawingml/2006/table">
            <a:tbl>
              <a:tblPr/>
              <a:tblGrid>
                <a:gridCol w="208280"/>
                <a:gridCol w="208280"/>
                <a:gridCol w="20828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Vladimir Vladimirovich Putin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556" name="Group 28"/>
          <p:cNvGraphicFramePr>
            <a:graphicFrameLocks noGrp="1"/>
          </p:cNvGraphicFramePr>
          <p:nvPr/>
        </p:nvGraphicFramePr>
        <p:xfrm>
          <a:off x="1066800" y="2438400"/>
          <a:ext cx="7523163" cy="2865120"/>
        </p:xfrm>
        <a:graphic>
          <a:graphicData uri="http://schemas.openxmlformats.org/drawingml/2006/table">
            <a:tbl>
              <a:tblPr/>
              <a:tblGrid>
                <a:gridCol w="1182688"/>
                <a:gridCol w="6340475"/>
              </a:tblGrid>
              <a:tr h="1920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                                         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Vladimir Putin was born in Leningrad on October 7, 1952.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In 1975, he graduated with a degree in law from Leningrad State University.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He later earned a Ph.D. degree in economics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After graduation, Mr. Putin was assigned to work in the KGB. From 1985 to 1990, he worked in East Germany.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 1990, he became assistant to the rector of Leningrad State University responsible for international affairs.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[Text from official presidential website]</a:t>
                      </a:r>
                    </a:p>
                  </a:txBody>
                  <a:tcPr anchor="ctr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2546" name="Picture 18" descr="c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8950" y="153987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547" name="Picture 19" descr="h_left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3825" y="4894263"/>
            <a:ext cx="1428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548" name="Picture 20" descr="gp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875" y="5167313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549" name="Picture 21" descr="h_right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864600" y="5167313"/>
            <a:ext cx="14287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550" name="Picture 22" descr="c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3825" y="5395913"/>
            <a:ext cx="9525" cy="4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551" name="Picture 23" descr="c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16063" y="5761038"/>
            <a:ext cx="95250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552" name="Picture 24" descr="c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3825" y="6261100"/>
            <a:ext cx="9525" cy="47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553" name="Picture 25" descr="Photo by the Presidential Press Servic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0" y="2590800"/>
            <a:ext cx="127635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2397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009" t="9457" r="22536" b="5911"/>
          <a:stretch>
            <a:fillRect/>
          </a:stretch>
        </p:blipFill>
        <p:spPr bwMode="auto">
          <a:xfrm>
            <a:off x="2330450" y="166688"/>
            <a:ext cx="4349750" cy="654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2262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54" name="Picture 2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24400" y="609600"/>
            <a:ext cx="3905250" cy="5457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55" name="Picture 2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400"/>
            <a:ext cx="3867150" cy="558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4035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7" name="Rectangle 15"/>
          <p:cNvSpPr>
            <a:spLocks noGrp="1" noChangeArrowheads="1"/>
          </p:cNvSpPr>
          <p:nvPr>
            <p:ph type="body" idx="1"/>
          </p:nvPr>
        </p:nvSpPr>
        <p:spPr>
          <a:xfrm>
            <a:off x="4724400" y="914400"/>
            <a:ext cx="4191000" cy="48006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60000"/>
              </a:spcBef>
              <a:buFontTx/>
              <a:buNone/>
            </a:pPr>
            <a:r>
              <a:rPr lang="en-US" sz="2000" dirty="0"/>
              <a:t>In sum:</a:t>
            </a:r>
          </a:p>
          <a:p>
            <a:pPr>
              <a:lnSpc>
                <a:spcPct val="90000"/>
              </a:lnSpc>
              <a:spcBef>
                <a:spcPct val="60000"/>
              </a:spcBef>
            </a:pPr>
            <a:r>
              <a:rPr lang="en-US" sz="2000" dirty="0"/>
              <a:t>More than 16 pages worth of text copied virtually </a:t>
            </a:r>
            <a:r>
              <a:rPr lang="en-US" sz="2000" u="sng" dirty="0"/>
              <a:t>word for word</a:t>
            </a:r>
            <a:r>
              <a:rPr lang="en-US" sz="2000" dirty="0"/>
              <a:t>.</a:t>
            </a:r>
          </a:p>
          <a:p>
            <a:pPr>
              <a:lnSpc>
                <a:spcPct val="90000"/>
              </a:lnSpc>
              <a:spcBef>
                <a:spcPct val="60000"/>
              </a:spcBef>
            </a:pPr>
            <a:r>
              <a:rPr lang="en-US" sz="2000" u="sng" dirty="0"/>
              <a:t>No quote marks</a:t>
            </a:r>
            <a:r>
              <a:rPr lang="en-US" sz="2000" dirty="0"/>
              <a:t> used, ever.</a:t>
            </a:r>
          </a:p>
          <a:p>
            <a:pPr>
              <a:lnSpc>
                <a:spcPct val="90000"/>
              </a:lnSpc>
              <a:spcBef>
                <a:spcPct val="60000"/>
              </a:spcBef>
            </a:pPr>
            <a:r>
              <a:rPr lang="en-US" sz="2000" dirty="0"/>
              <a:t>King &amp; Cleland reference number “[23]” cited twice.</a:t>
            </a:r>
          </a:p>
          <a:p>
            <a:pPr>
              <a:lnSpc>
                <a:spcPct val="90000"/>
              </a:lnSpc>
              <a:spcBef>
                <a:spcPct val="60000"/>
              </a:spcBef>
            </a:pPr>
            <a:r>
              <a:rPr lang="en-US" sz="2000" u="sng" dirty="0"/>
              <a:t>No</a:t>
            </a:r>
            <a:r>
              <a:rPr lang="en-US" sz="2000" dirty="0"/>
              <a:t> other direct attribution, </a:t>
            </a:r>
            <a:r>
              <a:rPr lang="en-US" sz="2000" u="sng" dirty="0"/>
              <a:t>no</a:t>
            </a:r>
            <a:r>
              <a:rPr lang="en-US" sz="2000" dirty="0"/>
              <a:t> mention of K&amp;C’s names.</a:t>
            </a:r>
          </a:p>
          <a:p>
            <a:pPr>
              <a:lnSpc>
                <a:spcPct val="90000"/>
              </a:lnSpc>
              <a:spcBef>
                <a:spcPct val="60000"/>
              </a:spcBef>
            </a:pPr>
            <a:r>
              <a:rPr lang="en-US" sz="2000" dirty="0"/>
              <a:t>Six diagrams and tables lifted directly or slightly modified from K&amp;C with </a:t>
            </a:r>
            <a:r>
              <a:rPr lang="en-US" sz="2000" u="sng" dirty="0"/>
              <a:t>no</a:t>
            </a:r>
            <a:r>
              <a:rPr lang="en-US" sz="2000" dirty="0"/>
              <a:t> attribution whatever.</a:t>
            </a:r>
          </a:p>
        </p:txBody>
      </p:sp>
      <p:pic>
        <p:nvPicPr>
          <p:cNvPr id="8210" name="Picture 1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"/>
            <a:ext cx="3733800" cy="531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79627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0" y="990600"/>
            <a:ext cx="3562350" cy="4400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143000"/>
            <a:ext cx="4181475" cy="389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93436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"/>
            <a:ext cx="4514850" cy="296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67200" y="4038600"/>
            <a:ext cx="4524375" cy="224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93653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457200"/>
            <a:ext cx="3724275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447800"/>
            <a:ext cx="4276725" cy="444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81840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322</Words>
  <Application>Microsoft Office PowerPoint</Application>
  <PresentationFormat>On-screen Show (4:3)</PresentationFormat>
  <Paragraphs>38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Afterword: Has Mr. Putin learned to be  more careful about plagiarism?</vt:lpstr>
      <vt:lpstr>«Хорошие слова. Жалко только, что не я их придумал.  (Аплодисменты).» </vt:lpstr>
      <vt:lpstr>“Nice words. A pity only that I wasn’t the one who thought of them.  (Аpplause).»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rlwhite</cp:lastModifiedBy>
  <cp:revision>4</cp:revision>
  <dcterms:created xsi:type="dcterms:W3CDTF">2012-09-06T15:22:18Z</dcterms:created>
  <dcterms:modified xsi:type="dcterms:W3CDTF">2012-10-03T16:48:57Z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464202788</vt:i4>
  </property>
  <property fmtid="{D5CDD505-2E9C-101B-9397-08002B2CF9AE}" pid="3" name="_NewReviewCycle">
    <vt:lpwstr/>
  </property>
  <property fmtid="{D5CDD505-2E9C-101B-9397-08002B2CF9AE}" pid="4" name="_EmailSubject">
    <vt:lpwstr>putin</vt:lpwstr>
  </property>
  <property fmtid="{D5CDD505-2E9C-101B-9397-08002B2CF9AE}" pid="5" name="_AuthorEmail">
    <vt:lpwstr>HThoburn@brookings.edu</vt:lpwstr>
  </property>
  <property fmtid="{D5CDD505-2E9C-101B-9397-08002B2CF9AE}" pid="6" name="_AuthorEmailDisplayName">
    <vt:lpwstr>Hannah Thoburn</vt:lpwstr>
  </property>
  <property fmtid="{D5CDD505-2E9C-101B-9397-08002B2CF9AE}" pid="7" name="_PreviousAdHocReviewCycleID">
    <vt:i4>-503779481</vt:i4>
  </property>
</Properties>
</file>