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handoutMasterIdLst>
    <p:handoutMasterId r:id="rId25"/>
  </p:handoutMasterIdLst>
  <p:sldIdLst>
    <p:sldId id="256" r:id="rId2"/>
    <p:sldId id="326" r:id="rId3"/>
    <p:sldId id="327" r:id="rId4"/>
    <p:sldId id="307" r:id="rId5"/>
    <p:sldId id="309" r:id="rId6"/>
    <p:sldId id="308" r:id="rId7"/>
    <p:sldId id="317" r:id="rId8"/>
    <p:sldId id="318" r:id="rId9"/>
    <p:sldId id="311" r:id="rId10"/>
    <p:sldId id="329" r:id="rId11"/>
    <p:sldId id="319" r:id="rId12"/>
    <p:sldId id="322" r:id="rId13"/>
    <p:sldId id="312" r:id="rId14"/>
    <p:sldId id="323" r:id="rId15"/>
    <p:sldId id="324" r:id="rId16"/>
    <p:sldId id="313" r:id="rId17"/>
    <p:sldId id="314" r:id="rId18"/>
    <p:sldId id="316" r:id="rId19"/>
    <p:sldId id="325" r:id="rId20"/>
    <p:sldId id="332" r:id="rId21"/>
    <p:sldId id="330" r:id="rId22"/>
    <p:sldId id="331" r:id="rId2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60066"/>
    <a:srgbClr val="6600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1E171933-4619-4E11-9A3F-F7608DF75F80}" styleName="中度样式 1 - 强调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D083AE6-46FA-4A59-8FB0-9F97EB10719F}" styleName="浅色样式 3 - 强调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C4B1156A-380E-4F78-BDF5-A606A8083BF9}" styleName="中度样式 4 - 强调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18" autoAdjust="0"/>
  </p:normalViewPr>
  <p:slideViewPr>
    <p:cSldViewPr>
      <p:cViewPr>
        <p:scale>
          <a:sx n="60" d="100"/>
          <a:sy n="60" d="100"/>
        </p:scale>
        <p:origin x="-1450" y="-149"/>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24037;&#20316;&#31807;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24037;&#20316;&#31807;1"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zh-CN"/>
  <c:chart>
    <c:autoTitleDeleted val="1"/>
    <c:plotArea>
      <c:layout/>
      <c:barChart>
        <c:barDir val="col"/>
        <c:grouping val="clustered"/>
        <c:ser>
          <c:idx val="0"/>
          <c:order val="0"/>
          <c:tx>
            <c:strRef>
              <c:f>Sheet1!$A$2</c:f>
              <c:strCache>
                <c:ptCount val="1"/>
                <c:pt idx="0">
                  <c:v>大专及以上文化程度人口数（万人）</c:v>
                </c:pt>
              </c:strCache>
            </c:strRef>
          </c:tx>
          <c:dLbls>
            <c:showVal val="1"/>
          </c:dLbls>
          <c:cat>
            <c:numRef>
              <c:f>Sheet1!$B$1:$F$1</c:f>
              <c:numCache>
                <c:formatCode>General</c:formatCode>
                <c:ptCount val="5"/>
                <c:pt idx="0">
                  <c:v>1949</c:v>
                </c:pt>
                <c:pt idx="1">
                  <c:v>1978</c:v>
                </c:pt>
                <c:pt idx="2">
                  <c:v>2000</c:v>
                </c:pt>
                <c:pt idx="3">
                  <c:v>2005</c:v>
                </c:pt>
                <c:pt idx="4">
                  <c:v>2010</c:v>
                </c:pt>
              </c:numCache>
            </c:numRef>
          </c:cat>
          <c:val>
            <c:numRef>
              <c:f>Sheet1!$B$2:$F$2</c:f>
              <c:numCache>
                <c:formatCode>General</c:formatCode>
                <c:ptCount val="5"/>
                <c:pt idx="0">
                  <c:v>18.5</c:v>
                </c:pt>
                <c:pt idx="1">
                  <c:v>400</c:v>
                </c:pt>
                <c:pt idx="2">
                  <c:v>4571</c:v>
                </c:pt>
                <c:pt idx="3">
                  <c:v>6764</c:v>
                </c:pt>
                <c:pt idx="4">
                  <c:v>12000</c:v>
                </c:pt>
              </c:numCache>
            </c:numRef>
          </c:val>
        </c:ser>
        <c:dLbls/>
        <c:gapWidth val="75"/>
        <c:overlap val="-25"/>
        <c:axId val="70250496"/>
        <c:axId val="70252032"/>
      </c:barChart>
      <c:catAx>
        <c:axId val="70250496"/>
        <c:scaling>
          <c:orientation val="minMax"/>
        </c:scaling>
        <c:axPos val="b"/>
        <c:numFmt formatCode="General" sourceLinked="1"/>
        <c:majorTickMark val="none"/>
        <c:tickLblPos val="nextTo"/>
        <c:crossAx val="70252032"/>
        <c:crosses val="autoZero"/>
        <c:auto val="1"/>
        <c:lblAlgn val="ctr"/>
        <c:lblOffset val="100"/>
      </c:catAx>
      <c:valAx>
        <c:axId val="70252032"/>
        <c:scaling>
          <c:orientation val="minMax"/>
          <c:max val="12000"/>
        </c:scaling>
        <c:axPos val="l"/>
        <c:majorGridlines/>
        <c:numFmt formatCode="General" sourceLinked="1"/>
        <c:majorTickMark val="none"/>
        <c:tickLblPos val="nextTo"/>
        <c:spPr>
          <a:ln w="9525">
            <a:noFill/>
          </a:ln>
        </c:spPr>
        <c:crossAx val="70250496"/>
        <c:crosses val="autoZero"/>
        <c:crossBetween val="between"/>
      </c:valAx>
    </c:plotArea>
    <c:legend>
      <c:legendPos val="b"/>
      <c:layout/>
    </c:legend>
    <c:plotVisOnly val="1"/>
    <c:dispBlanksAs val="gap"/>
  </c:chart>
  <c:spPr>
    <a:noFill/>
    <a:ln>
      <a:noFill/>
    </a:ln>
  </c:spPr>
  <c:txPr>
    <a:bodyPr/>
    <a:lstStyle/>
    <a:p>
      <a:pPr>
        <a:defRPr sz="1400">
          <a:latin typeface="黑体" pitchFamily="49" charset="-122"/>
          <a:ea typeface="黑体" pitchFamily="49" charset="-122"/>
        </a:defRPr>
      </a:pPr>
      <a:endParaRPr lang="zh-CN"/>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zh-CN"/>
  <c:chart>
    <c:autoTitleDeleted val="1"/>
    <c:plotArea>
      <c:layout/>
      <c:barChart>
        <c:barDir val="col"/>
        <c:grouping val="clustered"/>
        <c:ser>
          <c:idx val="0"/>
          <c:order val="0"/>
          <c:cat>
            <c:strRef>
              <c:f>Sheet2!$A$1:$A$31</c:f>
              <c:strCache>
                <c:ptCount val="31"/>
                <c:pt idx="0">
                  <c:v>广东</c:v>
                </c:pt>
                <c:pt idx="1">
                  <c:v>浙江</c:v>
                </c:pt>
                <c:pt idx="2">
                  <c:v>上海</c:v>
                </c:pt>
                <c:pt idx="3">
                  <c:v>北京</c:v>
                </c:pt>
                <c:pt idx="4">
                  <c:v>山东</c:v>
                </c:pt>
                <c:pt idx="5">
                  <c:v>河北</c:v>
                </c:pt>
                <c:pt idx="6">
                  <c:v>江苏</c:v>
                </c:pt>
                <c:pt idx="7">
                  <c:v>江西</c:v>
                </c:pt>
                <c:pt idx="8">
                  <c:v>云南</c:v>
                </c:pt>
                <c:pt idx="9">
                  <c:v>天津</c:v>
                </c:pt>
                <c:pt idx="10">
                  <c:v>山西</c:v>
                </c:pt>
                <c:pt idx="11">
                  <c:v>新疆</c:v>
                </c:pt>
                <c:pt idx="12">
                  <c:v>福建</c:v>
                </c:pt>
                <c:pt idx="13">
                  <c:v>河南</c:v>
                </c:pt>
                <c:pt idx="14">
                  <c:v>黑龙江</c:v>
                </c:pt>
                <c:pt idx="15">
                  <c:v>辽宁</c:v>
                </c:pt>
                <c:pt idx="16">
                  <c:v>湖南</c:v>
                </c:pt>
                <c:pt idx="17">
                  <c:v>陕西</c:v>
                </c:pt>
                <c:pt idx="18">
                  <c:v>广西</c:v>
                </c:pt>
                <c:pt idx="19">
                  <c:v>内蒙古</c:v>
                </c:pt>
                <c:pt idx="20">
                  <c:v>海南</c:v>
                </c:pt>
                <c:pt idx="21">
                  <c:v>宁夏</c:v>
                </c:pt>
                <c:pt idx="22">
                  <c:v>青海</c:v>
                </c:pt>
                <c:pt idx="23">
                  <c:v>西藏</c:v>
                </c:pt>
                <c:pt idx="24">
                  <c:v>吉林</c:v>
                </c:pt>
                <c:pt idx="25">
                  <c:v>甘肃</c:v>
                </c:pt>
                <c:pt idx="26">
                  <c:v>安徽</c:v>
                </c:pt>
                <c:pt idx="27">
                  <c:v>贵州</c:v>
                </c:pt>
                <c:pt idx="28">
                  <c:v>重庆</c:v>
                </c:pt>
                <c:pt idx="29">
                  <c:v>四川</c:v>
                </c:pt>
                <c:pt idx="30">
                  <c:v>湖北</c:v>
                </c:pt>
              </c:strCache>
            </c:strRef>
          </c:cat>
          <c:val>
            <c:numRef>
              <c:f>Sheet2!$B$1:$B$31</c:f>
              <c:numCache>
                <c:formatCode>General</c:formatCode>
                <c:ptCount val="31"/>
                <c:pt idx="0">
                  <c:v>1788</c:v>
                </c:pt>
                <c:pt idx="1">
                  <c:v>766</c:v>
                </c:pt>
                <c:pt idx="2">
                  <c:v>628</c:v>
                </c:pt>
                <c:pt idx="3">
                  <c:v>579</c:v>
                </c:pt>
                <c:pt idx="4">
                  <c:v>482</c:v>
                </c:pt>
                <c:pt idx="5">
                  <c:v>441</c:v>
                </c:pt>
                <c:pt idx="6">
                  <c:v>428</c:v>
                </c:pt>
                <c:pt idx="7">
                  <c:v>317</c:v>
                </c:pt>
                <c:pt idx="8">
                  <c:v>309</c:v>
                </c:pt>
                <c:pt idx="9">
                  <c:v>293</c:v>
                </c:pt>
                <c:pt idx="10">
                  <c:v>274</c:v>
                </c:pt>
                <c:pt idx="11">
                  <c:v>256</c:v>
                </c:pt>
                <c:pt idx="12">
                  <c:v>218</c:v>
                </c:pt>
                <c:pt idx="13">
                  <c:v>146</c:v>
                </c:pt>
                <c:pt idx="14">
                  <c:v>142</c:v>
                </c:pt>
                <c:pt idx="15">
                  <c:v>137</c:v>
                </c:pt>
                <c:pt idx="16">
                  <c:v>128</c:v>
                </c:pt>
                <c:pt idx="17">
                  <c:v>128</c:v>
                </c:pt>
                <c:pt idx="18">
                  <c:v>114</c:v>
                </c:pt>
                <c:pt idx="19">
                  <c:v>95</c:v>
                </c:pt>
                <c:pt idx="20">
                  <c:v>80</c:v>
                </c:pt>
                <c:pt idx="21">
                  <c:v>68</c:v>
                </c:pt>
                <c:pt idx="22">
                  <c:v>45</c:v>
                </c:pt>
                <c:pt idx="23">
                  <c:v>38</c:v>
                </c:pt>
                <c:pt idx="24">
                  <c:v>18</c:v>
                </c:pt>
                <c:pt idx="25">
                  <c:v>-4</c:v>
                </c:pt>
                <c:pt idx="26">
                  <c:v>-36</c:v>
                </c:pt>
                <c:pt idx="27">
                  <c:v>-50</c:v>
                </c:pt>
                <c:pt idx="28">
                  <c:v>-205</c:v>
                </c:pt>
                <c:pt idx="29">
                  <c:v>-287</c:v>
                </c:pt>
                <c:pt idx="30">
                  <c:v>-304</c:v>
                </c:pt>
              </c:numCache>
            </c:numRef>
          </c:val>
        </c:ser>
        <c:dLbls/>
        <c:gapWidth val="75"/>
        <c:overlap val="-25"/>
        <c:axId val="71799552"/>
        <c:axId val="71801088"/>
      </c:barChart>
      <c:catAx>
        <c:axId val="71799552"/>
        <c:scaling>
          <c:orientation val="minMax"/>
        </c:scaling>
        <c:axPos val="b"/>
        <c:majorTickMark val="none"/>
        <c:tickLblPos val="nextTo"/>
        <c:crossAx val="71801088"/>
        <c:crosses val="autoZero"/>
        <c:auto val="1"/>
        <c:lblAlgn val="ctr"/>
        <c:lblOffset val="100"/>
      </c:catAx>
      <c:valAx>
        <c:axId val="71801088"/>
        <c:scaling>
          <c:orientation val="minMax"/>
        </c:scaling>
        <c:axPos val="l"/>
        <c:majorGridlines/>
        <c:numFmt formatCode="General" sourceLinked="1"/>
        <c:majorTickMark val="none"/>
        <c:tickLblPos val="nextTo"/>
        <c:spPr>
          <a:ln w="9525">
            <a:noFill/>
          </a:ln>
        </c:spPr>
        <c:crossAx val="71799552"/>
        <c:crosses val="autoZero"/>
        <c:crossBetween val="between"/>
      </c:valAx>
    </c:plotArea>
    <c:plotVisOnly val="1"/>
    <c:dispBlanksAs val="gap"/>
  </c:chart>
  <c:spPr>
    <a:noFill/>
    <a:ln>
      <a:noFill/>
    </a:ln>
  </c:sp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32D5725-B89E-4F5F-9681-A821F82BC017}" type="datetimeFigureOut">
              <a:rPr lang="zh-CN" altLang="en-US" smtClean="0"/>
              <a:pPr/>
              <a:t>2011/5/14</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22C2113-BC56-4EB3-9B93-CD66EA4D5DAB}" type="slidenum">
              <a:rPr lang="zh-CN" altLang="en-US" smtClean="0"/>
              <a:pPr/>
              <a:t>‹#›</a:t>
            </a:fld>
            <a:endParaRPr lang="zh-CN" altLang="en-US"/>
          </a:p>
        </p:txBody>
      </p:sp>
    </p:spTree>
    <p:extLst>
      <p:ext uri="{BB962C8B-B14F-4D97-AF65-F5344CB8AC3E}">
        <p14:creationId xmlns:p14="http://schemas.microsoft.com/office/powerpoint/2010/main" xmlns="" val="3510838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A68C93-019F-427E-AD72-D5F58ED5CD4B}" type="datetimeFigureOut">
              <a:rPr lang="zh-CN" altLang="en-US" smtClean="0"/>
              <a:t>2011/5/14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DE25AB-65F0-428F-B99A-B07D3F08DCAC}"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zh-CN" sz="1200" kern="1200" dirty="0" smtClean="0">
                <a:solidFill>
                  <a:schemeClr val="tx1"/>
                </a:solidFill>
                <a:latin typeface="+mn-lt"/>
                <a:ea typeface="+mn-ea"/>
                <a:cs typeface="+mn-cs"/>
              </a:rPr>
              <a:t>注：国内生产总值和城乡居民收入绝对数按当年价格计算，速度按可比价格计算；</a:t>
            </a:r>
            <a:r>
              <a:rPr lang="en-US" altLang="zh-CN" sz="1200" kern="1200" dirty="0" smtClean="0">
                <a:solidFill>
                  <a:schemeClr val="tx1"/>
                </a:solidFill>
                <a:latin typeface="+mn-lt"/>
                <a:ea typeface="+mn-ea"/>
                <a:cs typeface="+mn-cs"/>
              </a:rPr>
              <a:t>[]</a:t>
            </a:r>
            <a:r>
              <a:rPr lang="zh-CN" altLang="zh-CN" sz="1200" kern="1200" dirty="0" smtClean="0">
                <a:solidFill>
                  <a:schemeClr val="tx1"/>
                </a:solidFill>
                <a:latin typeface="+mn-lt"/>
                <a:ea typeface="+mn-ea"/>
                <a:cs typeface="+mn-cs"/>
              </a:rPr>
              <a:t>表示五年累计数；</a:t>
            </a:r>
            <a:r>
              <a:rPr lang="en-US" altLang="zh-CN" sz="1200" kern="1200" dirty="0" smtClean="0">
                <a:solidFill>
                  <a:schemeClr val="tx1"/>
                </a:solidFill>
                <a:latin typeface="+mn-lt"/>
                <a:ea typeface="+mn-ea"/>
                <a:cs typeface="+mn-cs"/>
              </a:rPr>
              <a:t>*</a:t>
            </a:r>
            <a:r>
              <a:rPr lang="zh-CN" altLang="zh-CN" sz="1200" kern="1200" dirty="0" smtClean="0">
                <a:solidFill>
                  <a:schemeClr val="tx1"/>
                </a:solidFill>
                <a:latin typeface="+mn-lt"/>
                <a:ea typeface="+mn-ea"/>
                <a:cs typeface="+mn-cs"/>
              </a:rPr>
              <a:t>为</a:t>
            </a:r>
            <a:r>
              <a:rPr lang="en-US" altLang="zh-CN" sz="1200" kern="1200" dirty="0" smtClean="0">
                <a:solidFill>
                  <a:schemeClr val="tx1"/>
                </a:solidFill>
                <a:latin typeface="+mn-lt"/>
                <a:ea typeface="+mn-ea"/>
                <a:cs typeface="+mn-cs"/>
              </a:rPr>
              <a:t>2009</a:t>
            </a:r>
            <a:r>
              <a:rPr lang="zh-CN" altLang="zh-CN" sz="1200" kern="1200" dirty="0" smtClean="0">
                <a:solidFill>
                  <a:schemeClr val="tx1"/>
                </a:solidFill>
                <a:latin typeface="+mn-lt"/>
                <a:ea typeface="+mn-ea"/>
                <a:cs typeface="+mn-cs"/>
              </a:rPr>
              <a:t>年数据。</a:t>
            </a:r>
            <a:endParaRPr lang="zh-CN" altLang="en-US" dirty="0"/>
          </a:p>
        </p:txBody>
      </p:sp>
      <p:sp>
        <p:nvSpPr>
          <p:cNvPr id="4" name="灯片编号占位符 3"/>
          <p:cNvSpPr>
            <a:spLocks noGrp="1"/>
          </p:cNvSpPr>
          <p:nvPr>
            <p:ph type="sldNum" sz="quarter" idx="10"/>
          </p:nvPr>
        </p:nvSpPr>
        <p:spPr/>
        <p:txBody>
          <a:bodyPr/>
          <a:lstStyle/>
          <a:p>
            <a:fld id="{0EC19021-65BF-4E40-B77E-9EF89A8BFBED}" type="slidenum">
              <a:rPr lang="zh-CN" altLang="en-US" smtClean="0"/>
              <a:pPr/>
              <a:t>3</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0" y="3160805"/>
            <a:ext cx="9144000" cy="1204299"/>
          </a:xfrm>
          <a:solidFill>
            <a:srgbClr val="5D2884"/>
          </a:solidFill>
        </p:spPr>
        <p:txBody>
          <a:bodyPr/>
          <a:lstStyle>
            <a:lvl1pPr>
              <a:defRPr>
                <a:solidFill>
                  <a:schemeClr val="bg1"/>
                </a:solidFill>
                <a:latin typeface="+mn-lt"/>
                <a:ea typeface="黑体" pitchFamily="49" charset="-122"/>
                <a:cs typeface="Arial" pitchFamily="34" charset="0"/>
              </a:defRPr>
            </a:lvl1pPr>
          </a:lstStyle>
          <a:p>
            <a:r>
              <a:rPr lang="zh-CN" altLang="en-US" dirty="0" smtClean="0"/>
              <a:t>单击此处编辑母版标题样式</a:t>
            </a:r>
            <a:endParaRPr lang="zh-CN" altLang="en-US" dirty="0"/>
          </a:p>
        </p:txBody>
      </p:sp>
      <p:sp>
        <p:nvSpPr>
          <p:cNvPr id="3" name="副标题 2"/>
          <p:cNvSpPr>
            <a:spLocks noGrp="1"/>
          </p:cNvSpPr>
          <p:nvPr>
            <p:ph type="subTitle" idx="1"/>
          </p:nvPr>
        </p:nvSpPr>
        <p:spPr>
          <a:xfrm>
            <a:off x="1371600" y="4653136"/>
            <a:ext cx="6400800" cy="1584176"/>
          </a:xfrm>
        </p:spPr>
        <p:txBody>
          <a:bodyPr/>
          <a:lstStyle>
            <a:lvl1pPr marL="0" indent="0" algn="ctr">
              <a:buNone/>
              <a:defRPr>
                <a:solidFill>
                  <a:schemeClr val="tx1"/>
                </a:solidFill>
                <a:latin typeface="+mn-lt"/>
                <a:ea typeface="黑体" pitchFamily="49" charset="-122"/>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dirty="0" smtClean="0"/>
              <a:t>单击此处编辑母版副标题样式</a:t>
            </a:r>
            <a:endParaRPr lang="zh-CN" altLang="en-US" dirty="0"/>
          </a:p>
        </p:txBody>
      </p:sp>
      <p:sp>
        <p:nvSpPr>
          <p:cNvPr id="4" name="日期占位符 3"/>
          <p:cNvSpPr>
            <a:spLocks noGrp="1"/>
          </p:cNvSpPr>
          <p:nvPr>
            <p:ph type="dt" sz="half" idx="10"/>
          </p:nvPr>
        </p:nvSpPr>
        <p:spPr/>
        <p:txBody>
          <a:bodyPr/>
          <a:lstStyle/>
          <a:p>
            <a:fld id="{CEA54D73-84A4-401F-80FA-F4839D4FD13D}" type="datetimeFigureOut">
              <a:rPr lang="zh-CN" altLang="en-US" smtClean="0">
                <a:solidFill>
                  <a:prstClr val="black">
                    <a:tint val="75000"/>
                  </a:prstClr>
                </a:solidFill>
              </a:rPr>
              <a:pPr/>
              <a:t>2011/5/14</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DD6D9BBA-7BD9-424F-BD9C-7E2EC37B2207}" type="slidenum">
              <a:rPr lang="zh-CN" altLang="en-US" smtClean="0">
                <a:solidFill>
                  <a:prstClr val="black">
                    <a:tint val="75000"/>
                  </a:prstClr>
                </a:solidFill>
              </a:rPr>
              <a:pPr/>
              <a:t>‹#›</a:t>
            </a:fld>
            <a:endParaRPr lang="zh-CN" altLang="en-US">
              <a:solidFill>
                <a:prstClr val="black">
                  <a:tint val="75000"/>
                </a:prstClr>
              </a:solidFill>
            </a:endParaRPr>
          </a:p>
        </p:txBody>
      </p:sp>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0" y="-307869"/>
            <a:ext cx="9144000" cy="316080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531692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EA54D73-84A4-401F-80FA-F4839D4FD13D}" type="datetimeFigureOut">
              <a:rPr lang="zh-CN" altLang="en-US" smtClean="0">
                <a:solidFill>
                  <a:prstClr val="black">
                    <a:tint val="75000"/>
                  </a:prstClr>
                </a:solidFill>
              </a:rPr>
              <a:pPr/>
              <a:t>2011/5/14</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DD6D9BBA-7BD9-424F-BD9C-7E2EC37B2207}"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xmlns="" val="649683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EA54D73-84A4-401F-80FA-F4839D4FD13D}" type="datetimeFigureOut">
              <a:rPr lang="zh-CN" altLang="en-US" smtClean="0">
                <a:solidFill>
                  <a:prstClr val="black">
                    <a:tint val="75000"/>
                  </a:prstClr>
                </a:solidFill>
              </a:rPr>
              <a:pPr/>
              <a:t>2011/5/14</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DD6D9BBA-7BD9-424F-BD9C-7E2EC37B2207}"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xmlns="" val="824042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lvl1pPr>
              <a:defRPr sz="4000">
                <a:latin typeface="+mn-lt"/>
                <a:ea typeface="黑体" pitchFamily="49" charset="-122"/>
                <a:cs typeface="Arial" pitchFamily="34" charset="0"/>
              </a:defRPr>
            </a:lvl1pPr>
          </a:lstStyle>
          <a:p>
            <a:r>
              <a:rPr lang="zh-CN" altLang="en-US" dirty="0" smtClean="0"/>
              <a:t>单击此处编辑母版标题样式</a:t>
            </a:r>
            <a:endParaRPr lang="zh-CN" altLang="en-US" dirty="0"/>
          </a:p>
        </p:txBody>
      </p:sp>
      <p:sp>
        <p:nvSpPr>
          <p:cNvPr id="3" name="内容占位符 2"/>
          <p:cNvSpPr>
            <a:spLocks noGrp="1"/>
          </p:cNvSpPr>
          <p:nvPr>
            <p:ph idx="1"/>
          </p:nvPr>
        </p:nvSpPr>
        <p:spPr/>
        <p:txBody>
          <a:bodyPr/>
          <a:lstStyle>
            <a:lvl1pPr>
              <a:defRPr>
                <a:latin typeface="+mn-lt"/>
                <a:ea typeface="黑体" pitchFamily="49" charset="-122"/>
                <a:cs typeface="Arial" pitchFamily="34" charset="0"/>
              </a:defRPr>
            </a:lvl1pPr>
            <a:lvl2pPr>
              <a:defRPr>
                <a:latin typeface="+mn-lt"/>
                <a:ea typeface="黑体" pitchFamily="49" charset="-122"/>
                <a:cs typeface="Arial" pitchFamily="34" charset="0"/>
              </a:defRPr>
            </a:lvl2pPr>
            <a:lvl3pPr>
              <a:defRPr>
                <a:latin typeface="+mn-lt"/>
                <a:ea typeface="黑体" pitchFamily="49" charset="-122"/>
                <a:cs typeface="Arial" pitchFamily="34" charset="0"/>
              </a:defRPr>
            </a:lvl3pPr>
            <a:lvl4pPr>
              <a:defRPr>
                <a:latin typeface="+mn-lt"/>
                <a:ea typeface="黑体" pitchFamily="49" charset="-122"/>
                <a:cs typeface="Arial" pitchFamily="34" charset="0"/>
              </a:defRPr>
            </a:lvl4pPr>
            <a:lvl5pPr>
              <a:defRPr>
                <a:latin typeface="+mn-lt"/>
                <a:ea typeface="黑体" pitchFamily="49" charset="-122"/>
                <a:cs typeface="Arial" pitchFamily="34" charset="0"/>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日期占位符 3"/>
          <p:cNvSpPr>
            <a:spLocks noGrp="1"/>
          </p:cNvSpPr>
          <p:nvPr>
            <p:ph type="dt" sz="half" idx="10"/>
          </p:nvPr>
        </p:nvSpPr>
        <p:spPr/>
        <p:txBody>
          <a:bodyPr/>
          <a:lstStyle/>
          <a:p>
            <a:fld id="{CEA54D73-84A4-401F-80FA-F4839D4FD13D}" type="datetimeFigureOut">
              <a:rPr lang="zh-CN" altLang="en-US" smtClean="0">
                <a:solidFill>
                  <a:prstClr val="black">
                    <a:tint val="75000"/>
                  </a:prstClr>
                </a:solidFill>
              </a:rPr>
              <a:pPr/>
              <a:t>2011/5/14</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DD6D9BBA-7BD9-424F-BD9C-7E2EC37B2207}" type="slidenum">
              <a:rPr lang="zh-CN" altLang="en-US" smtClean="0">
                <a:solidFill>
                  <a:prstClr val="black">
                    <a:tint val="75000"/>
                  </a:prstClr>
                </a:solidFill>
              </a:rPr>
              <a:pPr/>
              <a:t>‹#›</a:t>
            </a:fld>
            <a:endParaRPr lang="zh-CN" altLang="en-US">
              <a:solidFill>
                <a:prstClr val="black">
                  <a:tint val="75000"/>
                </a:prstClr>
              </a:solidFill>
            </a:endParaRPr>
          </a:p>
        </p:txBody>
      </p:sp>
      <p:pic>
        <p:nvPicPr>
          <p:cNvPr id="2051" name="Picture 3"/>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0" y="6310104"/>
            <a:ext cx="9180512" cy="5752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9" name="直接连接符 8"/>
          <p:cNvCxnSpPr/>
          <p:nvPr userDrawn="1"/>
        </p:nvCxnSpPr>
        <p:spPr>
          <a:xfrm>
            <a:off x="0" y="260648"/>
            <a:ext cx="9144000" cy="0"/>
          </a:xfrm>
          <a:prstGeom prst="line">
            <a:avLst/>
          </a:prstGeom>
          <a:ln w="25400">
            <a:solidFill>
              <a:srgbClr val="5D2884"/>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userDrawn="1"/>
        </p:nvCxnSpPr>
        <p:spPr>
          <a:xfrm>
            <a:off x="-36512" y="1412776"/>
            <a:ext cx="9180512" cy="0"/>
          </a:xfrm>
          <a:prstGeom prst="line">
            <a:avLst/>
          </a:prstGeom>
          <a:ln w="25400">
            <a:solidFill>
              <a:srgbClr val="5D288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123943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CEA54D73-84A4-401F-80FA-F4839D4FD13D}" type="datetimeFigureOut">
              <a:rPr lang="zh-CN" altLang="en-US" smtClean="0">
                <a:solidFill>
                  <a:prstClr val="black">
                    <a:tint val="75000"/>
                  </a:prstClr>
                </a:solidFill>
              </a:rPr>
              <a:pPr/>
              <a:t>2011/5/14</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DD6D9BBA-7BD9-424F-BD9C-7E2EC37B2207}"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xmlns="" val="2723198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atin typeface="黑体" pitchFamily="49" charset="-122"/>
                <a:ea typeface="黑体" pitchFamily="49" charset="-122"/>
              </a:defRPr>
            </a:lvl1pPr>
          </a:lstStyle>
          <a:p>
            <a:r>
              <a:rPr lang="zh-CN" altLang="en-US" dirty="0" smtClean="0"/>
              <a:t>单击此处编辑母版标题样式</a:t>
            </a:r>
            <a:endParaRPr lang="zh-CN" altLang="en-US" dirty="0"/>
          </a:p>
        </p:txBody>
      </p:sp>
      <p:sp>
        <p:nvSpPr>
          <p:cNvPr id="3" name="内容占位符 2"/>
          <p:cNvSpPr>
            <a:spLocks noGrp="1"/>
          </p:cNvSpPr>
          <p:nvPr>
            <p:ph sz="half" idx="1"/>
          </p:nvPr>
        </p:nvSpPr>
        <p:spPr>
          <a:xfrm>
            <a:off x="457200" y="1600200"/>
            <a:ext cx="4038600" cy="4525963"/>
          </a:xfrm>
        </p:spPr>
        <p:txBody>
          <a:bodyPr/>
          <a:lstStyle>
            <a:lvl1pPr>
              <a:defRPr sz="2800">
                <a:latin typeface="黑体" pitchFamily="49" charset="-122"/>
                <a:ea typeface="黑体" pitchFamily="49" charset="-122"/>
              </a:defRPr>
            </a:lvl1pPr>
            <a:lvl2pPr>
              <a:defRPr sz="2400">
                <a:latin typeface="黑体" pitchFamily="49" charset="-122"/>
                <a:ea typeface="黑体" pitchFamily="49" charset="-122"/>
              </a:defRPr>
            </a:lvl2pPr>
            <a:lvl3pPr>
              <a:defRPr sz="2000">
                <a:latin typeface="黑体" pitchFamily="49" charset="-122"/>
                <a:ea typeface="黑体" pitchFamily="49" charset="-122"/>
              </a:defRPr>
            </a:lvl3pPr>
            <a:lvl4pPr>
              <a:defRPr sz="1800">
                <a:latin typeface="黑体" pitchFamily="49" charset="-122"/>
                <a:ea typeface="黑体" pitchFamily="49" charset="-122"/>
              </a:defRPr>
            </a:lvl4pPr>
            <a:lvl5pPr>
              <a:defRPr sz="1800">
                <a:latin typeface="黑体" pitchFamily="49" charset="-122"/>
                <a:ea typeface="黑体" pitchFamily="49" charset="-122"/>
              </a:defRPr>
            </a:lvl5pPr>
            <a:lvl6pPr>
              <a:defRPr sz="1800"/>
            </a:lvl6pPr>
            <a:lvl7pPr>
              <a:defRPr sz="1800"/>
            </a:lvl7pPr>
            <a:lvl8pPr>
              <a:defRPr sz="1800"/>
            </a:lvl8pPr>
            <a:lvl9pPr>
              <a:defRPr sz="1800"/>
            </a:lvl9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内容占位符 3"/>
          <p:cNvSpPr>
            <a:spLocks noGrp="1"/>
          </p:cNvSpPr>
          <p:nvPr>
            <p:ph sz="half" idx="2"/>
          </p:nvPr>
        </p:nvSpPr>
        <p:spPr>
          <a:xfrm>
            <a:off x="4648200" y="1600200"/>
            <a:ext cx="4038600" cy="4525963"/>
          </a:xfrm>
        </p:spPr>
        <p:txBody>
          <a:bodyPr/>
          <a:lstStyle>
            <a:lvl1pPr>
              <a:defRPr sz="2800">
                <a:latin typeface="黑体" pitchFamily="49" charset="-122"/>
                <a:ea typeface="黑体" pitchFamily="49" charset="-122"/>
              </a:defRPr>
            </a:lvl1pPr>
            <a:lvl2pPr>
              <a:defRPr sz="2400">
                <a:latin typeface="黑体" pitchFamily="49" charset="-122"/>
                <a:ea typeface="黑体" pitchFamily="49" charset="-122"/>
              </a:defRPr>
            </a:lvl2pPr>
            <a:lvl3pPr>
              <a:defRPr sz="2000">
                <a:latin typeface="黑体" pitchFamily="49" charset="-122"/>
                <a:ea typeface="黑体" pitchFamily="49" charset="-122"/>
              </a:defRPr>
            </a:lvl3pPr>
            <a:lvl4pPr>
              <a:defRPr sz="1800">
                <a:latin typeface="黑体" pitchFamily="49" charset="-122"/>
                <a:ea typeface="黑体" pitchFamily="49" charset="-122"/>
              </a:defRPr>
            </a:lvl4pPr>
            <a:lvl5pPr>
              <a:defRPr sz="1800">
                <a:latin typeface="黑体" pitchFamily="49" charset="-122"/>
                <a:ea typeface="黑体" pitchFamily="49" charset="-122"/>
              </a:defRPr>
            </a:lvl5pPr>
            <a:lvl6pPr>
              <a:defRPr sz="1800"/>
            </a:lvl6pPr>
            <a:lvl7pPr>
              <a:defRPr sz="1800"/>
            </a:lvl7pPr>
            <a:lvl8pPr>
              <a:defRPr sz="1800"/>
            </a:lvl8pPr>
            <a:lvl9pPr>
              <a:defRPr sz="1800"/>
            </a:lvl9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5" name="日期占位符 4"/>
          <p:cNvSpPr>
            <a:spLocks noGrp="1"/>
          </p:cNvSpPr>
          <p:nvPr>
            <p:ph type="dt" sz="half" idx="10"/>
          </p:nvPr>
        </p:nvSpPr>
        <p:spPr/>
        <p:txBody>
          <a:bodyPr/>
          <a:lstStyle/>
          <a:p>
            <a:fld id="{CEA54D73-84A4-401F-80FA-F4839D4FD13D}" type="datetimeFigureOut">
              <a:rPr lang="zh-CN" altLang="en-US" smtClean="0">
                <a:solidFill>
                  <a:prstClr val="black">
                    <a:tint val="75000"/>
                  </a:prstClr>
                </a:solidFill>
              </a:rPr>
              <a:pPr/>
              <a:t>2011/5/14</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DD6D9BBA-7BD9-424F-BD9C-7E2EC37B2207}" type="slidenum">
              <a:rPr lang="zh-CN" altLang="en-US" smtClean="0">
                <a:solidFill>
                  <a:prstClr val="black">
                    <a:tint val="75000"/>
                  </a:prstClr>
                </a:solidFill>
              </a:rPr>
              <a:pPr/>
              <a:t>‹#›</a:t>
            </a:fld>
            <a:endParaRPr lang="zh-CN" altLang="en-US">
              <a:solidFill>
                <a:prstClr val="black">
                  <a:tint val="75000"/>
                </a:prstClr>
              </a:solidFill>
            </a:endParaRPr>
          </a:p>
        </p:txBody>
      </p:sp>
      <p:pic>
        <p:nvPicPr>
          <p:cNvPr id="8" name="Picture 3"/>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0" y="6310104"/>
            <a:ext cx="9180512" cy="5752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9" name="直接连接符 8"/>
          <p:cNvCxnSpPr/>
          <p:nvPr userDrawn="1"/>
        </p:nvCxnSpPr>
        <p:spPr>
          <a:xfrm>
            <a:off x="0" y="260648"/>
            <a:ext cx="9144000" cy="0"/>
          </a:xfrm>
          <a:prstGeom prst="line">
            <a:avLst/>
          </a:prstGeom>
          <a:ln w="25400">
            <a:solidFill>
              <a:srgbClr val="5D2884"/>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userDrawn="1"/>
        </p:nvCxnSpPr>
        <p:spPr>
          <a:xfrm>
            <a:off x="-36512" y="1412776"/>
            <a:ext cx="9180512" cy="0"/>
          </a:xfrm>
          <a:prstGeom prst="line">
            <a:avLst/>
          </a:prstGeom>
          <a:ln w="25400">
            <a:solidFill>
              <a:srgbClr val="5D288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44888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CEA54D73-84A4-401F-80FA-F4839D4FD13D}" type="datetimeFigureOut">
              <a:rPr lang="zh-CN" altLang="en-US" smtClean="0">
                <a:solidFill>
                  <a:prstClr val="black">
                    <a:tint val="75000"/>
                  </a:prstClr>
                </a:solidFill>
              </a:rPr>
              <a:pPr/>
              <a:t>2011/5/14</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DD6D9BBA-7BD9-424F-BD9C-7E2EC37B2207}"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xmlns="" val="4256381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CEA54D73-84A4-401F-80FA-F4839D4FD13D}" type="datetimeFigureOut">
              <a:rPr lang="zh-CN" altLang="en-US" smtClean="0">
                <a:solidFill>
                  <a:prstClr val="black">
                    <a:tint val="75000"/>
                  </a:prstClr>
                </a:solidFill>
              </a:rPr>
              <a:pPr/>
              <a:t>2011/5/14</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DD6D9BBA-7BD9-424F-BD9C-7E2EC37B2207}"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xmlns="" val="203937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EA54D73-84A4-401F-80FA-F4839D4FD13D}" type="datetimeFigureOut">
              <a:rPr lang="zh-CN" altLang="en-US" smtClean="0">
                <a:solidFill>
                  <a:prstClr val="black">
                    <a:tint val="75000"/>
                  </a:prstClr>
                </a:solidFill>
              </a:rPr>
              <a:pPr/>
              <a:t>2011/5/14</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DD6D9BBA-7BD9-424F-BD9C-7E2EC37B2207}"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xmlns="" val="521304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EA54D73-84A4-401F-80FA-F4839D4FD13D}" type="datetimeFigureOut">
              <a:rPr lang="zh-CN" altLang="en-US" smtClean="0">
                <a:solidFill>
                  <a:prstClr val="black">
                    <a:tint val="75000"/>
                  </a:prstClr>
                </a:solidFill>
              </a:rPr>
              <a:pPr/>
              <a:t>2011/5/14</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DD6D9BBA-7BD9-424F-BD9C-7E2EC37B2207}"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xmlns="" val="597374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EA54D73-84A4-401F-80FA-F4839D4FD13D}" type="datetimeFigureOut">
              <a:rPr lang="zh-CN" altLang="en-US" smtClean="0">
                <a:solidFill>
                  <a:prstClr val="black">
                    <a:tint val="75000"/>
                  </a:prstClr>
                </a:solidFill>
              </a:rPr>
              <a:pPr/>
              <a:t>2011/5/14</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DD6D9BBA-7BD9-424F-BD9C-7E2EC37B2207}"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xmlns="" val="2279181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A54D73-84A4-401F-80FA-F4839D4FD13D}" type="datetimeFigureOut">
              <a:rPr lang="zh-CN" altLang="en-US" smtClean="0">
                <a:solidFill>
                  <a:prstClr val="black">
                    <a:tint val="75000"/>
                  </a:prstClr>
                </a:solidFill>
              </a:rPr>
              <a:pPr/>
              <a:t>2011/5/14</a:t>
            </a:fld>
            <a:endParaRPr lang="zh-CN" altLang="en-US">
              <a:solidFill>
                <a:prstClr val="black">
                  <a:tint val="75000"/>
                </a:prstClr>
              </a:solidFill>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6D9BBA-7BD9-424F-BD9C-7E2EC37B2207}"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xmlns="" val="17738523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564905"/>
            <a:ext cx="9144000" cy="1584176"/>
          </a:xfrm>
        </p:spPr>
        <p:txBody>
          <a:bodyPr>
            <a:normAutofit fontScale="90000"/>
          </a:bodyPr>
          <a:lstStyle/>
          <a:p>
            <a:r>
              <a:rPr lang="zh-CN" altLang="en-US" sz="5400" dirty="0" smtClean="0"/>
              <a:t>从第六次全国人口普查主要数据看中国人口国情变化</a:t>
            </a:r>
            <a:endParaRPr lang="zh-CN" altLang="en-US" sz="5400" dirty="0"/>
          </a:p>
        </p:txBody>
      </p:sp>
      <p:sp>
        <p:nvSpPr>
          <p:cNvPr id="3" name="副标题 2"/>
          <p:cNvSpPr>
            <a:spLocks noGrp="1"/>
          </p:cNvSpPr>
          <p:nvPr>
            <p:ph type="subTitle" idx="1"/>
          </p:nvPr>
        </p:nvSpPr>
        <p:spPr>
          <a:xfrm>
            <a:off x="1371600" y="4365104"/>
            <a:ext cx="6400800" cy="2088232"/>
          </a:xfrm>
        </p:spPr>
        <p:txBody>
          <a:bodyPr>
            <a:normAutofit/>
          </a:bodyPr>
          <a:lstStyle/>
          <a:p>
            <a:r>
              <a:rPr lang="zh-CN" altLang="en-US" sz="4000" dirty="0" smtClean="0"/>
              <a:t>胡鞍钢</a:t>
            </a:r>
            <a:endParaRPr lang="en-US" altLang="zh-CN" sz="4000" dirty="0" smtClean="0"/>
          </a:p>
          <a:p>
            <a:r>
              <a:rPr lang="zh-CN" altLang="en-US" sz="3000" dirty="0" smtClean="0"/>
              <a:t>清华大学国情研究中心</a:t>
            </a:r>
            <a:endParaRPr lang="en-US" altLang="zh-CN" sz="3000" dirty="0" smtClean="0"/>
          </a:p>
          <a:p>
            <a:r>
              <a:rPr lang="en-US" altLang="zh-CN" sz="2600" dirty="0" smtClean="0"/>
              <a:t>2011.5.14</a:t>
            </a:r>
            <a:endParaRPr lang="zh-CN" altLang="en-US" sz="1700" dirty="0"/>
          </a:p>
        </p:txBody>
      </p:sp>
    </p:spTree>
    <p:extLst>
      <p:ext uri="{BB962C8B-B14F-4D97-AF65-F5344CB8AC3E}">
        <p14:creationId xmlns:p14="http://schemas.microsoft.com/office/powerpoint/2010/main" xmlns="" val="9742821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人口的流动</a:t>
            </a:r>
            <a:endParaRPr lang="zh-CN" altLang="en-US" dirty="0"/>
          </a:p>
        </p:txBody>
      </p:sp>
      <p:sp>
        <p:nvSpPr>
          <p:cNvPr id="3" name="内容占位符 2"/>
          <p:cNvSpPr>
            <a:spLocks noGrp="1"/>
          </p:cNvSpPr>
          <p:nvPr>
            <p:ph idx="1"/>
          </p:nvPr>
        </p:nvSpPr>
        <p:spPr/>
        <p:txBody>
          <a:bodyPr/>
          <a:lstStyle/>
          <a:p>
            <a:r>
              <a:rPr lang="zh-CN" altLang="en-US" dirty="0" smtClean="0"/>
              <a:t>居住地与户口登记地所在的乡镇街道不一致且离开户口登记地半年以上：</a:t>
            </a:r>
            <a:r>
              <a:rPr lang="en-US" altLang="zh-CN" dirty="0" smtClean="0"/>
              <a:t>26139</a:t>
            </a:r>
            <a:r>
              <a:rPr lang="zh-CN" altLang="en-US" dirty="0" smtClean="0"/>
              <a:t>万人，比</a:t>
            </a:r>
            <a:r>
              <a:rPr lang="en-US" altLang="zh-CN" dirty="0" smtClean="0"/>
              <a:t>2000</a:t>
            </a:r>
            <a:r>
              <a:rPr lang="zh-CN" altLang="en-US" dirty="0" smtClean="0"/>
              <a:t>年增加</a:t>
            </a:r>
            <a:r>
              <a:rPr lang="en-US" altLang="zh-CN" dirty="0" smtClean="0"/>
              <a:t>11700</a:t>
            </a:r>
            <a:r>
              <a:rPr lang="zh-CN" altLang="en-US" dirty="0" smtClean="0"/>
              <a:t>万人，增长了</a:t>
            </a:r>
            <a:r>
              <a:rPr lang="en-US" altLang="zh-CN" dirty="0" smtClean="0"/>
              <a:t>81.03%</a:t>
            </a:r>
            <a:r>
              <a:rPr lang="zh-CN" altLang="en-US" dirty="0" smtClean="0"/>
              <a:t>。</a:t>
            </a:r>
            <a:endParaRPr lang="en-US" altLang="zh-CN" dirty="0" smtClean="0"/>
          </a:p>
          <a:p>
            <a:r>
              <a:rPr lang="zh-CN" altLang="en-US" dirty="0" smtClean="0"/>
              <a:t>这</a:t>
            </a:r>
            <a:r>
              <a:rPr lang="zh-CN" altLang="en-US" dirty="0" smtClean="0"/>
              <a:t>加速了地区间、城乡间人口的流动，使人民充分享有</a:t>
            </a:r>
            <a:r>
              <a:rPr lang="zh-CN" altLang="en-US" dirty="0" smtClean="0"/>
              <a:t>迁徙</a:t>
            </a:r>
            <a:r>
              <a:rPr lang="zh-CN" altLang="en-US" dirty="0" smtClean="0"/>
              <a:t>自由、择业自由、就学自由，是世界最大规模的经济自由革命。</a:t>
            </a:r>
            <a:endParaRPr lang="zh-CN" altLang="en-US" dirty="0" smtClean="0"/>
          </a:p>
          <a:p>
            <a:endParaRPr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2800" dirty="0" smtClean="0">
                <a:solidFill>
                  <a:prstClr val="black"/>
                </a:solidFill>
              </a:rPr>
              <a:t>3.</a:t>
            </a:r>
            <a:r>
              <a:rPr lang="zh-CN" altLang="en-US" sz="2800" dirty="0">
                <a:solidFill>
                  <a:prstClr val="black"/>
                </a:solidFill>
              </a:rPr>
              <a:t>人口的城乡结构：世界最大规模的城市化进程</a:t>
            </a:r>
            <a:endParaRPr lang="zh-CN" altLang="en-US" dirty="0"/>
          </a:p>
        </p:txBody>
      </p:sp>
      <p:sp>
        <p:nvSpPr>
          <p:cNvPr id="3" name="内容占位符 2"/>
          <p:cNvSpPr>
            <a:spLocks noGrp="1"/>
          </p:cNvSpPr>
          <p:nvPr>
            <p:ph idx="1"/>
          </p:nvPr>
        </p:nvSpPr>
        <p:spPr/>
        <p:txBody>
          <a:bodyPr/>
          <a:lstStyle/>
          <a:p>
            <a:r>
              <a:rPr lang="zh-CN" altLang="zh-CN" dirty="0"/>
              <a:t>从城乡结构动态发展趋势来看，我国城乡结构经历的从二元到四元的发展</a:t>
            </a:r>
            <a:r>
              <a:rPr lang="zh-CN" altLang="zh-CN" dirty="0" smtClean="0"/>
              <a:t>历程</a:t>
            </a:r>
            <a:endParaRPr lang="en-US" altLang="zh-CN" dirty="0" smtClean="0"/>
          </a:p>
          <a:p>
            <a:pPr lvl="1"/>
            <a:r>
              <a:rPr lang="zh-CN" altLang="zh-CN" dirty="0"/>
              <a:t>中国已经不是简单的城乡二元</a:t>
            </a:r>
            <a:r>
              <a:rPr lang="zh-CN" altLang="zh-CN" dirty="0" smtClean="0"/>
              <a:t>结构</a:t>
            </a:r>
            <a:endParaRPr lang="en-US" altLang="zh-CN" dirty="0" smtClean="0"/>
          </a:p>
          <a:p>
            <a:pPr lvl="1"/>
            <a:r>
              <a:rPr lang="zh-CN" altLang="zh-CN" dirty="0" smtClean="0"/>
              <a:t>而是</a:t>
            </a:r>
            <a:r>
              <a:rPr lang="zh-CN" altLang="zh-CN" dirty="0"/>
              <a:t>由城镇正规经济、非正规经济以及农村非农业与传统农业组成的四元</a:t>
            </a:r>
            <a:r>
              <a:rPr lang="zh-CN" altLang="zh-CN" dirty="0" smtClean="0"/>
              <a:t>结构</a:t>
            </a:r>
            <a:endParaRPr lang="en-US" altLang="zh-CN" dirty="0" smtClean="0"/>
          </a:p>
          <a:p>
            <a:r>
              <a:rPr lang="zh-CN" altLang="zh-CN" dirty="0"/>
              <a:t>这是中国工业化与城市化过程中的独特之处</a:t>
            </a:r>
            <a:endParaRPr lang="zh-CN" altLang="en-US" dirty="0"/>
          </a:p>
        </p:txBody>
      </p:sp>
    </p:spTree>
    <p:extLst>
      <p:ext uri="{BB962C8B-B14F-4D97-AF65-F5344CB8AC3E}">
        <p14:creationId xmlns:p14="http://schemas.microsoft.com/office/powerpoint/2010/main" xmlns="" val="17094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2800" dirty="0" smtClean="0">
                <a:solidFill>
                  <a:prstClr val="black"/>
                </a:solidFill>
              </a:rPr>
              <a:t>3.</a:t>
            </a:r>
            <a:r>
              <a:rPr lang="zh-CN" altLang="en-US" sz="2800" dirty="0">
                <a:solidFill>
                  <a:prstClr val="black"/>
                </a:solidFill>
              </a:rPr>
              <a:t>人口的城乡结构：世界最大规模的城市化进程</a:t>
            </a:r>
            <a:endParaRPr lang="zh-CN" altLang="en-US" dirty="0"/>
          </a:p>
        </p:txBody>
      </p:sp>
      <p:sp>
        <p:nvSpPr>
          <p:cNvPr id="3" name="内容占位符 2"/>
          <p:cNvSpPr>
            <a:spLocks noGrp="1"/>
          </p:cNvSpPr>
          <p:nvPr>
            <p:ph idx="1"/>
          </p:nvPr>
        </p:nvSpPr>
        <p:spPr/>
        <p:txBody>
          <a:bodyPr>
            <a:normAutofit fontScale="85000" lnSpcReduction="20000"/>
          </a:bodyPr>
          <a:lstStyle/>
          <a:p>
            <a:r>
              <a:rPr lang="zh-CN" altLang="zh-CN" dirty="0"/>
              <a:t>中国的工业化、城市化和现代化道路，既有别于已经发达国家走过的道路，也有别于其他发展中人口大国从二元或者三元到一元的转型道路</a:t>
            </a:r>
            <a:r>
              <a:rPr lang="zh-CN" altLang="zh-CN" dirty="0" smtClean="0"/>
              <a:t>。</a:t>
            </a:r>
            <a:endParaRPr lang="en-US" altLang="zh-CN" dirty="0" smtClean="0"/>
          </a:p>
          <a:p>
            <a:r>
              <a:rPr lang="zh-CN" altLang="zh-CN" dirty="0" smtClean="0"/>
              <a:t>在</a:t>
            </a:r>
            <a:r>
              <a:rPr lang="zh-CN" altLang="zh-CN" dirty="0"/>
              <a:t>中国所呈现的四元经济社会结构本身就是十分独特的，因而未来演变也是十分独特</a:t>
            </a:r>
            <a:r>
              <a:rPr lang="zh-CN" altLang="zh-CN" dirty="0" smtClean="0"/>
              <a:t>的</a:t>
            </a:r>
            <a:endParaRPr lang="en-US" altLang="zh-CN" dirty="0" smtClean="0"/>
          </a:p>
          <a:p>
            <a:r>
              <a:rPr lang="zh-CN" altLang="zh-CN" dirty="0" smtClean="0"/>
              <a:t>它</a:t>
            </a:r>
            <a:r>
              <a:rPr lang="zh-CN" altLang="zh-CN" dirty="0"/>
              <a:t>的基本方向就是城乡一体化、城市内部一体化、农村内部一体化，即经济社会一体化、趋同化和</a:t>
            </a:r>
            <a:r>
              <a:rPr lang="zh-CN" altLang="zh-CN" dirty="0" smtClean="0"/>
              <a:t>现代化</a:t>
            </a:r>
            <a:endParaRPr lang="en-US" altLang="zh-CN" dirty="0" smtClean="0"/>
          </a:p>
          <a:p>
            <a:r>
              <a:rPr lang="zh-CN" altLang="zh-CN" dirty="0" smtClean="0"/>
              <a:t>从</a:t>
            </a:r>
            <a:r>
              <a:rPr lang="zh-CN" altLang="zh-CN" dirty="0"/>
              <a:t>国家“十一五”就开始形成了相互关联、相互促进的“四化”的基本思路，即农业现代化、农村工业化、农民工市民化、城乡居民基本公共服务均等化</a:t>
            </a:r>
            <a:endParaRPr lang="zh-CN" altLang="en-US" dirty="0"/>
          </a:p>
        </p:txBody>
      </p:sp>
    </p:spTree>
    <p:extLst>
      <p:ext uri="{BB962C8B-B14F-4D97-AF65-F5344CB8AC3E}">
        <p14:creationId xmlns:p14="http://schemas.microsoft.com/office/powerpoint/2010/main" xmlns="" val="4219094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4.</a:t>
            </a:r>
            <a:r>
              <a:rPr lang="zh-CN" altLang="en-US" dirty="0" smtClean="0"/>
              <a:t>重塑中国人口经济版图</a:t>
            </a:r>
            <a:endParaRPr lang="zh-CN" altLang="en-US" dirty="0"/>
          </a:p>
        </p:txBody>
      </p:sp>
      <p:sp>
        <p:nvSpPr>
          <p:cNvPr id="3" name="内容占位符 2"/>
          <p:cNvSpPr>
            <a:spLocks noGrp="1"/>
          </p:cNvSpPr>
          <p:nvPr>
            <p:ph idx="1"/>
          </p:nvPr>
        </p:nvSpPr>
        <p:spPr>
          <a:xfrm>
            <a:off x="457200" y="1567333"/>
            <a:ext cx="8229600" cy="4525963"/>
          </a:xfrm>
        </p:spPr>
        <p:txBody>
          <a:bodyPr>
            <a:normAutofit/>
          </a:bodyPr>
          <a:lstStyle/>
          <a:p>
            <a:r>
              <a:rPr lang="zh-CN" altLang="zh-CN" sz="2000" dirty="0"/>
              <a:t>广东省人口过了1亿人口大关，达到了1.04亿，排在全世界第12</a:t>
            </a:r>
            <a:r>
              <a:rPr lang="zh-CN" altLang="zh-CN" sz="2000" dirty="0" smtClean="0"/>
              <a:t>位</a:t>
            </a:r>
            <a:r>
              <a:rPr lang="zh-CN" altLang="en-US" sz="2000" dirty="0" smtClean="0"/>
              <a:t>（第</a:t>
            </a:r>
            <a:r>
              <a:rPr lang="en-US" altLang="zh-CN" sz="2000" dirty="0" smtClean="0"/>
              <a:t>11</a:t>
            </a:r>
            <a:r>
              <a:rPr lang="zh-CN" altLang="en-US" sz="2000" dirty="0" smtClean="0"/>
              <a:t>位，墨西哥，</a:t>
            </a:r>
            <a:r>
              <a:rPr lang="en-US" altLang="zh-CN" sz="2000" dirty="0" smtClean="0"/>
              <a:t>1.12</a:t>
            </a:r>
            <a:r>
              <a:rPr lang="zh-CN" altLang="en-US" sz="2000" dirty="0" smtClean="0"/>
              <a:t>亿；第</a:t>
            </a:r>
            <a:r>
              <a:rPr lang="en-US" altLang="zh-CN" sz="2000" dirty="0" smtClean="0"/>
              <a:t>12</a:t>
            </a:r>
            <a:r>
              <a:rPr lang="zh-CN" altLang="en-US" sz="2000" dirty="0" smtClean="0"/>
              <a:t>位，菲律宾，</a:t>
            </a:r>
            <a:r>
              <a:rPr lang="en-US" altLang="zh-CN" sz="2000" dirty="0" smtClean="0"/>
              <a:t>9401</a:t>
            </a:r>
            <a:r>
              <a:rPr lang="zh-CN" altLang="en-US" sz="2000" dirty="0" smtClean="0"/>
              <a:t>万）</a:t>
            </a:r>
            <a:endParaRPr lang="en-US" altLang="zh-CN" sz="2000" dirty="0" smtClean="0"/>
          </a:p>
          <a:p>
            <a:r>
              <a:rPr lang="zh-CN" altLang="zh-CN" sz="2000" dirty="0" smtClean="0"/>
              <a:t>广东</a:t>
            </a:r>
            <a:r>
              <a:rPr lang="zh-CN" altLang="zh-CN" sz="2000" dirty="0"/>
              <a:t>的GDP超过世界总量的1%，达到了1.06</a:t>
            </a:r>
            <a:r>
              <a:rPr lang="zh-CN" altLang="zh-CN" sz="2000" dirty="0" smtClean="0"/>
              <a:t>%</a:t>
            </a:r>
            <a:endParaRPr lang="en-US" altLang="zh-CN" sz="2000" dirty="0" smtClean="0"/>
          </a:p>
          <a:p>
            <a:r>
              <a:rPr lang="zh-CN" altLang="zh-CN" sz="2000" dirty="0" smtClean="0"/>
              <a:t>人口</a:t>
            </a:r>
            <a:r>
              <a:rPr lang="zh-CN" altLang="zh-CN" sz="2000" dirty="0"/>
              <a:t>第二省份是山东，达到9600万人，河南是9400万人</a:t>
            </a:r>
            <a:r>
              <a:rPr lang="zh-CN" altLang="en-US" sz="2000" dirty="0"/>
              <a:t>，</a:t>
            </a:r>
            <a:r>
              <a:rPr lang="zh-CN" altLang="zh-CN" sz="2000" dirty="0"/>
              <a:t>居第三位，这就表明中国的人口地图发生了</a:t>
            </a:r>
            <a:r>
              <a:rPr lang="zh-CN" altLang="zh-CN" sz="2000" dirty="0" smtClean="0"/>
              <a:t>变化</a:t>
            </a:r>
            <a:endParaRPr lang="en-US" altLang="zh-CN" sz="2000" dirty="0" smtClean="0"/>
          </a:p>
          <a:p>
            <a:r>
              <a:rPr lang="zh-CN" altLang="zh-CN" sz="2000" dirty="0" smtClean="0"/>
              <a:t>过去</a:t>
            </a:r>
            <a:r>
              <a:rPr lang="zh-CN" altLang="zh-CN" sz="2000" dirty="0"/>
              <a:t>10年河南是第一。现在广东从第三位变成第一位，进入世界第12个国家，突破1亿人</a:t>
            </a:r>
            <a:endParaRPr lang="zh-CN" altLang="en-US" sz="2000" dirty="0"/>
          </a:p>
        </p:txBody>
      </p:sp>
      <p:graphicFrame>
        <p:nvGraphicFramePr>
          <p:cNvPr id="4" name="表格 3"/>
          <p:cNvGraphicFramePr>
            <a:graphicFrameLocks noGrp="1"/>
          </p:cNvGraphicFramePr>
          <p:nvPr>
            <p:extLst>
              <p:ext uri="{D42A27DB-BD31-4B8C-83A1-F6EECF244321}">
                <p14:modId xmlns:p14="http://schemas.microsoft.com/office/powerpoint/2010/main" xmlns="" val="2631198497"/>
              </p:ext>
            </p:extLst>
          </p:nvPr>
        </p:nvGraphicFramePr>
        <p:xfrm>
          <a:off x="460162" y="3970729"/>
          <a:ext cx="8288302" cy="2133600"/>
        </p:xfrm>
        <a:graphic>
          <a:graphicData uri="http://schemas.openxmlformats.org/drawingml/2006/table">
            <a:tbl>
              <a:tblPr>
                <a:tableStyleId>{1E171933-4619-4E11-9A3F-F7608DF75F80}</a:tableStyleId>
              </a:tblPr>
              <a:tblGrid>
                <a:gridCol w="720080"/>
                <a:gridCol w="2920196"/>
                <a:gridCol w="975618"/>
                <a:gridCol w="935068"/>
                <a:gridCol w="865132"/>
                <a:gridCol w="974365"/>
                <a:gridCol w="897843"/>
              </a:tblGrid>
              <a:tr h="180020">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zh-CN" sz="2000" kern="0" dirty="0" smtClean="0">
                          <a:latin typeface="黑体" pitchFamily="49" charset="-122"/>
                          <a:ea typeface="黑体" pitchFamily="49" charset="-122"/>
                        </a:rPr>
                        <a:t>排名</a:t>
                      </a:r>
                      <a:endParaRPr lang="zh-CN" altLang="zh-CN" sz="1600" kern="100" dirty="0" smtClean="0">
                        <a:latin typeface="黑体" pitchFamily="49" charset="-122"/>
                        <a:ea typeface="黑体" pitchFamily="49" charset="-122"/>
                      </a:endParaRPr>
                    </a:p>
                  </a:txBody>
                  <a:tcPr marL="63098" marR="63098" marT="0" marB="0" anchor="ctr"/>
                </a:tc>
                <a:tc hMerge="1">
                  <a:txBody>
                    <a:bodyPr/>
                    <a:lstStyle/>
                    <a:p>
                      <a:endParaRPr lang="zh-CN" altLang="en-US"/>
                    </a:p>
                  </a:txBody>
                  <a:tcPr/>
                </a:tc>
                <a:tc>
                  <a:txBody>
                    <a:bodyPr/>
                    <a:lstStyle/>
                    <a:p>
                      <a:pPr algn="ctr">
                        <a:spcAft>
                          <a:spcPts val="0"/>
                        </a:spcAft>
                      </a:pPr>
                      <a:r>
                        <a:rPr lang="zh-CN" sz="2000" kern="0">
                          <a:latin typeface="黑体" pitchFamily="49" charset="-122"/>
                          <a:ea typeface="黑体" pitchFamily="49" charset="-122"/>
                        </a:rPr>
                        <a:t>1</a:t>
                      </a:r>
                      <a:endParaRPr lang="zh-CN" sz="1600" kern="100">
                        <a:latin typeface="黑体" pitchFamily="49" charset="-122"/>
                        <a:ea typeface="黑体" pitchFamily="49" charset="-122"/>
                      </a:endParaRPr>
                    </a:p>
                  </a:txBody>
                  <a:tcPr marL="63098" marR="63098" marT="0" marB="0" anchor="ctr"/>
                </a:tc>
                <a:tc>
                  <a:txBody>
                    <a:bodyPr/>
                    <a:lstStyle/>
                    <a:p>
                      <a:pPr algn="ctr">
                        <a:spcAft>
                          <a:spcPts val="0"/>
                        </a:spcAft>
                      </a:pPr>
                      <a:r>
                        <a:rPr lang="zh-CN" sz="2000" kern="0">
                          <a:latin typeface="黑体" pitchFamily="49" charset="-122"/>
                          <a:ea typeface="黑体" pitchFamily="49" charset="-122"/>
                        </a:rPr>
                        <a:t>2</a:t>
                      </a:r>
                      <a:endParaRPr lang="zh-CN" sz="1600" kern="100">
                        <a:latin typeface="黑体" pitchFamily="49" charset="-122"/>
                        <a:ea typeface="黑体" pitchFamily="49" charset="-122"/>
                      </a:endParaRPr>
                    </a:p>
                  </a:txBody>
                  <a:tcPr marL="63098" marR="63098" marT="0" marB="0" anchor="ctr"/>
                </a:tc>
                <a:tc>
                  <a:txBody>
                    <a:bodyPr/>
                    <a:lstStyle/>
                    <a:p>
                      <a:pPr algn="ctr">
                        <a:spcAft>
                          <a:spcPts val="0"/>
                        </a:spcAft>
                      </a:pPr>
                      <a:r>
                        <a:rPr lang="zh-CN" sz="2000" kern="0">
                          <a:latin typeface="黑体" pitchFamily="49" charset="-122"/>
                          <a:ea typeface="黑体" pitchFamily="49" charset="-122"/>
                        </a:rPr>
                        <a:t>3</a:t>
                      </a:r>
                      <a:endParaRPr lang="zh-CN" sz="1600" kern="100">
                        <a:latin typeface="黑体" pitchFamily="49" charset="-122"/>
                        <a:ea typeface="黑体" pitchFamily="49" charset="-122"/>
                      </a:endParaRPr>
                    </a:p>
                  </a:txBody>
                  <a:tcPr marL="63098" marR="63098" marT="0" marB="0" anchor="ctr"/>
                </a:tc>
                <a:tc>
                  <a:txBody>
                    <a:bodyPr/>
                    <a:lstStyle/>
                    <a:p>
                      <a:pPr algn="ctr">
                        <a:spcAft>
                          <a:spcPts val="0"/>
                        </a:spcAft>
                      </a:pPr>
                      <a:r>
                        <a:rPr lang="zh-CN" sz="2000" kern="0">
                          <a:latin typeface="黑体" pitchFamily="49" charset="-122"/>
                          <a:ea typeface="黑体" pitchFamily="49" charset="-122"/>
                        </a:rPr>
                        <a:t>4</a:t>
                      </a:r>
                      <a:endParaRPr lang="zh-CN" sz="1600" kern="100">
                        <a:latin typeface="黑体" pitchFamily="49" charset="-122"/>
                        <a:ea typeface="黑体" pitchFamily="49" charset="-122"/>
                      </a:endParaRPr>
                    </a:p>
                  </a:txBody>
                  <a:tcPr marL="63098" marR="63098" marT="0" marB="0" anchor="ctr"/>
                </a:tc>
                <a:tc>
                  <a:txBody>
                    <a:bodyPr/>
                    <a:lstStyle/>
                    <a:p>
                      <a:pPr algn="ctr">
                        <a:spcAft>
                          <a:spcPts val="0"/>
                        </a:spcAft>
                      </a:pPr>
                      <a:r>
                        <a:rPr lang="zh-CN" sz="2000" kern="0">
                          <a:latin typeface="黑体" pitchFamily="49" charset="-122"/>
                          <a:ea typeface="黑体" pitchFamily="49" charset="-122"/>
                        </a:rPr>
                        <a:t>5</a:t>
                      </a:r>
                      <a:endParaRPr lang="zh-CN" sz="1600" kern="100">
                        <a:latin typeface="黑体" pitchFamily="49" charset="-122"/>
                        <a:ea typeface="黑体" pitchFamily="49" charset="-122"/>
                      </a:endParaRPr>
                    </a:p>
                  </a:txBody>
                  <a:tcPr marL="63098" marR="63098" marT="0" marB="0" anchor="ctr"/>
                </a:tc>
              </a:tr>
              <a:tr h="90010">
                <a:tc rowSpan="3">
                  <a:txBody>
                    <a:bodyPr/>
                    <a:lstStyle/>
                    <a:p>
                      <a:pPr algn="just">
                        <a:spcAft>
                          <a:spcPts val="0"/>
                        </a:spcAft>
                      </a:pPr>
                      <a:r>
                        <a:rPr lang="zh-CN" sz="2000" kern="0">
                          <a:latin typeface="黑体" pitchFamily="49" charset="-122"/>
                          <a:ea typeface="黑体" pitchFamily="49" charset="-122"/>
                        </a:rPr>
                        <a:t>2000</a:t>
                      </a:r>
                      <a:endParaRPr lang="zh-CN" sz="1600" kern="100">
                        <a:latin typeface="黑体" pitchFamily="49" charset="-122"/>
                        <a:ea typeface="黑体" pitchFamily="49" charset="-122"/>
                      </a:endParaRPr>
                    </a:p>
                  </a:txBody>
                  <a:tcPr marL="63098" marR="63098" marT="0" marB="0" anchor="ctr">
                    <a:lnB w="12700" cap="flat" cmpd="sng" algn="ctr">
                      <a:solidFill>
                        <a:schemeClr val="accent4">
                          <a:lumMod val="75000"/>
                        </a:schemeClr>
                      </a:solidFill>
                      <a:prstDash val="solid"/>
                      <a:round/>
                      <a:headEnd type="none" w="med" len="med"/>
                      <a:tailEnd type="none" w="med" len="med"/>
                    </a:lnB>
                  </a:tcPr>
                </a:tc>
                <a:tc>
                  <a:txBody>
                    <a:bodyPr/>
                    <a:lstStyle/>
                    <a:p>
                      <a:pPr algn="ctr">
                        <a:spcAft>
                          <a:spcPts val="0"/>
                        </a:spcAft>
                      </a:pPr>
                      <a:endParaRPr lang="zh-CN" sz="1600" kern="100" dirty="0">
                        <a:latin typeface="黑体" pitchFamily="49" charset="-122"/>
                        <a:ea typeface="黑体" pitchFamily="49" charset="-122"/>
                      </a:endParaRPr>
                    </a:p>
                  </a:txBody>
                  <a:tcPr marL="63098" marR="63098" marT="0" marB="0" anchor="ctr"/>
                </a:tc>
                <a:tc>
                  <a:txBody>
                    <a:bodyPr/>
                    <a:lstStyle/>
                    <a:p>
                      <a:pPr algn="ctr">
                        <a:spcAft>
                          <a:spcPts val="0"/>
                        </a:spcAft>
                      </a:pPr>
                      <a:r>
                        <a:rPr lang="zh-CN" sz="2000" kern="0">
                          <a:latin typeface="黑体" pitchFamily="49" charset="-122"/>
                          <a:ea typeface="黑体" pitchFamily="49" charset="-122"/>
                        </a:rPr>
                        <a:t>河南</a:t>
                      </a:r>
                      <a:endParaRPr lang="zh-CN" sz="1600" kern="100">
                        <a:latin typeface="黑体" pitchFamily="49" charset="-122"/>
                        <a:ea typeface="黑体" pitchFamily="49" charset="-122"/>
                      </a:endParaRPr>
                    </a:p>
                  </a:txBody>
                  <a:tcPr marL="63098" marR="63098" marT="0" marB="0" anchor="ctr"/>
                </a:tc>
                <a:tc>
                  <a:txBody>
                    <a:bodyPr/>
                    <a:lstStyle/>
                    <a:p>
                      <a:pPr algn="ctr">
                        <a:spcAft>
                          <a:spcPts val="0"/>
                        </a:spcAft>
                      </a:pPr>
                      <a:r>
                        <a:rPr lang="zh-CN" sz="2000" kern="0">
                          <a:latin typeface="黑体" pitchFamily="49" charset="-122"/>
                          <a:ea typeface="黑体" pitchFamily="49" charset="-122"/>
                        </a:rPr>
                        <a:t>山东</a:t>
                      </a:r>
                      <a:endParaRPr lang="zh-CN" sz="1600" kern="100">
                        <a:latin typeface="黑体" pitchFamily="49" charset="-122"/>
                        <a:ea typeface="黑体" pitchFamily="49" charset="-122"/>
                      </a:endParaRPr>
                    </a:p>
                  </a:txBody>
                  <a:tcPr marL="63098" marR="63098" marT="0" marB="0" anchor="ctr"/>
                </a:tc>
                <a:tc>
                  <a:txBody>
                    <a:bodyPr/>
                    <a:lstStyle/>
                    <a:p>
                      <a:pPr algn="ctr">
                        <a:spcAft>
                          <a:spcPts val="0"/>
                        </a:spcAft>
                      </a:pPr>
                      <a:r>
                        <a:rPr lang="zh-CN" sz="2000" kern="0">
                          <a:latin typeface="黑体" pitchFamily="49" charset="-122"/>
                          <a:ea typeface="黑体" pitchFamily="49" charset="-122"/>
                        </a:rPr>
                        <a:t>广东</a:t>
                      </a:r>
                      <a:endParaRPr lang="zh-CN" sz="1600" kern="100">
                        <a:latin typeface="黑体" pitchFamily="49" charset="-122"/>
                        <a:ea typeface="黑体" pitchFamily="49" charset="-122"/>
                      </a:endParaRPr>
                    </a:p>
                  </a:txBody>
                  <a:tcPr marL="63098" marR="63098" marT="0" marB="0" anchor="ctr"/>
                </a:tc>
                <a:tc>
                  <a:txBody>
                    <a:bodyPr/>
                    <a:lstStyle/>
                    <a:p>
                      <a:pPr algn="ctr">
                        <a:spcAft>
                          <a:spcPts val="0"/>
                        </a:spcAft>
                      </a:pPr>
                      <a:r>
                        <a:rPr lang="zh-CN" sz="2000" kern="0">
                          <a:latin typeface="黑体" pitchFamily="49" charset="-122"/>
                          <a:ea typeface="黑体" pitchFamily="49" charset="-122"/>
                        </a:rPr>
                        <a:t>四川</a:t>
                      </a:r>
                      <a:endParaRPr lang="zh-CN" sz="1600" kern="100">
                        <a:latin typeface="黑体" pitchFamily="49" charset="-122"/>
                        <a:ea typeface="黑体" pitchFamily="49" charset="-122"/>
                      </a:endParaRPr>
                    </a:p>
                  </a:txBody>
                  <a:tcPr marL="63098" marR="63098" marT="0" marB="0" anchor="ctr"/>
                </a:tc>
                <a:tc>
                  <a:txBody>
                    <a:bodyPr/>
                    <a:lstStyle/>
                    <a:p>
                      <a:pPr algn="ctr">
                        <a:spcAft>
                          <a:spcPts val="0"/>
                        </a:spcAft>
                      </a:pPr>
                      <a:r>
                        <a:rPr lang="zh-CN" sz="2000" kern="0">
                          <a:latin typeface="黑体" pitchFamily="49" charset="-122"/>
                          <a:ea typeface="黑体" pitchFamily="49" charset="-122"/>
                        </a:rPr>
                        <a:t>江苏</a:t>
                      </a:r>
                      <a:endParaRPr lang="zh-CN" sz="1600" kern="100">
                        <a:latin typeface="黑体" pitchFamily="49" charset="-122"/>
                        <a:ea typeface="黑体" pitchFamily="49" charset="-122"/>
                      </a:endParaRPr>
                    </a:p>
                  </a:txBody>
                  <a:tcPr marL="63098" marR="63098" marT="0" marB="0" anchor="ctr"/>
                </a:tc>
              </a:tr>
              <a:tr h="90010">
                <a:tc vMerge="1">
                  <a:txBody>
                    <a:bodyPr/>
                    <a:lstStyle/>
                    <a:p>
                      <a:endParaRPr lang="zh-CN" altLang="en-US"/>
                    </a:p>
                  </a:txBody>
                  <a:tcPr/>
                </a:tc>
                <a:tc>
                  <a:txBody>
                    <a:bodyPr/>
                    <a:lstStyle/>
                    <a:p>
                      <a:pPr algn="just">
                        <a:spcAft>
                          <a:spcPts val="0"/>
                        </a:spcAft>
                      </a:pPr>
                      <a:r>
                        <a:rPr lang="zh-CN" sz="2000" kern="0">
                          <a:latin typeface="黑体" pitchFamily="49" charset="-122"/>
                          <a:ea typeface="黑体" pitchFamily="49" charset="-122"/>
                        </a:rPr>
                        <a:t>全省人口数（亿人）</a:t>
                      </a:r>
                      <a:endParaRPr lang="zh-CN" sz="1600" kern="100">
                        <a:latin typeface="黑体" pitchFamily="49" charset="-122"/>
                        <a:ea typeface="黑体" pitchFamily="49" charset="-122"/>
                      </a:endParaRPr>
                    </a:p>
                  </a:txBody>
                  <a:tcPr marL="63098" marR="63098" marT="0" marB="0" anchor="ctr"/>
                </a:tc>
                <a:tc>
                  <a:txBody>
                    <a:bodyPr/>
                    <a:lstStyle/>
                    <a:p>
                      <a:pPr algn="ctr">
                        <a:spcAft>
                          <a:spcPts val="0"/>
                        </a:spcAft>
                      </a:pPr>
                      <a:r>
                        <a:rPr lang="zh-CN" sz="2000" kern="0">
                          <a:latin typeface="黑体" pitchFamily="49" charset="-122"/>
                          <a:ea typeface="黑体" pitchFamily="49" charset="-122"/>
                        </a:rPr>
                        <a:t>0.92</a:t>
                      </a:r>
                      <a:endParaRPr lang="zh-CN" sz="1600" kern="100">
                        <a:latin typeface="黑体" pitchFamily="49" charset="-122"/>
                        <a:ea typeface="黑体" pitchFamily="49" charset="-122"/>
                      </a:endParaRPr>
                    </a:p>
                  </a:txBody>
                  <a:tcPr marL="63098" marR="63098" marT="0" marB="0" anchor="ctr"/>
                </a:tc>
                <a:tc>
                  <a:txBody>
                    <a:bodyPr/>
                    <a:lstStyle/>
                    <a:p>
                      <a:pPr algn="ctr">
                        <a:spcAft>
                          <a:spcPts val="0"/>
                        </a:spcAft>
                      </a:pPr>
                      <a:r>
                        <a:rPr lang="zh-CN" sz="2000" kern="0">
                          <a:latin typeface="黑体" pitchFamily="49" charset="-122"/>
                          <a:ea typeface="黑体" pitchFamily="49" charset="-122"/>
                        </a:rPr>
                        <a:t>0.91</a:t>
                      </a:r>
                      <a:endParaRPr lang="zh-CN" sz="1600" kern="100">
                        <a:latin typeface="黑体" pitchFamily="49" charset="-122"/>
                        <a:ea typeface="黑体" pitchFamily="49" charset="-122"/>
                      </a:endParaRPr>
                    </a:p>
                  </a:txBody>
                  <a:tcPr marL="63098" marR="63098" marT="0" marB="0" anchor="ctr"/>
                </a:tc>
                <a:tc>
                  <a:txBody>
                    <a:bodyPr/>
                    <a:lstStyle/>
                    <a:p>
                      <a:pPr algn="ctr">
                        <a:spcAft>
                          <a:spcPts val="0"/>
                        </a:spcAft>
                      </a:pPr>
                      <a:r>
                        <a:rPr lang="zh-CN" sz="2000" kern="0">
                          <a:latin typeface="黑体" pitchFamily="49" charset="-122"/>
                          <a:ea typeface="黑体" pitchFamily="49" charset="-122"/>
                        </a:rPr>
                        <a:t>0.86</a:t>
                      </a:r>
                      <a:endParaRPr lang="zh-CN" sz="1600" kern="100">
                        <a:latin typeface="黑体" pitchFamily="49" charset="-122"/>
                        <a:ea typeface="黑体" pitchFamily="49" charset="-122"/>
                      </a:endParaRPr>
                    </a:p>
                  </a:txBody>
                  <a:tcPr marL="63098" marR="63098" marT="0" marB="0" anchor="ctr"/>
                </a:tc>
                <a:tc>
                  <a:txBody>
                    <a:bodyPr/>
                    <a:lstStyle/>
                    <a:p>
                      <a:pPr algn="ctr">
                        <a:spcAft>
                          <a:spcPts val="0"/>
                        </a:spcAft>
                      </a:pPr>
                      <a:r>
                        <a:rPr lang="zh-CN" sz="2000" kern="0">
                          <a:latin typeface="黑体" pitchFamily="49" charset="-122"/>
                          <a:ea typeface="黑体" pitchFamily="49" charset="-122"/>
                        </a:rPr>
                        <a:t>0.83</a:t>
                      </a:r>
                      <a:endParaRPr lang="zh-CN" sz="1600" kern="100">
                        <a:latin typeface="黑体" pitchFamily="49" charset="-122"/>
                        <a:ea typeface="黑体" pitchFamily="49" charset="-122"/>
                      </a:endParaRPr>
                    </a:p>
                  </a:txBody>
                  <a:tcPr marL="63098" marR="63098" marT="0" marB="0" anchor="ctr"/>
                </a:tc>
                <a:tc>
                  <a:txBody>
                    <a:bodyPr/>
                    <a:lstStyle/>
                    <a:p>
                      <a:pPr algn="ctr">
                        <a:spcAft>
                          <a:spcPts val="0"/>
                        </a:spcAft>
                      </a:pPr>
                      <a:r>
                        <a:rPr lang="zh-CN" sz="2000" kern="0">
                          <a:latin typeface="黑体" pitchFamily="49" charset="-122"/>
                          <a:ea typeface="黑体" pitchFamily="49" charset="-122"/>
                        </a:rPr>
                        <a:t>0.74</a:t>
                      </a:r>
                      <a:endParaRPr lang="zh-CN" sz="1600" kern="100">
                        <a:latin typeface="黑体" pitchFamily="49" charset="-122"/>
                        <a:ea typeface="黑体" pitchFamily="49" charset="-122"/>
                      </a:endParaRPr>
                    </a:p>
                  </a:txBody>
                  <a:tcPr marL="63098" marR="63098" marT="0" marB="0" anchor="ctr"/>
                </a:tc>
              </a:tr>
              <a:tr h="90010">
                <a:tc vMerge="1">
                  <a:txBody>
                    <a:bodyPr/>
                    <a:lstStyle/>
                    <a:p>
                      <a:endParaRPr lang="zh-CN" altLang="en-US"/>
                    </a:p>
                  </a:txBody>
                  <a:tcPr/>
                </a:tc>
                <a:tc>
                  <a:txBody>
                    <a:bodyPr/>
                    <a:lstStyle/>
                    <a:p>
                      <a:pPr algn="just">
                        <a:spcAft>
                          <a:spcPts val="0"/>
                        </a:spcAft>
                      </a:pPr>
                      <a:r>
                        <a:rPr lang="zh-CN" sz="2000" kern="0">
                          <a:latin typeface="黑体" pitchFamily="49" charset="-122"/>
                          <a:ea typeface="黑体" pitchFamily="49" charset="-122"/>
                        </a:rPr>
                        <a:t>占全国总人口比重（%）</a:t>
                      </a:r>
                      <a:endParaRPr lang="zh-CN" sz="1600" kern="100">
                        <a:latin typeface="黑体" pitchFamily="49" charset="-122"/>
                        <a:ea typeface="黑体" pitchFamily="49" charset="-122"/>
                      </a:endParaRPr>
                    </a:p>
                  </a:txBody>
                  <a:tcPr marL="63098" marR="63098" marT="0" marB="0" anchor="ctr">
                    <a:lnB w="12700" cap="flat" cmpd="sng" algn="ctr">
                      <a:solidFill>
                        <a:schemeClr val="accent4">
                          <a:lumMod val="75000"/>
                        </a:schemeClr>
                      </a:solidFill>
                      <a:prstDash val="solid"/>
                      <a:round/>
                      <a:headEnd type="none" w="med" len="med"/>
                      <a:tailEnd type="none" w="med" len="med"/>
                    </a:lnB>
                  </a:tcPr>
                </a:tc>
                <a:tc>
                  <a:txBody>
                    <a:bodyPr/>
                    <a:lstStyle/>
                    <a:p>
                      <a:pPr algn="ctr">
                        <a:spcAft>
                          <a:spcPts val="0"/>
                        </a:spcAft>
                      </a:pPr>
                      <a:r>
                        <a:rPr lang="zh-CN" sz="2000" kern="0">
                          <a:latin typeface="黑体" pitchFamily="49" charset="-122"/>
                          <a:ea typeface="黑体" pitchFamily="49" charset="-122"/>
                        </a:rPr>
                        <a:t>7.13</a:t>
                      </a:r>
                      <a:endParaRPr lang="zh-CN" sz="1600" kern="100">
                        <a:latin typeface="黑体" pitchFamily="49" charset="-122"/>
                        <a:ea typeface="黑体" pitchFamily="49" charset="-122"/>
                      </a:endParaRPr>
                    </a:p>
                  </a:txBody>
                  <a:tcPr marL="63098" marR="63098" marT="0" marB="0" anchor="ctr">
                    <a:lnB w="12700" cap="flat" cmpd="sng" algn="ctr">
                      <a:solidFill>
                        <a:schemeClr val="accent4">
                          <a:lumMod val="75000"/>
                        </a:schemeClr>
                      </a:solidFill>
                      <a:prstDash val="solid"/>
                      <a:round/>
                      <a:headEnd type="none" w="med" len="med"/>
                      <a:tailEnd type="none" w="med" len="med"/>
                    </a:lnB>
                  </a:tcPr>
                </a:tc>
                <a:tc>
                  <a:txBody>
                    <a:bodyPr/>
                    <a:lstStyle/>
                    <a:p>
                      <a:pPr algn="ctr">
                        <a:spcAft>
                          <a:spcPts val="0"/>
                        </a:spcAft>
                      </a:pPr>
                      <a:r>
                        <a:rPr lang="zh-CN" sz="2000" kern="0">
                          <a:latin typeface="黑体" pitchFamily="49" charset="-122"/>
                          <a:ea typeface="黑体" pitchFamily="49" charset="-122"/>
                        </a:rPr>
                        <a:t>7.05</a:t>
                      </a:r>
                      <a:endParaRPr lang="zh-CN" sz="1600" kern="100">
                        <a:latin typeface="黑体" pitchFamily="49" charset="-122"/>
                        <a:ea typeface="黑体" pitchFamily="49" charset="-122"/>
                      </a:endParaRPr>
                    </a:p>
                  </a:txBody>
                  <a:tcPr marL="63098" marR="63098" marT="0" marB="0" anchor="ctr">
                    <a:lnB w="12700" cap="flat" cmpd="sng" algn="ctr">
                      <a:solidFill>
                        <a:schemeClr val="accent4">
                          <a:lumMod val="75000"/>
                        </a:schemeClr>
                      </a:solidFill>
                      <a:prstDash val="solid"/>
                      <a:round/>
                      <a:headEnd type="none" w="med" len="med"/>
                      <a:tailEnd type="none" w="med" len="med"/>
                    </a:lnB>
                  </a:tcPr>
                </a:tc>
                <a:tc>
                  <a:txBody>
                    <a:bodyPr/>
                    <a:lstStyle/>
                    <a:p>
                      <a:pPr algn="ctr">
                        <a:spcAft>
                          <a:spcPts val="0"/>
                        </a:spcAft>
                      </a:pPr>
                      <a:r>
                        <a:rPr lang="zh-CN" sz="2000" kern="0">
                          <a:latin typeface="黑体" pitchFamily="49" charset="-122"/>
                          <a:ea typeface="黑体" pitchFamily="49" charset="-122"/>
                        </a:rPr>
                        <a:t>6.67</a:t>
                      </a:r>
                      <a:endParaRPr lang="zh-CN" sz="1600" kern="100">
                        <a:latin typeface="黑体" pitchFamily="49" charset="-122"/>
                        <a:ea typeface="黑体" pitchFamily="49" charset="-122"/>
                      </a:endParaRPr>
                    </a:p>
                  </a:txBody>
                  <a:tcPr marL="63098" marR="63098" marT="0" marB="0" anchor="ctr">
                    <a:lnB w="12700" cap="flat" cmpd="sng" algn="ctr">
                      <a:solidFill>
                        <a:schemeClr val="accent4">
                          <a:lumMod val="75000"/>
                        </a:schemeClr>
                      </a:solidFill>
                      <a:prstDash val="solid"/>
                      <a:round/>
                      <a:headEnd type="none" w="med" len="med"/>
                      <a:tailEnd type="none" w="med" len="med"/>
                    </a:lnB>
                  </a:tcPr>
                </a:tc>
                <a:tc>
                  <a:txBody>
                    <a:bodyPr/>
                    <a:lstStyle/>
                    <a:p>
                      <a:pPr algn="ctr">
                        <a:spcAft>
                          <a:spcPts val="0"/>
                        </a:spcAft>
                      </a:pPr>
                      <a:r>
                        <a:rPr lang="zh-CN" sz="2000" kern="0">
                          <a:latin typeface="黑体" pitchFamily="49" charset="-122"/>
                          <a:ea typeface="黑体" pitchFamily="49" charset="-122"/>
                        </a:rPr>
                        <a:t>6.43</a:t>
                      </a:r>
                      <a:endParaRPr lang="zh-CN" sz="1600" kern="100">
                        <a:latin typeface="黑体" pitchFamily="49" charset="-122"/>
                        <a:ea typeface="黑体" pitchFamily="49" charset="-122"/>
                      </a:endParaRPr>
                    </a:p>
                  </a:txBody>
                  <a:tcPr marL="63098" marR="63098" marT="0" marB="0" anchor="ctr">
                    <a:lnB w="12700" cap="flat" cmpd="sng" algn="ctr">
                      <a:solidFill>
                        <a:schemeClr val="accent4">
                          <a:lumMod val="75000"/>
                        </a:schemeClr>
                      </a:solidFill>
                      <a:prstDash val="solid"/>
                      <a:round/>
                      <a:headEnd type="none" w="med" len="med"/>
                      <a:tailEnd type="none" w="med" len="med"/>
                    </a:lnB>
                  </a:tcPr>
                </a:tc>
                <a:tc>
                  <a:txBody>
                    <a:bodyPr/>
                    <a:lstStyle/>
                    <a:p>
                      <a:pPr algn="ctr">
                        <a:spcAft>
                          <a:spcPts val="0"/>
                        </a:spcAft>
                      </a:pPr>
                      <a:r>
                        <a:rPr lang="zh-CN" sz="2000" kern="0">
                          <a:latin typeface="黑体" pitchFamily="49" charset="-122"/>
                          <a:ea typeface="黑体" pitchFamily="49" charset="-122"/>
                        </a:rPr>
                        <a:t>5.74</a:t>
                      </a:r>
                      <a:endParaRPr lang="zh-CN" sz="1600" kern="100">
                        <a:latin typeface="黑体" pitchFamily="49" charset="-122"/>
                        <a:ea typeface="黑体" pitchFamily="49" charset="-122"/>
                      </a:endParaRPr>
                    </a:p>
                  </a:txBody>
                  <a:tcPr marL="63098" marR="63098" marT="0" marB="0" anchor="ctr">
                    <a:lnB w="12700" cap="flat" cmpd="sng" algn="ctr">
                      <a:solidFill>
                        <a:schemeClr val="accent4">
                          <a:lumMod val="75000"/>
                        </a:schemeClr>
                      </a:solidFill>
                      <a:prstDash val="solid"/>
                      <a:round/>
                      <a:headEnd type="none" w="med" len="med"/>
                      <a:tailEnd type="none" w="med" len="med"/>
                    </a:lnB>
                  </a:tcPr>
                </a:tc>
              </a:tr>
              <a:tr h="90010">
                <a:tc rowSpan="3">
                  <a:txBody>
                    <a:bodyPr/>
                    <a:lstStyle/>
                    <a:p>
                      <a:pPr algn="just">
                        <a:spcAft>
                          <a:spcPts val="0"/>
                        </a:spcAft>
                      </a:pPr>
                      <a:r>
                        <a:rPr lang="zh-CN" sz="2000" kern="0" dirty="0">
                          <a:latin typeface="黑体" pitchFamily="49" charset="-122"/>
                          <a:ea typeface="黑体" pitchFamily="49" charset="-122"/>
                        </a:rPr>
                        <a:t>2010</a:t>
                      </a:r>
                      <a:endParaRPr lang="zh-CN" sz="1600" kern="100" dirty="0">
                        <a:latin typeface="黑体" pitchFamily="49" charset="-122"/>
                        <a:ea typeface="黑体" pitchFamily="49" charset="-122"/>
                      </a:endParaRPr>
                    </a:p>
                  </a:txBody>
                  <a:tcPr marL="63098" marR="63098" marT="0" marB="0" anchor="ctr">
                    <a:lnL w="12700" cap="flat" cmpd="sng" algn="ctr">
                      <a:solidFill>
                        <a:schemeClr val="accent4">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spcAft>
                          <a:spcPts val="0"/>
                        </a:spcAft>
                      </a:pPr>
                      <a:endParaRPr lang="zh-CN" sz="1600" kern="100" dirty="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spcAft>
                          <a:spcPts val="0"/>
                        </a:spcAft>
                      </a:pPr>
                      <a:r>
                        <a:rPr lang="zh-CN" sz="2000" kern="0" dirty="0">
                          <a:latin typeface="黑体" pitchFamily="49" charset="-122"/>
                          <a:ea typeface="黑体" pitchFamily="49" charset="-122"/>
                        </a:rPr>
                        <a:t>广东</a:t>
                      </a:r>
                      <a:endParaRPr lang="zh-CN" sz="1600" kern="100" dirty="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spcAft>
                          <a:spcPts val="0"/>
                        </a:spcAft>
                      </a:pPr>
                      <a:r>
                        <a:rPr lang="zh-CN" sz="2000" kern="0">
                          <a:latin typeface="黑体" pitchFamily="49" charset="-122"/>
                          <a:ea typeface="黑体" pitchFamily="49" charset="-122"/>
                        </a:rPr>
                        <a:t>山东</a:t>
                      </a:r>
                      <a:endParaRPr lang="zh-CN" sz="1600" kern="10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spcAft>
                          <a:spcPts val="0"/>
                        </a:spcAft>
                      </a:pPr>
                      <a:r>
                        <a:rPr lang="zh-CN" sz="2000" kern="0">
                          <a:latin typeface="黑体" pitchFamily="49" charset="-122"/>
                          <a:ea typeface="黑体" pitchFamily="49" charset="-122"/>
                        </a:rPr>
                        <a:t>河南</a:t>
                      </a:r>
                      <a:endParaRPr lang="zh-CN" sz="1600" kern="10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spcAft>
                          <a:spcPts val="0"/>
                        </a:spcAft>
                      </a:pPr>
                      <a:r>
                        <a:rPr lang="zh-CN" sz="2000" kern="0">
                          <a:latin typeface="黑体" pitchFamily="49" charset="-122"/>
                          <a:ea typeface="黑体" pitchFamily="49" charset="-122"/>
                        </a:rPr>
                        <a:t>四川</a:t>
                      </a:r>
                      <a:endParaRPr lang="zh-CN" sz="1600" kern="10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spcAft>
                          <a:spcPts val="0"/>
                        </a:spcAft>
                      </a:pPr>
                      <a:r>
                        <a:rPr lang="zh-CN" sz="2000" kern="0">
                          <a:latin typeface="黑体" pitchFamily="49" charset="-122"/>
                          <a:ea typeface="黑体" pitchFamily="49" charset="-122"/>
                        </a:rPr>
                        <a:t>江苏</a:t>
                      </a:r>
                      <a:endParaRPr lang="zh-CN" sz="1600" kern="10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90010">
                <a:tc vMerge="1">
                  <a:txBody>
                    <a:bodyPr/>
                    <a:lstStyle/>
                    <a:p>
                      <a:endParaRPr lang="zh-CN" altLang="en-US"/>
                    </a:p>
                  </a:txBody>
                  <a:tcPr/>
                </a:tc>
                <a:tc>
                  <a:txBody>
                    <a:bodyPr/>
                    <a:lstStyle/>
                    <a:p>
                      <a:pPr algn="just">
                        <a:spcAft>
                          <a:spcPts val="0"/>
                        </a:spcAft>
                      </a:pPr>
                      <a:r>
                        <a:rPr lang="zh-CN" sz="2000" kern="0" dirty="0">
                          <a:latin typeface="黑体" pitchFamily="49" charset="-122"/>
                          <a:ea typeface="黑体" pitchFamily="49" charset="-122"/>
                        </a:rPr>
                        <a:t>全省人口数（亿人）</a:t>
                      </a:r>
                      <a:endParaRPr lang="zh-CN" sz="1600" kern="100" dirty="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spcAft>
                          <a:spcPts val="0"/>
                        </a:spcAft>
                      </a:pPr>
                      <a:r>
                        <a:rPr lang="zh-CN" sz="2000" kern="0" dirty="0">
                          <a:latin typeface="黑体" pitchFamily="49" charset="-122"/>
                          <a:ea typeface="黑体" pitchFamily="49" charset="-122"/>
                        </a:rPr>
                        <a:t>1.04</a:t>
                      </a:r>
                      <a:endParaRPr lang="zh-CN" sz="1600" kern="100" dirty="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spcAft>
                          <a:spcPts val="0"/>
                        </a:spcAft>
                      </a:pPr>
                      <a:r>
                        <a:rPr lang="zh-CN" sz="2000" kern="0" dirty="0">
                          <a:latin typeface="黑体" pitchFamily="49" charset="-122"/>
                          <a:ea typeface="黑体" pitchFamily="49" charset="-122"/>
                        </a:rPr>
                        <a:t>0.96</a:t>
                      </a:r>
                      <a:endParaRPr lang="zh-CN" sz="1600" kern="100" dirty="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spcAft>
                          <a:spcPts val="0"/>
                        </a:spcAft>
                      </a:pPr>
                      <a:r>
                        <a:rPr lang="zh-CN" sz="2000" kern="0" dirty="0">
                          <a:latin typeface="黑体" pitchFamily="49" charset="-122"/>
                          <a:ea typeface="黑体" pitchFamily="49" charset="-122"/>
                        </a:rPr>
                        <a:t>0.94</a:t>
                      </a:r>
                      <a:endParaRPr lang="zh-CN" sz="1600" kern="100" dirty="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spcAft>
                          <a:spcPts val="0"/>
                        </a:spcAft>
                      </a:pPr>
                      <a:r>
                        <a:rPr lang="zh-CN" sz="2000" kern="0" dirty="0">
                          <a:latin typeface="黑体" pitchFamily="49" charset="-122"/>
                          <a:ea typeface="黑体" pitchFamily="49" charset="-122"/>
                        </a:rPr>
                        <a:t>0.84</a:t>
                      </a:r>
                      <a:endParaRPr lang="zh-CN" sz="1600" kern="100" dirty="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spcAft>
                          <a:spcPts val="0"/>
                        </a:spcAft>
                      </a:pPr>
                      <a:r>
                        <a:rPr lang="zh-CN" sz="2000" kern="0" dirty="0">
                          <a:latin typeface="黑体" pitchFamily="49" charset="-122"/>
                          <a:ea typeface="黑体" pitchFamily="49" charset="-122"/>
                        </a:rPr>
                        <a:t>0.79</a:t>
                      </a:r>
                      <a:endParaRPr lang="zh-CN" sz="1600" kern="100" dirty="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90010">
                <a:tc vMerge="1">
                  <a:txBody>
                    <a:bodyPr/>
                    <a:lstStyle/>
                    <a:p>
                      <a:endParaRPr lang="zh-CN" altLang="en-US"/>
                    </a:p>
                  </a:txBody>
                  <a:tcPr/>
                </a:tc>
                <a:tc>
                  <a:txBody>
                    <a:bodyPr/>
                    <a:lstStyle/>
                    <a:p>
                      <a:pPr algn="just">
                        <a:spcAft>
                          <a:spcPts val="0"/>
                        </a:spcAft>
                      </a:pPr>
                      <a:r>
                        <a:rPr lang="zh-CN" sz="2000" kern="0" dirty="0">
                          <a:latin typeface="黑体" pitchFamily="49" charset="-122"/>
                          <a:ea typeface="黑体" pitchFamily="49" charset="-122"/>
                        </a:rPr>
                        <a:t>占全国总人口比重（%）</a:t>
                      </a:r>
                      <a:endParaRPr lang="zh-CN" sz="1600" kern="100" dirty="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spcAft>
                          <a:spcPts val="0"/>
                        </a:spcAft>
                      </a:pPr>
                      <a:r>
                        <a:rPr lang="zh-CN" sz="2000" kern="0">
                          <a:latin typeface="黑体" pitchFamily="49" charset="-122"/>
                          <a:ea typeface="黑体" pitchFamily="49" charset="-122"/>
                        </a:rPr>
                        <a:t>7.79</a:t>
                      </a:r>
                      <a:endParaRPr lang="zh-CN" sz="1600" kern="10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spcAft>
                          <a:spcPts val="0"/>
                        </a:spcAft>
                      </a:pPr>
                      <a:r>
                        <a:rPr lang="zh-CN" sz="2000" kern="0">
                          <a:latin typeface="黑体" pitchFamily="49" charset="-122"/>
                          <a:ea typeface="黑体" pitchFamily="49" charset="-122"/>
                        </a:rPr>
                        <a:t>7.15</a:t>
                      </a:r>
                      <a:endParaRPr lang="zh-CN" sz="1600" kern="10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spcAft>
                          <a:spcPts val="0"/>
                        </a:spcAft>
                      </a:pPr>
                      <a:r>
                        <a:rPr lang="zh-CN" sz="2000" kern="0">
                          <a:latin typeface="黑体" pitchFamily="49" charset="-122"/>
                          <a:ea typeface="黑体" pitchFamily="49" charset="-122"/>
                        </a:rPr>
                        <a:t>7.02</a:t>
                      </a:r>
                      <a:endParaRPr lang="zh-CN" sz="1600" kern="10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spcAft>
                          <a:spcPts val="0"/>
                        </a:spcAft>
                      </a:pPr>
                      <a:r>
                        <a:rPr lang="zh-CN" sz="2000" kern="0">
                          <a:latin typeface="黑体" pitchFamily="49" charset="-122"/>
                          <a:ea typeface="黑体" pitchFamily="49" charset="-122"/>
                        </a:rPr>
                        <a:t>6.00</a:t>
                      </a:r>
                      <a:endParaRPr lang="zh-CN" sz="1600" kern="10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spcAft>
                          <a:spcPts val="0"/>
                        </a:spcAft>
                      </a:pPr>
                      <a:r>
                        <a:rPr lang="zh-CN" sz="2000" kern="0" dirty="0">
                          <a:latin typeface="黑体" pitchFamily="49" charset="-122"/>
                          <a:ea typeface="黑体" pitchFamily="49" charset="-122"/>
                        </a:rPr>
                        <a:t>5.87</a:t>
                      </a:r>
                      <a:endParaRPr lang="zh-CN" sz="1600" kern="100" dirty="0">
                        <a:latin typeface="黑体" pitchFamily="49" charset="-122"/>
                        <a:ea typeface="黑体" pitchFamily="49" charset="-122"/>
                      </a:endParaRPr>
                    </a:p>
                  </a:txBody>
                  <a:tcPr marL="63098" marR="63098" marT="0" marB="0" anchor="ctr">
                    <a:lnL w="12700" cap="flat" cmpd="sng" algn="ctr">
                      <a:no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bl>
          </a:graphicData>
        </a:graphic>
      </p:graphicFrame>
      <p:sp>
        <p:nvSpPr>
          <p:cNvPr id="5" name="矩形 4"/>
          <p:cNvSpPr/>
          <p:nvPr/>
        </p:nvSpPr>
        <p:spPr>
          <a:xfrm>
            <a:off x="395536" y="6104329"/>
            <a:ext cx="7776864" cy="276999"/>
          </a:xfrm>
          <a:prstGeom prst="rect">
            <a:avLst/>
          </a:prstGeom>
        </p:spPr>
        <p:txBody>
          <a:bodyPr wrap="square">
            <a:spAutoFit/>
          </a:bodyPr>
          <a:lstStyle/>
          <a:p>
            <a:r>
              <a:rPr lang="zh-CN" altLang="en-US" sz="1200" dirty="0" smtClean="0"/>
              <a:t>计算数据来源：国家统计局：</a:t>
            </a:r>
            <a:r>
              <a:rPr lang="en-US" altLang="zh-CN" sz="1200" dirty="0" smtClean="0"/>
              <a:t>2010</a:t>
            </a:r>
            <a:r>
              <a:rPr lang="zh-CN" altLang="en-US" sz="1200" dirty="0" smtClean="0"/>
              <a:t>年第六次全国人口普查主要数据公报（第</a:t>
            </a:r>
            <a:r>
              <a:rPr lang="en-US" altLang="zh-CN" sz="1200" dirty="0" smtClean="0"/>
              <a:t>1</a:t>
            </a:r>
            <a:r>
              <a:rPr lang="zh-CN" altLang="en-US" sz="1200" dirty="0" smtClean="0"/>
              <a:t>号）。</a:t>
            </a:r>
            <a:endParaRPr lang="zh-CN" altLang="en-US" sz="1200" dirty="0"/>
          </a:p>
        </p:txBody>
      </p:sp>
    </p:spTree>
    <p:extLst>
      <p:ext uri="{BB962C8B-B14F-4D97-AF65-F5344CB8AC3E}">
        <p14:creationId xmlns:p14="http://schemas.microsoft.com/office/powerpoint/2010/main" xmlns="" val="12622768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4.</a:t>
            </a:r>
            <a:r>
              <a:rPr lang="zh-CN" altLang="en-US" dirty="0" smtClean="0"/>
              <a:t>重塑中国人口经济版图</a:t>
            </a:r>
            <a:endParaRPr lang="zh-CN" altLang="en-US" dirty="0"/>
          </a:p>
        </p:txBody>
      </p:sp>
      <p:sp>
        <p:nvSpPr>
          <p:cNvPr id="3" name="内容占位符 2"/>
          <p:cNvSpPr>
            <a:spLocks noGrp="1"/>
          </p:cNvSpPr>
          <p:nvPr>
            <p:ph idx="1"/>
          </p:nvPr>
        </p:nvSpPr>
        <p:spPr/>
        <p:txBody>
          <a:bodyPr>
            <a:normAutofit fontScale="85000" lnSpcReduction="10000"/>
          </a:bodyPr>
          <a:lstStyle/>
          <a:p>
            <a:r>
              <a:rPr lang="zh-CN" altLang="zh-CN" dirty="0"/>
              <a:t>从人口地理分布动态变化来看，城市化过程不仅仅是城乡结构问题，也是人口区域分布的重要</a:t>
            </a:r>
            <a:r>
              <a:rPr lang="zh-CN" altLang="zh-CN" dirty="0" smtClean="0"/>
              <a:t>驱动力</a:t>
            </a:r>
            <a:endParaRPr lang="en-US" altLang="zh-CN" dirty="0" smtClean="0"/>
          </a:p>
          <a:p>
            <a:r>
              <a:rPr lang="zh-CN" altLang="zh-CN" dirty="0" smtClean="0"/>
              <a:t>人口</a:t>
            </a:r>
            <a:r>
              <a:rPr lang="zh-CN" altLang="zh-CN" dirty="0"/>
              <a:t>不断流向沿海发达</a:t>
            </a:r>
            <a:r>
              <a:rPr lang="zh-CN" altLang="zh-CN" dirty="0" smtClean="0"/>
              <a:t>地区</a:t>
            </a:r>
            <a:r>
              <a:rPr lang="zh-CN" altLang="en-US" dirty="0" smtClean="0"/>
              <a:t>，</a:t>
            </a:r>
            <a:r>
              <a:rPr lang="zh-CN" altLang="zh-CN" dirty="0" smtClean="0"/>
              <a:t>特别是</a:t>
            </a:r>
            <a:r>
              <a:rPr lang="zh-CN" altLang="zh-CN" dirty="0"/>
              <a:t>那些人人口规模庞大又比较贫困的省份、地区，人口跨省流动、进城务工的规模不断变</a:t>
            </a:r>
            <a:r>
              <a:rPr lang="zh-CN" altLang="zh-CN" dirty="0" smtClean="0"/>
              <a:t>大</a:t>
            </a:r>
            <a:endParaRPr lang="en-US" altLang="zh-CN" dirty="0" smtClean="0"/>
          </a:p>
          <a:p>
            <a:r>
              <a:rPr lang="zh-CN" altLang="zh-CN" dirty="0"/>
              <a:t>一些省份人口急剧增长，主要集中于长三角、珠三角、北京等中国最发达的</a:t>
            </a:r>
            <a:r>
              <a:rPr lang="zh-CN" altLang="zh-CN" dirty="0" smtClean="0"/>
              <a:t>地区</a:t>
            </a:r>
            <a:endParaRPr lang="en-US" altLang="zh-CN" dirty="0" smtClean="0"/>
          </a:p>
          <a:p>
            <a:r>
              <a:rPr lang="zh-CN" altLang="zh-CN" dirty="0" smtClean="0"/>
              <a:t>这反映</a:t>
            </a:r>
            <a:r>
              <a:rPr lang="zh-CN" altLang="en-US" dirty="0" smtClean="0"/>
              <a:t>了</a:t>
            </a:r>
            <a:r>
              <a:rPr lang="zh-CN" altLang="zh-CN" dirty="0" smtClean="0"/>
              <a:t>人民群众</a:t>
            </a:r>
            <a:r>
              <a:rPr lang="zh-CN" altLang="zh-CN" dirty="0"/>
              <a:t>为了寻求更加美好、更加幸福的生活所做出的必然选择，在一定程度上印证了政治学中</a:t>
            </a:r>
            <a:r>
              <a:rPr lang="zh-CN" altLang="zh-CN" dirty="0" smtClean="0"/>
              <a:t>的</a:t>
            </a:r>
            <a:r>
              <a:rPr lang="zh-CN" altLang="en-US" dirty="0" smtClean="0"/>
              <a:t>“</a:t>
            </a:r>
            <a:r>
              <a:rPr lang="en-US" altLang="zh-CN" dirty="0" smtClean="0"/>
              <a:t>T</a:t>
            </a:r>
            <a:r>
              <a:rPr lang="zh-CN" altLang="zh-CN" dirty="0" smtClean="0"/>
              <a:t>ibout原则</a:t>
            </a:r>
            <a:r>
              <a:rPr lang="zh-CN" altLang="en-US" dirty="0" smtClean="0"/>
              <a:t>”</a:t>
            </a:r>
            <a:r>
              <a:rPr lang="zh-CN" altLang="zh-CN" dirty="0" smtClean="0"/>
              <a:t>，</a:t>
            </a:r>
            <a:r>
              <a:rPr lang="zh-CN" altLang="zh-CN" dirty="0"/>
              <a:t>即人民会用脚投票，选择适合自己居住工作的地区</a:t>
            </a:r>
            <a:endParaRPr lang="zh-CN" altLang="en-US" dirty="0"/>
          </a:p>
        </p:txBody>
      </p:sp>
    </p:spTree>
    <p:extLst>
      <p:ext uri="{BB962C8B-B14F-4D97-AF65-F5344CB8AC3E}">
        <p14:creationId xmlns:p14="http://schemas.microsoft.com/office/powerpoint/2010/main" xmlns="" val="2008777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4.</a:t>
            </a:r>
            <a:r>
              <a:rPr lang="zh-CN" altLang="en-US" dirty="0" smtClean="0"/>
              <a:t>重塑中国人口经济版图</a:t>
            </a:r>
            <a:endParaRPr lang="zh-CN" altLang="en-US" dirty="0"/>
          </a:p>
        </p:txBody>
      </p:sp>
      <p:sp>
        <p:nvSpPr>
          <p:cNvPr id="3" name="内容占位符 2"/>
          <p:cNvSpPr>
            <a:spLocks noGrp="1"/>
          </p:cNvSpPr>
          <p:nvPr>
            <p:ph idx="1"/>
          </p:nvPr>
        </p:nvSpPr>
        <p:spPr/>
        <p:txBody>
          <a:bodyPr/>
          <a:lstStyle/>
          <a:p>
            <a:r>
              <a:rPr lang="zh-CN" altLang="en-US" dirty="0" smtClean="0"/>
              <a:t>各省人口绝对数变化（</a:t>
            </a:r>
            <a:r>
              <a:rPr lang="en-US" altLang="zh-CN" dirty="0" smtClean="0"/>
              <a:t>2000-2010</a:t>
            </a:r>
            <a:r>
              <a:rPr lang="zh-CN" altLang="en-US" dirty="0" smtClean="0"/>
              <a:t>）</a:t>
            </a:r>
            <a:endParaRPr lang="zh-CN" altLang="en-US" dirty="0"/>
          </a:p>
        </p:txBody>
      </p:sp>
      <p:graphicFrame>
        <p:nvGraphicFramePr>
          <p:cNvPr id="4" name="图表 3"/>
          <p:cNvGraphicFramePr>
            <a:graphicFrameLocks/>
          </p:cNvGraphicFramePr>
          <p:nvPr>
            <p:extLst>
              <p:ext uri="{D42A27DB-BD31-4B8C-83A1-F6EECF244321}">
                <p14:modId xmlns:p14="http://schemas.microsoft.com/office/powerpoint/2010/main" xmlns="" val="1465809690"/>
              </p:ext>
            </p:extLst>
          </p:nvPr>
        </p:nvGraphicFramePr>
        <p:xfrm>
          <a:off x="395536" y="2276872"/>
          <a:ext cx="8352928" cy="3672408"/>
        </p:xfrm>
        <a:graphic>
          <a:graphicData uri="http://schemas.openxmlformats.org/drawingml/2006/chart">
            <c:chart xmlns:c="http://schemas.openxmlformats.org/drawingml/2006/chart" xmlns:r="http://schemas.openxmlformats.org/officeDocument/2006/relationships" r:id="rId2"/>
          </a:graphicData>
        </a:graphic>
      </p:graphicFrame>
      <p:sp>
        <p:nvSpPr>
          <p:cNvPr id="5" name="矩形 4"/>
          <p:cNvSpPr/>
          <p:nvPr/>
        </p:nvSpPr>
        <p:spPr>
          <a:xfrm>
            <a:off x="395536" y="5949280"/>
            <a:ext cx="7776864" cy="276999"/>
          </a:xfrm>
          <a:prstGeom prst="rect">
            <a:avLst/>
          </a:prstGeom>
        </p:spPr>
        <p:txBody>
          <a:bodyPr wrap="square">
            <a:spAutoFit/>
          </a:bodyPr>
          <a:lstStyle/>
          <a:p>
            <a:r>
              <a:rPr lang="zh-CN" altLang="en-US" sz="1200" dirty="0" smtClean="0"/>
              <a:t>计算数据来源：国家统计局：</a:t>
            </a:r>
            <a:r>
              <a:rPr lang="en-US" altLang="zh-CN" sz="1200" dirty="0" smtClean="0"/>
              <a:t>2010</a:t>
            </a:r>
            <a:r>
              <a:rPr lang="zh-CN" altLang="en-US" sz="1200" dirty="0" smtClean="0"/>
              <a:t>年第六次全国人口普查主要数据公报（第</a:t>
            </a:r>
            <a:r>
              <a:rPr lang="en-US" altLang="zh-CN" sz="1200" dirty="0"/>
              <a:t>2</a:t>
            </a:r>
            <a:r>
              <a:rPr lang="zh-CN" altLang="en-US" sz="1200" dirty="0" smtClean="0"/>
              <a:t>号）。</a:t>
            </a:r>
            <a:endParaRPr lang="zh-CN" altLang="en-US" sz="1200" dirty="0"/>
          </a:p>
        </p:txBody>
      </p:sp>
    </p:spTree>
    <p:extLst>
      <p:ext uri="{BB962C8B-B14F-4D97-AF65-F5344CB8AC3E}">
        <p14:creationId xmlns:p14="http://schemas.microsoft.com/office/powerpoint/2010/main" xmlns="" val="168862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lvl="0"/>
            <a:r>
              <a:rPr lang="en-US" altLang="zh-CN" dirty="0" smtClean="0"/>
              <a:t>5.</a:t>
            </a:r>
            <a:r>
              <a:rPr lang="zh-CN" altLang="en-US" dirty="0"/>
              <a:t>人口信息更加透明、更加</a:t>
            </a:r>
            <a:r>
              <a:rPr lang="zh-CN" altLang="en-US" dirty="0" smtClean="0"/>
              <a:t>全面</a:t>
            </a:r>
            <a:endParaRPr lang="zh-CN" altLang="en-US" dirty="0"/>
          </a:p>
        </p:txBody>
      </p:sp>
      <p:sp>
        <p:nvSpPr>
          <p:cNvPr id="3" name="内容占位符 2"/>
          <p:cNvSpPr>
            <a:spLocks noGrp="1"/>
          </p:cNvSpPr>
          <p:nvPr>
            <p:ph idx="1"/>
          </p:nvPr>
        </p:nvSpPr>
        <p:spPr/>
        <p:txBody>
          <a:bodyPr>
            <a:normAutofit fontScale="85000" lnSpcReduction="20000"/>
          </a:bodyPr>
          <a:lstStyle/>
          <a:p>
            <a:r>
              <a:rPr lang="zh-CN" altLang="en-US" dirty="0"/>
              <a:t>现役军人数、在大陆港澳台胞数、外籍人士数首次公布</a:t>
            </a:r>
            <a:endParaRPr lang="en-US" altLang="zh-CN" dirty="0"/>
          </a:p>
          <a:p>
            <a:pPr lvl="1"/>
            <a:r>
              <a:rPr lang="zh-CN" altLang="en-US" dirty="0"/>
              <a:t>现役军人数</a:t>
            </a:r>
            <a:r>
              <a:rPr lang="en-US" altLang="zh-CN" dirty="0"/>
              <a:t>230</a:t>
            </a:r>
            <a:r>
              <a:rPr lang="zh-CN" altLang="en-US" dirty="0" smtClean="0"/>
              <a:t>万人</a:t>
            </a:r>
            <a:endParaRPr lang="en-US" altLang="zh-CN" dirty="0"/>
          </a:p>
          <a:p>
            <a:pPr lvl="1"/>
            <a:r>
              <a:rPr lang="zh-CN" altLang="zh-CN" dirty="0"/>
              <a:t>香港地区在大陆是23.5万人，澳门是2.1万人，台湾是17万人</a:t>
            </a:r>
            <a:r>
              <a:rPr lang="zh-CN" altLang="en-US" dirty="0"/>
              <a:t>，</a:t>
            </a:r>
            <a:r>
              <a:rPr lang="zh-CN" altLang="zh-CN" dirty="0"/>
              <a:t>持有外国护照的是59万</a:t>
            </a:r>
            <a:r>
              <a:rPr lang="zh-CN" altLang="zh-CN" dirty="0" smtClean="0"/>
              <a:t>人</a:t>
            </a:r>
            <a:r>
              <a:rPr lang="zh-CN" altLang="en-US" dirty="0" smtClean="0"/>
              <a:t>，</a:t>
            </a:r>
            <a:r>
              <a:rPr lang="zh-CN" altLang="zh-CN" dirty="0" smtClean="0"/>
              <a:t>其中</a:t>
            </a:r>
            <a:r>
              <a:rPr lang="zh-CN" altLang="zh-CN" dirty="0"/>
              <a:t>相当一部分是</a:t>
            </a:r>
            <a:r>
              <a:rPr lang="zh-CN" altLang="zh-CN" dirty="0" smtClean="0"/>
              <a:t>留学生</a:t>
            </a:r>
            <a:endParaRPr lang="en-US" altLang="zh-CN" dirty="0"/>
          </a:p>
          <a:p>
            <a:pPr lvl="1"/>
            <a:r>
              <a:rPr lang="zh-CN" altLang="en-US" dirty="0" smtClean="0"/>
              <a:t>人口国际化水平进一步提高，在</a:t>
            </a:r>
            <a:r>
              <a:rPr lang="zh-CN" altLang="en-US" dirty="0"/>
              <a:t>大陆外籍人士数量排名依次</a:t>
            </a:r>
            <a:r>
              <a:rPr lang="zh-CN" altLang="en-US" dirty="0" smtClean="0"/>
              <a:t>为</a:t>
            </a:r>
            <a:endParaRPr lang="en-US" altLang="zh-CN" dirty="0"/>
          </a:p>
          <a:p>
            <a:pPr lvl="2"/>
            <a:r>
              <a:rPr lang="zh-CN" altLang="zh-CN" dirty="0"/>
              <a:t>第一位</a:t>
            </a:r>
            <a:r>
              <a:rPr lang="zh-CN" altLang="en-US" dirty="0"/>
              <a:t>：</a:t>
            </a:r>
            <a:r>
              <a:rPr lang="zh-CN" altLang="zh-CN" dirty="0"/>
              <a:t>韩国人，12万</a:t>
            </a:r>
            <a:r>
              <a:rPr lang="zh-CN" altLang="zh-CN" dirty="0" smtClean="0"/>
              <a:t>人</a:t>
            </a:r>
            <a:endParaRPr lang="en-US" altLang="zh-CN" dirty="0" smtClean="0"/>
          </a:p>
          <a:p>
            <a:pPr lvl="2"/>
            <a:r>
              <a:rPr lang="zh-CN" altLang="zh-CN" dirty="0" smtClean="0"/>
              <a:t>第二</a:t>
            </a:r>
            <a:r>
              <a:rPr lang="zh-CN" altLang="en-US" dirty="0"/>
              <a:t>位：</a:t>
            </a:r>
            <a:r>
              <a:rPr lang="zh-CN" altLang="zh-CN" dirty="0"/>
              <a:t>美国人</a:t>
            </a:r>
            <a:r>
              <a:rPr lang="zh-CN" altLang="en-US" dirty="0"/>
              <a:t>，</a:t>
            </a:r>
            <a:r>
              <a:rPr lang="zh-CN" altLang="zh-CN" dirty="0"/>
              <a:t>7.2万</a:t>
            </a:r>
            <a:r>
              <a:rPr lang="zh-CN" altLang="zh-CN" dirty="0" smtClean="0"/>
              <a:t>人</a:t>
            </a:r>
            <a:endParaRPr lang="en-US" altLang="zh-CN" dirty="0" smtClean="0"/>
          </a:p>
          <a:p>
            <a:pPr lvl="2"/>
            <a:r>
              <a:rPr lang="zh-CN" altLang="zh-CN" dirty="0" smtClean="0"/>
              <a:t>第三</a:t>
            </a:r>
            <a:r>
              <a:rPr lang="zh-CN" altLang="en-US" dirty="0"/>
              <a:t>位：</a:t>
            </a:r>
            <a:r>
              <a:rPr lang="zh-CN" altLang="zh-CN" dirty="0"/>
              <a:t>日本人</a:t>
            </a:r>
            <a:r>
              <a:rPr lang="zh-CN" altLang="en-US" dirty="0"/>
              <a:t>，</a:t>
            </a:r>
            <a:r>
              <a:rPr lang="zh-CN" altLang="zh-CN" dirty="0"/>
              <a:t>6.6万</a:t>
            </a:r>
            <a:r>
              <a:rPr lang="zh-CN" altLang="zh-CN" dirty="0" smtClean="0"/>
              <a:t>人</a:t>
            </a:r>
            <a:endParaRPr lang="en-US" altLang="zh-CN" dirty="0" smtClean="0"/>
          </a:p>
          <a:p>
            <a:pPr lvl="2"/>
            <a:r>
              <a:rPr lang="zh-CN" altLang="zh-CN" dirty="0" smtClean="0"/>
              <a:t>第四</a:t>
            </a:r>
            <a:r>
              <a:rPr lang="zh-CN" altLang="en-US" dirty="0"/>
              <a:t>位：</a:t>
            </a:r>
            <a:r>
              <a:rPr lang="zh-CN" altLang="zh-CN" dirty="0"/>
              <a:t>缅甸人</a:t>
            </a:r>
            <a:r>
              <a:rPr lang="zh-CN" altLang="en-US" dirty="0"/>
              <a:t>，</a:t>
            </a:r>
            <a:r>
              <a:rPr lang="zh-CN" altLang="zh-CN" dirty="0"/>
              <a:t>约4万</a:t>
            </a:r>
            <a:r>
              <a:rPr lang="zh-CN" altLang="zh-CN" dirty="0" smtClean="0"/>
              <a:t>人</a:t>
            </a:r>
            <a:endParaRPr lang="en-US" altLang="zh-CN" dirty="0" smtClean="0"/>
          </a:p>
          <a:p>
            <a:pPr lvl="2"/>
            <a:r>
              <a:rPr lang="zh-CN" altLang="zh-CN" dirty="0" smtClean="0"/>
              <a:t>第五</a:t>
            </a:r>
            <a:r>
              <a:rPr lang="zh-CN" altLang="en-US" dirty="0"/>
              <a:t>位：</a:t>
            </a:r>
            <a:r>
              <a:rPr lang="zh-CN" altLang="zh-CN" dirty="0"/>
              <a:t>越南人</a:t>
            </a:r>
            <a:r>
              <a:rPr lang="zh-CN" altLang="en-US" dirty="0"/>
              <a:t>，约</a:t>
            </a:r>
            <a:r>
              <a:rPr lang="zh-CN" altLang="zh-CN" dirty="0"/>
              <a:t>3.6万人</a:t>
            </a:r>
            <a:endParaRPr lang="zh-CN" altLang="en-US" dirty="0"/>
          </a:p>
        </p:txBody>
      </p:sp>
    </p:spTree>
    <p:extLst>
      <p:ext uri="{BB962C8B-B14F-4D97-AF65-F5344CB8AC3E}">
        <p14:creationId xmlns:p14="http://schemas.microsoft.com/office/powerpoint/2010/main" xmlns="" val="18909346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6.</a:t>
            </a:r>
            <a:r>
              <a:rPr lang="zh-CN" altLang="en-US" dirty="0" smtClean="0"/>
              <a:t>人口发展面临的挑战</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a:t>未来中国将面临少子化、老龄化</a:t>
            </a:r>
            <a:r>
              <a:rPr lang="zh-CN" altLang="en-US" dirty="0" smtClean="0"/>
              <a:t>局面</a:t>
            </a:r>
            <a:endParaRPr lang="zh-CN" altLang="en-US" dirty="0"/>
          </a:p>
          <a:p>
            <a:pPr lvl="1"/>
            <a:r>
              <a:rPr lang="en-US" altLang="zh-CN" dirty="0"/>
              <a:t>2010</a:t>
            </a:r>
            <a:r>
              <a:rPr lang="zh-CN" altLang="en-US" dirty="0"/>
              <a:t>年中国少年儿童即</a:t>
            </a:r>
            <a:r>
              <a:rPr lang="en-US" altLang="zh-CN" dirty="0"/>
              <a:t>0</a:t>
            </a:r>
            <a:r>
              <a:rPr lang="zh-CN" altLang="en-US" dirty="0"/>
              <a:t>到</a:t>
            </a:r>
            <a:r>
              <a:rPr lang="en-US" altLang="zh-CN" dirty="0"/>
              <a:t>14</a:t>
            </a:r>
            <a:r>
              <a:rPr lang="zh-CN" altLang="en-US" dirty="0"/>
              <a:t>岁人口占总人口比重</a:t>
            </a:r>
            <a:r>
              <a:rPr lang="en-US" altLang="zh-CN" dirty="0" smtClean="0"/>
              <a:t>16.6%</a:t>
            </a:r>
            <a:r>
              <a:rPr lang="zh-CN" altLang="en-US" dirty="0"/>
              <a:t>显著低于</a:t>
            </a:r>
            <a:r>
              <a:rPr lang="en-US" altLang="zh-CN" dirty="0"/>
              <a:t>2000</a:t>
            </a:r>
            <a:r>
              <a:rPr lang="zh-CN" altLang="en-US" dirty="0"/>
              <a:t>年数值，今后还将继续</a:t>
            </a:r>
            <a:r>
              <a:rPr lang="zh-CN" altLang="en-US" dirty="0" smtClean="0"/>
              <a:t>下降</a:t>
            </a:r>
            <a:endParaRPr lang="en-US" altLang="zh-CN" dirty="0" smtClean="0"/>
          </a:p>
          <a:p>
            <a:pPr lvl="1"/>
            <a:r>
              <a:rPr lang="en-US" altLang="zh-CN" dirty="0" smtClean="0"/>
              <a:t>2010</a:t>
            </a:r>
            <a:r>
              <a:rPr lang="zh-CN" altLang="en-US" dirty="0"/>
              <a:t>年我国</a:t>
            </a:r>
            <a:r>
              <a:rPr lang="en-US" altLang="zh-CN" dirty="0"/>
              <a:t>60</a:t>
            </a:r>
            <a:r>
              <a:rPr lang="zh-CN" altLang="en-US" dirty="0"/>
              <a:t>岁以上人口达到</a:t>
            </a:r>
            <a:r>
              <a:rPr lang="en-US" altLang="zh-CN" dirty="0"/>
              <a:t>1.77</a:t>
            </a:r>
            <a:r>
              <a:rPr lang="zh-CN" altLang="en-US" dirty="0"/>
              <a:t>亿，</a:t>
            </a:r>
            <a:r>
              <a:rPr lang="en-US" altLang="zh-CN" dirty="0"/>
              <a:t>2015</a:t>
            </a:r>
            <a:r>
              <a:rPr lang="zh-CN" altLang="en-US" dirty="0"/>
              <a:t>年之前将突破</a:t>
            </a:r>
            <a:r>
              <a:rPr lang="en-US" altLang="zh-CN" dirty="0"/>
              <a:t>2</a:t>
            </a:r>
            <a:r>
              <a:rPr lang="zh-CN" altLang="en-US" dirty="0"/>
              <a:t>亿</a:t>
            </a:r>
            <a:r>
              <a:rPr lang="zh-CN" altLang="en-US" dirty="0" smtClean="0"/>
              <a:t>人</a:t>
            </a:r>
            <a:endParaRPr lang="en-US" altLang="zh-CN" dirty="0" smtClean="0"/>
          </a:p>
          <a:p>
            <a:pPr lvl="1"/>
            <a:r>
              <a:rPr lang="zh-CN" altLang="zh-CN" dirty="0"/>
              <a:t>中国少子老龄化问题将会越来越严重。因此，合理布局、回应中国老龄化问题，中国应将适当调整计划生育政策，以防止人口结构失衡、社会负担过重等问题严重化</a:t>
            </a:r>
            <a:endParaRPr lang="zh-CN" altLang="en-US" dirty="0"/>
          </a:p>
        </p:txBody>
      </p:sp>
    </p:spTree>
    <p:extLst>
      <p:ext uri="{BB962C8B-B14F-4D97-AF65-F5344CB8AC3E}">
        <p14:creationId xmlns:p14="http://schemas.microsoft.com/office/powerpoint/2010/main" xmlns="" val="4069890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6.</a:t>
            </a:r>
            <a:r>
              <a:rPr lang="zh-CN" altLang="en-US" dirty="0"/>
              <a:t>人口发展面临的挑战</a:t>
            </a:r>
          </a:p>
        </p:txBody>
      </p:sp>
      <p:sp>
        <p:nvSpPr>
          <p:cNvPr id="3" name="内容占位符 2"/>
          <p:cNvSpPr>
            <a:spLocks noGrp="1"/>
          </p:cNvSpPr>
          <p:nvPr>
            <p:ph idx="1"/>
          </p:nvPr>
        </p:nvSpPr>
        <p:spPr/>
        <p:txBody>
          <a:bodyPr/>
          <a:lstStyle/>
          <a:p>
            <a:endParaRPr lang="zh-CN" altLang="en-US"/>
          </a:p>
        </p:txBody>
      </p:sp>
      <p:pic>
        <p:nvPicPr>
          <p:cNvPr id="4" name="图表 1"/>
          <p:cNvPicPr>
            <a:picLocks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99592" y="1772816"/>
            <a:ext cx="7416824" cy="41764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5256442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smtClean="0"/>
              <a:t>中印人口发展情况</a:t>
            </a:r>
            <a:r>
              <a:rPr lang="zh-CN" altLang="en-US" dirty="0" smtClean="0"/>
              <a:t>对比（</a:t>
            </a:r>
            <a:r>
              <a:rPr lang="en-US" altLang="zh-CN" dirty="0" smtClean="0"/>
              <a:t>2010</a:t>
            </a:r>
            <a:r>
              <a:rPr lang="zh-CN" altLang="en-US" dirty="0" smtClean="0"/>
              <a:t>）</a:t>
            </a:r>
            <a:endParaRPr lang="zh-CN" altLang="en-US" dirty="0"/>
          </a:p>
        </p:txBody>
      </p:sp>
      <p:graphicFrame>
        <p:nvGraphicFramePr>
          <p:cNvPr id="4" name="内容占位符 3"/>
          <p:cNvGraphicFramePr>
            <a:graphicFrameLocks noGrp="1"/>
          </p:cNvGraphicFramePr>
          <p:nvPr>
            <p:ph idx="1"/>
            <p:extLst>
              <p:ext uri="{D42A27DB-BD31-4B8C-83A1-F6EECF244321}">
                <p14:modId xmlns:p14="http://schemas.microsoft.com/office/powerpoint/2010/main" xmlns="" val="2891463573"/>
              </p:ext>
            </p:extLst>
          </p:nvPr>
        </p:nvGraphicFramePr>
        <p:xfrm>
          <a:off x="755576" y="1988840"/>
          <a:ext cx="7560840" cy="3384376"/>
        </p:xfrm>
        <a:graphic>
          <a:graphicData uri="http://schemas.openxmlformats.org/drawingml/2006/table">
            <a:tbl>
              <a:tblPr>
                <a:tableStyleId>{1E171933-4619-4E11-9A3F-F7608DF75F80}</a:tableStyleId>
              </a:tblPr>
              <a:tblGrid>
                <a:gridCol w="4344662"/>
                <a:gridCol w="1608089"/>
                <a:gridCol w="1608089"/>
              </a:tblGrid>
              <a:tr h="423047">
                <a:tc>
                  <a:txBody>
                    <a:bodyPr/>
                    <a:lstStyle/>
                    <a:p>
                      <a:pPr algn="l" fontAlgn="ctr"/>
                      <a:endParaRPr lang="zh-CN" altLang="en-US" sz="2400" b="0" i="0" u="none" strike="noStrike">
                        <a:solidFill>
                          <a:srgbClr val="000000"/>
                        </a:solidFill>
                        <a:effectLst/>
                        <a:latin typeface="黑体" pitchFamily="49" charset="-122"/>
                        <a:ea typeface="黑体" pitchFamily="49" charset="-122"/>
                      </a:endParaRPr>
                    </a:p>
                  </a:txBody>
                  <a:tcPr marL="9525" marR="9525" marT="9525" marB="0" anchor="ctr"/>
                </a:tc>
                <a:tc>
                  <a:txBody>
                    <a:bodyPr/>
                    <a:lstStyle/>
                    <a:p>
                      <a:pPr algn="ctr" fontAlgn="ctr"/>
                      <a:r>
                        <a:rPr lang="zh-CN" altLang="en-US" sz="2400" u="none" strike="noStrike">
                          <a:effectLst/>
                          <a:latin typeface="黑体" pitchFamily="49" charset="-122"/>
                          <a:ea typeface="黑体" pitchFamily="49" charset="-122"/>
                        </a:rPr>
                        <a:t>中国</a:t>
                      </a:r>
                      <a:endParaRPr lang="zh-CN" altLang="en-US" sz="2400" b="0" i="0" u="none" strike="noStrike">
                        <a:solidFill>
                          <a:srgbClr val="000000"/>
                        </a:solidFill>
                        <a:effectLst/>
                        <a:latin typeface="黑体" pitchFamily="49" charset="-122"/>
                        <a:ea typeface="黑体" pitchFamily="49" charset="-122"/>
                      </a:endParaRPr>
                    </a:p>
                  </a:txBody>
                  <a:tcPr marL="9525" marR="9525" marT="9525" marB="0" anchor="ctr"/>
                </a:tc>
                <a:tc>
                  <a:txBody>
                    <a:bodyPr/>
                    <a:lstStyle/>
                    <a:p>
                      <a:pPr algn="ctr" fontAlgn="ctr"/>
                      <a:r>
                        <a:rPr lang="zh-CN" altLang="en-US" sz="2400" u="none" strike="noStrike">
                          <a:effectLst/>
                          <a:latin typeface="黑体" pitchFamily="49" charset="-122"/>
                          <a:ea typeface="黑体" pitchFamily="49" charset="-122"/>
                        </a:rPr>
                        <a:t>印度</a:t>
                      </a:r>
                      <a:endParaRPr lang="zh-CN" altLang="en-US" sz="2400" b="0" i="0" u="none" strike="noStrike">
                        <a:solidFill>
                          <a:srgbClr val="000000"/>
                        </a:solidFill>
                        <a:effectLst/>
                        <a:latin typeface="黑体" pitchFamily="49" charset="-122"/>
                        <a:ea typeface="黑体" pitchFamily="49" charset="-122"/>
                      </a:endParaRPr>
                    </a:p>
                  </a:txBody>
                  <a:tcPr marL="9525" marR="9525" marT="9525" marB="0" anchor="ctr"/>
                </a:tc>
              </a:tr>
              <a:tr h="423047">
                <a:tc>
                  <a:txBody>
                    <a:bodyPr/>
                    <a:lstStyle/>
                    <a:p>
                      <a:pPr algn="l" fontAlgn="ctr"/>
                      <a:r>
                        <a:rPr lang="zh-CN" altLang="en-US" sz="2400" u="none" strike="noStrike">
                          <a:effectLst/>
                          <a:latin typeface="黑体" pitchFamily="49" charset="-122"/>
                          <a:ea typeface="黑体" pitchFamily="49" charset="-122"/>
                        </a:rPr>
                        <a:t>人口（亿人）</a:t>
                      </a:r>
                      <a:endParaRPr lang="zh-CN" altLang="en-US" sz="2400" b="0" i="0" u="none" strike="noStrike">
                        <a:solidFill>
                          <a:srgbClr val="000000"/>
                        </a:solidFill>
                        <a:effectLst/>
                        <a:latin typeface="黑体" pitchFamily="49" charset="-122"/>
                        <a:ea typeface="黑体" pitchFamily="49" charset="-122"/>
                      </a:endParaRPr>
                    </a:p>
                  </a:txBody>
                  <a:tcPr marL="9525" marR="9525" marT="9525" marB="0" anchor="ctr"/>
                </a:tc>
                <a:tc>
                  <a:txBody>
                    <a:bodyPr/>
                    <a:lstStyle/>
                    <a:p>
                      <a:pPr algn="r" fontAlgn="ctr"/>
                      <a:r>
                        <a:rPr lang="en-US" altLang="zh-CN" sz="2400" u="none" strike="noStrike">
                          <a:effectLst/>
                          <a:latin typeface="黑体" pitchFamily="49" charset="-122"/>
                          <a:ea typeface="黑体" pitchFamily="49" charset="-122"/>
                        </a:rPr>
                        <a:t>13.37</a:t>
                      </a:r>
                      <a:endParaRPr lang="en-US" altLang="zh-CN" sz="2400" b="0" i="0" u="none" strike="noStrike">
                        <a:solidFill>
                          <a:srgbClr val="000000"/>
                        </a:solidFill>
                        <a:effectLst/>
                        <a:latin typeface="黑体" pitchFamily="49" charset="-122"/>
                        <a:ea typeface="黑体" pitchFamily="49" charset="-122"/>
                      </a:endParaRPr>
                    </a:p>
                  </a:txBody>
                  <a:tcPr marL="9525" marR="9525" marT="9525" marB="0" anchor="ctr"/>
                </a:tc>
                <a:tc>
                  <a:txBody>
                    <a:bodyPr/>
                    <a:lstStyle/>
                    <a:p>
                      <a:pPr algn="r" fontAlgn="ctr"/>
                      <a:r>
                        <a:rPr lang="en-US" altLang="zh-CN" sz="2400" u="none" strike="noStrike">
                          <a:effectLst/>
                          <a:latin typeface="黑体" pitchFamily="49" charset="-122"/>
                          <a:ea typeface="黑体" pitchFamily="49" charset="-122"/>
                        </a:rPr>
                        <a:t>11.89</a:t>
                      </a:r>
                      <a:endParaRPr lang="en-US" altLang="zh-CN" sz="2400" b="0" i="0" u="none" strike="noStrike">
                        <a:solidFill>
                          <a:srgbClr val="000000"/>
                        </a:solidFill>
                        <a:effectLst/>
                        <a:latin typeface="黑体" pitchFamily="49" charset="-122"/>
                        <a:ea typeface="黑体" pitchFamily="49" charset="-122"/>
                      </a:endParaRPr>
                    </a:p>
                  </a:txBody>
                  <a:tcPr marL="9525" marR="9525" marT="9525" marB="0" anchor="ctr"/>
                </a:tc>
              </a:tr>
              <a:tr h="423047">
                <a:tc>
                  <a:txBody>
                    <a:bodyPr/>
                    <a:lstStyle/>
                    <a:p>
                      <a:pPr algn="l" fontAlgn="ctr"/>
                      <a:r>
                        <a:rPr lang="en-US" altLang="zh-CN" sz="2400" u="none" strike="noStrike">
                          <a:effectLst/>
                          <a:latin typeface="黑体" pitchFamily="49" charset="-122"/>
                          <a:ea typeface="黑体" pitchFamily="49" charset="-122"/>
                        </a:rPr>
                        <a:t>0-14</a:t>
                      </a:r>
                      <a:r>
                        <a:rPr lang="zh-CN" altLang="en-US" sz="2400" u="none" strike="noStrike">
                          <a:effectLst/>
                          <a:latin typeface="黑体" pitchFamily="49" charset="-122"/>
                          <a:ea typeface="黑体" pitchFamily="49" charset="-122"/>
                        </a:rPr>
                        <a:t>岁人口占总人口比重</a:t>
                      </a:r>
                      <a:endParaRPr lang="zh-CN" altLang="en-US" sz="2400" b="0" i="0" u="none" strike="noStrike">
                        <a:solidFill>
                          <a:srgbClr val="000000"/>
                        </a:solidFill>
                        <a:effectLst/>
                        <a:latin typeface="黑体" pitchFamily="49" charset="-122"/>
                        <a:ea typeface="黑体" pitchFamily="49" charset="-122"/>
                      </a:endParaRPr>
                    </a:p>
                  </a:txBody>
                  <a:tcPr marL="9525" marR="9525" marT="9525" marB="0" anchor="ctr"/>
                </a:tc>
                <a:tc>
                  <a:txBody>
                    <a:bodyPr/>
                    <a:lstStyle/>
                    <a:p>
                      <a:pPr algn="r" fontAlgn="ctr"/>
                      <a:r>
                        <a:rPr lang="en-US" altLang="zh-CN" sz="2400" u="none" strike="noStrike" dirty="0" smtClean="0">
                          <a:effectLst/>
                          <a:latin typeface="黑体" pitchFamily="49" charset="-122"/>
                          <a:ea typeface="黑体" pitchFamily="49" charset="-122"/>
                        </a:rPr>
                        <a:t>16.6%</a:t>
                      </a:r>
                      <a:endParaRPr lang="en-US" altLang="zh-CN" sz="2400" b="0" i="0" u="none" strike="noStrike" dirty="0">
                        <a:solidFill>
                          <a:srgbClr val="000000"/>
                        </a:solidFill>
                        <a:effectLst/>
                        <a:latin typeface="黑体" pitchFamily="49" charset="-122"/>
                        <a:ea typeface="黑体" pitchFamily="49" charset="-122"/>
                      </a:endParaRPr>
                    </a:p>
                  </a:txBody>
                  <a:tcPr marL="9525" marR="9525" marT="9525" marB="0" anchor="ctr"/>
                </a:tc>
                <a:tc>
                  <a:txBody>
                    <a:bodyPr/>
                    <a:lstStyle/>
                    <a:p>
                      <a:pPr algn="r" fontAlgn="ctr"/>
                      <a:r>
                        <a:rPr lang="en-US" altLang="zh-CN" sz="2400" u="none" strike="noStrike" dirty="0" smtClean="0">
                          <a:effectLst/>
                          <a:latin typeface="黑体" pitchFamily="49" charset="-122"/>
                          <a:ea typeface="黑体" pitchFamily="49" charset="-122"/>
                        </a:rPr>
                        <a:t>29.7%</a:t>
                      </a:r>
                      <a:endParaRPr lang="en-US" altLang="zh-CN" sz="2400" b="0" i="0" u="none" strike="noStrike" dirty="0">
                        <a:solidFill>
                          <a:srgbClr val="000000"/>
                        </a:solidFill>
                        <a:effectLst/>
                        <a:latin typeface="黑体" pitchFamily="49" charset="-122"/>
                        <a:ea typeface="黑体" pitchFamily="49" charset="-122"/>
                      </a:endParaRPr>
                    </a:p>
                  </a:txBody>
                  <a:tcPr marL="9525" marR="9525" marT="9525" marB="0" anchor="ctr"/>
                </a:tc>
              </a:tr>
              <a:tr h="423047">
                <a:tc>
                  <a:txBody>
                    <a:bodyPr/>
                    <a:lstStyle/>
                    <a:p>
                      <a:pPr algn="l" fontAlgn="ctr"/>
                      <a:r>
                        <a:rPr lang="en-US" altLang="zh-CN" sz="2400" u="none" strike="noStrike">
                          <a:effectLst/>
                          <a:latin typeface="黑体" pitchFamily="49" charset="-122"/>
                          <a:ea typeface="黑体" pitchFamily="49" charset="-122"/>
                        </a:rPr>
                        <a:t>65</a:t>
                      </a:r>
                      <a:r>
                        <a:rPr lang="zh-CN" altLang="en-US" sz="2400" u="none" strike="noStrike">
                          <a:effectLst/>
                          <a:latin typeface="黑体" pitchFamily="49" charset="-122"/>
                          <a:ea typeface="黑体" pitchFamily="49" charset="-122"/>
                        </a:rPr>
                        <a:t>岁以上人口占总人口比重</a:t>
                      </a:r>
                      <a:endParaRPr lang="zh-CN" altLang="en-US" sz="2400" b="0" i="0" u="none" strike="noStrike">
                        <a:solidFill>
                          <a:srgbClr val="000000"/>
                        </a:solidFill>
                        <a:effectLst/>
                        <a:latin typeface="黑体" pitchFamily="49" charset="-122"/>
                        <a:ea typeface="黑体" pitchFamily="49" charset="-122"/>
                      </a:endParaRPr>
                    </a:p>
                  </a:txBody>
                  <a:tcPr marL="9525" marR="9525" marT="9525" marB="0" anchor="ctr"/>
                </a:tc>
                <a:tc>
                  <a:txBody>
                    <a:bodyPr/>
                    <a:lstStyle/>
                    <a:p>
                      <a:pPr algn="r" fontAlgn="ctr"/>
                      <a:r>
                        <a:rPr lang="en-US" altLang="zh-CN" sz="2400" u="none" strike="noStrike" dirty="0" smtClean="0">
                          <a:effectLst/>
                          <a:latin typeface="黑体" pitchFamily="49" charset="-122"/>
                          <a:ea typeface="黑体" pitchFamily="49" charset="-122"/>
                        </a:rPr>
                        <a:t>8.9%</a:t>
                      </a:r>
                      <a:endParaRPr lang="en-US" altLang="zh-CN" sz="2400" b="0" i="0" u="none" strike="noStrike" dirty="0">
                        <a:solidFill>
                          <a:srgbClr val="000000"/>
                        </a:solidFill>
                        <a:effectLst/>
                        <a:latin typeface="黑体" pitchFamily="49" charset="-122"/>
                        <a:ea typeface="黑体" pitchFamily="49" charset="-122"/>
                      </a:endParaRPr>
                    </a:p>
                  </a:txBody>
                  <a:tcPr marL="9525" marR="9525" marT="9525" marB="0" anchor="ctr"/>
                </a:tc>
                <a:tc>
                  <a:txBody>
                    <a:bodyPr/>
                    <a:lstStyle/>
                    <a:p>
                      <a:pPr algn="r" fontAlgn="ctr"/>
                      <a:r>
                        <a:rPr lang="en-US" altLang="zh-CN" sz="2400" u="none" strike="noStrike" dirty="0" smtClean="0">
                          <a:effectLst/>
                          <a:latin typeface="黑体" pitchFamily="49" charset="-122"/>
                          <a:ea typeface="黑体" pitchFamily="49" charset="-122"/>
                        </a:rPr>
                        <a:t>5.5%</a:t>
                      </a:r>
                      <a:endParaRPr lang="en-US" altLang="zh-CN" sz="2400" b="0" i="0" u="none" strike="noStrike" dirty="0">
                        <a:solidFill>
                          <a:srgbClr val="000000"/>
                        </a:solidFill>
                        <a:effectLst/>
                        <a:latin typeface="黑体" pitchFamily="49" charset="-122"/>
                        <a:ea typeface="黑体" pitchFamily="49" charset="-122"/>
                      </a:endParaRPr>
                    </a:p>
                  </a:txBody>
                  <a:tcPr marL="9525" marR="9525" marT="9525" marB="0" anchor="ctr"/>
                </a:tc>
              </a:tr>
              <a:tr h="423047">
                <a:tc>
                  <a:txBody>
                    <a:bodyPr/>
                    <a:lstStyle/>
                    <a:p>
                      <a:pPr algn="l" fontAlgn="ctr"/>
                      <a:r>
                        <a:rPr lang="zh-CN" altLang="en-US" sz="2400" u="none" strike="noStrike">
                          <a:effectLst/>
                          <a:latin typeface="黑体" pitchFamily="49" charset="-122"/>
                          <a:ea typeface="黑体" pitchFamily="49" charset="-122"/>
                        </a:rPr>
                        <a:t>人口增长率</a:t>
                      </a:r>
                      <a:endParaRPr lang="zh-CN" altLang="en-US" sz="2400" b="0" i="0" u="none" strike="noStrike">
                        <a:solidFill>
                          <a:srgbClr val="000000"/>
                        </a:solidFill>
                        <a:effectLst/>
                        <a:latin typeface="黑体" pitchFamily="49" charset="-122"/>
                        <a:ea typeface="黑体" pitchFamily="49" charset="-122"/>
                      </a:endParaRPr>
                    </a:p>
                  </a:txBody>
                  <a:tcPr marL="9525" marR="9525" marT="9525" marB="0" anchor="ctr"/>
                </a:tc>
                <a:tc>
                  <a:txBody>
                    <a:bodyPr/>
                    <a:lstStyle/>
                    <a:p>
                      <a:pPr algn="r" fontAlgn="ctr"/>
                      <a:r>
                        <a:rPr lang="en-US" altLang="zh-CN" sz="2400" u="none" strike="noStrike">
                          <a:effectLst/>
                          <a:latin typeface="黑体" pitchFamily="49" charset="-122"/>
                          <a:ea typeface="黑体" pitchFamily="49" charset="-122"/>
                        </a:rPr>
                        <a:t>0.49%</a:t>
                      </a:r>
                      <a:endParaRPr lang="en-US" altLang="zh-CN" sz="2400" b="0" i="0" u="none" strike="noStrike">
                        <a:solidFill>
                          <a:srgbClr val="000000"/>
                        </a:solidFill>
                        <a:effectLst/>
                        <a:latin typeface="黑体" pitchFamily="49" charset="-122"/>
                        <a:ea typeface="黑体" pitchFamily="49" charset="-122"/>
                      </a:endParaRPr>
                    </a:p>
                  </a:txBody>
                  <a:tcPr marL="9525" marR="9525" marT="9525" marB="0" anchor="ctr"/>
                </a:tc>
                <a:tc>
                  <a:txBody>
                    <a:bodyPr/>
                    <a:lstStyle/>
                    <a:p>
                      <a:pPr algn="r" fontAlgn="ctr"/>
                      <a:r>
                        <a:rPr lang="en-US" altLang="zh-CN" sz="2400" u="none" strike="noStrike">
                          <a:effectLst/>
                          <a:latin typeface="黑体" pitchFamily="49" charset="-122"/>
                          <a:ea typeface="黑体" pitchFamily="49" charset="-122"/>
                        </a:rPr>
                        <a:t>1.34%</a:t>
                      </a:r>
                      <a:endParaRPr lang="en-US" altLang="zh-CN" sz="2400" b="0" i="0" u="none" strike="noStrike">
                        <a:solidFill>
                          <a:srgbClr val="000000"/>
                        </a:solidFill>
                        <a:effectLst/>
                        <a:latin typeface="黑体" pitchFamily="49" charset="-122"/>
                        <a:ea typeface="黑体" pitchFamily="49" charset="-122"/>
                      </a:endParaRPr>
                    </a:p>
                  </a:txBody>
                  <a:tcPr marL="9525" marR="9525" marT="9525" marB="0" anchor="ctr"/>
                </a:tc>
              </a:tr>
              <a:tr h="423047">
                <a:tc>
                  <a:txBody>
                    <a:bodyPr/>
                    <a:lstStyle/>
                    <a:p>
                      <a:pPr algn="l" fontAlgn="ctr"/>
                      <a:r>
                        <a:rPr lang="zh-CN" altLang="en-US" sz="2400" u="none" strike="noStrike">
                          <a:effectLst/>
                          <a:latin typeface="黑体" pitchFamily="49" charset="-122"/>
                          <a:ea typeface="黑体" pitchFamily="49" charset="-122"/>
                        </a:rPr>
                        <a:t>出生率</a:t>
                      </a:r>
                      <a:endParaRPr lang="zh-CN" altLang="en-US" sz="2400" b="0" i="0" u="none" strike="noStrike">
                        <a:solidFill>
                          <a:srgbClr val="000000"/>
                        </a:solidFill>
                        <a:effectLst/>
                        <a:latin typeface="黑体" pitchFamily="49" charset="-122"/>
                        <a:ea typeface="黑体" pitchFamily="49" charset="-122"/>
                      </a:endParaRPr>
                    </a:p>
                  </a:txBody>
                  <a:tcPr marL="9525" marR="9525" marT="9525" marB="0" anchor="ctr"/>
                </a:tc>
                <a:tc>
                  <a:txBody>
                    <a:bodyPr/>
                    <a:lstStyle/>
                    <a:p>
                      <a:pPr algn="r" fontAlgn="ctr"/>
                      <a:r>
                        <a:rPr lang="en-US" altLang="zh-CN" sz="2400" u="none" strike="noStrike" dirty="0" smtClean="0">
                          <a:effectLst/>
                          <a:latin typeface="黑体" pitchFamily="49" charset="-122"/>
                          <a:ea typeface="黑体" pitchFamily="49" charset="-122"/>
                        </a:rPr>
                        <a:t>12.29‰</a:t>
                      </a:r>
                      <a:endParaRPr lang="en-US" altLang="zh-CN" sz="2400" b="0" i="0" u="none" strike="noStrike" dirty="0">
                        <a:solidFill>
                          <a:srgbClr val="000000"/>
                        </a:solidFill>
                        <a:effectLst/>
                        <a:latin typeface="黑体" pitchFamily="49" charset="-122"/>
                        <a:ea typeface="黑体" pitchFamily="49" charset="-122"/>
                      </a:endParaRPr>
                    </a:p>
                  </a:txBody>
                  <a:tcPr marL="9525" marR="9525" marT="9525" marB="0" anchor="ctr"/>
                </a:tc>
                <a:tc>
                  <a:txBody>
                    <a:bodyPr/>
                    <a:lstStyle/>
                    <a:p>
                      <a:pPr algn="r" fontAlgn="ctr"/>
                      <a:r>
                        <a:rPr lang="en-US" altLang="zh-CN" sz="2400" u="none" strike="noStrike" dirty="0" smtClean="0">
                          <a:effectLst/>
                          <a:latin typeface="黑体" pitchFamily="49" charset="-122"/>
                          <a:ea typeface="黑体" pitchFamily="49" charset="-122"/>
                        </a:rPr>
                        <a:t>20.97‰</a:t>
                      </a:r>
                      <a:endParaRPr lang="en-US" altLang="zh-CN" sz="2400" b="0" i="0" u="none" strike="noStrike" dirty="0">
                        <a:solidFill>
                          <a:srgbClr val="000000"/>
                        </a:solidFill>
                        <a:effectLst/>
                        <a:latin typeface="黑体" pitchFamily="49" charset="-122"/>
                        <a:ea typeface="黑体" pitchFamily="49" charset="-122"/>
                      </a:endParaRPr>
                    </a:p>
                  </a:txBody>
                  <a:tcPr marL="9525" marR="9525" marT="9525" marB="0" anchor="ctr"/>
                </a:tc>
              </a:tr>
              <a:tr h="423047">
                <a:tc>
                  <a:txBody>
                    <a:bodyPr/>
                    <a:lstStyle/>
                    <a:p>
                      <a:pPr algn="l" fontAlgn="ctr"/>
                      <a:r>
                        <a:rPr lang="zh-CN" altLang="en-US" sz="2400" u="none" strike="noStrike">
                          <a:effectLst/>
                          <a:latin typeface="黑体" pitchFamily="49" charset="-122"/>
                          <a:ea typeface="黑体" pitchFamily="49" charset="-122"/>
                        </a:rPr>
                        <a:t>死亡率</a:t>
                      </a:r>
                      <a:endParaRPr lang="zh-CN" altLang="en-US" sz="2400" b="0" i="0" u="none" strike="noStrike">
                        <a:solidFill>
                          <a:srgbClr val="000000"/>
                        </a:solidFill>
                        <a:effectLst/>
                        <a:latin typeface="黑体" pitchFamily="49" charset="-122"/>
                        <a:ea typeface="黑体" pitchFamily="49" charset="-122"/>
                      </a:endParaRPr>
                    </a:p>
                  </a:txBody>
                  <a:tcPr marL="9525" marR="9525" marT="9525" marB="0" anchor="ctr"/>
                </a:tc>
                <a:tc>
                  <a:txBody>
                    <a:bodyPr/>
                    <a:lstStyle/>
                    <a:p>
                      <a:pPr algn="r" fontAlgn="ctr"/>
                      <a:r>
                        <a:rPr lang="en-US" altLang="zh-CN" sz="2400" u="none" strike="noStrike" dirty="0" smtClean="0">
                          <a:effectLst/>
                          <a:latin typeface="黑体" pitchFamily="49" charset="-122"/>
                          <a:ea typeface="黑体" pitchFamily="49" charset="-122"/>
                        </a:rPr>
                        <a:t>7.03‰</a:t>
                      </a:r>
                      <a:endParaRPr lang="en-US" altLang="zh-CN" sz="2400" b="0" i="0" u="none" strike="noStrike" dirty="0">
                        <a:solidFill>
                          <a:srgbClr val="000000"/>
                        </a:solidFill>
                        <a:effectLst/>
                        <a:latin typeface="黑体" pitchFamily="49" charset="-122"/>
                        <a:ea typeface="黑体" pitchFamily="49" charset="-122"/>
                      </a:endParaRPr>
                    </a:p>
                  </a:txBody>
                  <a:tcPr marL="9525" marR="9525" marT="9525" marB="0" anchor="ctr"/>
                </a:tc>
                <a:tc>
                  <a:txBody>
                    <a:bodyPr/>
                    <a:lstStyle/>
                    <a:p>
                      <a:pPr algn="r" fontAlgn="ctr"/>
                      <a:r>
                        <a:rPr lang="en-US" altLang="zh-CN" sz="2400" u="none" strike="noStrike" dirty="0" smtClean="0">
                          <a:effectLst/>
                          <a:latin typeface="黑体" pitchFamily="49" charset="-122"/>
                          <a:ea typeface="黑体" pitchFamily="49" charset="-122"/>
                        </a:rPr>
                        <a:t>7.48‰</a:t>
                      </a:r>
                      <a:endParaRPr lang="en-US" altLang="zh-CN" sz="2400" b="0" i="0" u="none" strike="noStrike" dirty="0">
                        <a:solidFill>
                          <a:srgbClr val="000000"/>
                        </a:solidFill>
                        <a:effectLst/>
                        <a:latin typeface="黑体" pitchFamily="49" charset="-122"/>
                        <a:ea typeface="黑体" pitchFamily="49" charset="-122"/>
                      </a:endParaRPr>
                    </a:p>
                  </a:txBody>
                  <a:tcPr marL="9525" marR="9525" marT="9525" marB="0" anchor="ctr"/>
                </a:tc>
              </a:tr>
              <a:tr h="423047">
                <a:tc>
                  <a:txBody>
                    <a:bodyPr/>
                    <a:lstStyle/>
                    <a:p>
                      <a:pPr algn="l" fontAlgn="ctr"/>
                      <a:r>
                        <a:rPr lang="zh-CN" altLang="en-US" sz="2400" u="none" strike="noStrike">
                          <a:effectLst/>
                          <a:latin typeface="黑体" pitchFamily="49" charset="-122"/>
                          <a:ea typeface="黑体" pitchFamily="49" charset="-122"/>
                        </a:rPr>
                        <a:t>城市化率</a:t>
                      </a:r>
                      <a:endParaRPr lang="zh-CN" altLang="en-US" sz="2400" b="0" i="0" u="none" strike="noStrike">
                        <a:solidFill>
                          <a:srgbClr val="000000"/>
                        </a:solidFill>
                        <a:effectLst/>
                        <a:latin typeface="黑体" pitchFamily="49" charset="-122"/>
                        <a:ea typeface="黑体" pitchFamily="49" charset="-122"/>
                      </a:endParaRPr>
                    </a:p>
                  </a:txBody>
                  <a:tcPr marL="9525" marR="9525" marT="9525" marB="0" anchor="ctr"/>
                </a:tc>
                <a:tc>
                  <a:txBody>
                    <a:bodyPr/>
                    <a:lstStyle/>
                    <a:p>
                      <a:pPr algn="r" fontAlgn="ctr"/>
                      <a:r>
                        <a:rPr lang="en-US" altLang="zh-CN" sz="2400" u="none" strike="noStrike" dirty="0" smtClean="0">
                          <a:effectLst/>
                          <a:latin typeface="黑体" pitchFamily="49" charset="-122"/>
                          <a:ea typeface="黑体" pitchFamily="49" charset="-122"/>
                        </a:rPr>
                        <a:t>49.7%</a:t>
                      </a:r>
                      <a:endParaRPr lang="en-US" altLang="zh-CN" sz="2400" b="0" i="0" u="none" strike="noStrike" dirty="0">
                        <a:solidFill>
                          <a:srgbClr val="000000"/>
                        </a:solidFill>
                        <a:effectLst/>
                        <a:latin typeface="黑体" pitchFamily="49" charset="-122"/>
                        <a:ea typeface="黑体" pitchFamily="49" charset="-122"/>
                      </a:endParaRPr>
                    </a:p>
                  </a:txBody>
                  <a:tcPr marL="9525" marR="9525" marT="9525" marB="0" anchor="ctr"/>
                </a:tc>
                <a:tc>
                  <a:txBody>
                    <a:bodyPr/>
                    <a:lstStyle/>
                    <a:p>
                      <a:pPr algn="r" fontAlgn="ctr"/>
                      <a:r>
                        <a:rPr lang="en-US" altLang="zh-CN" sz="2400" u="none" strike="noStrike" dirty="0" smtClean="0">
                          <a:effectLst/>
                          <a:latin typeface="黑体" pitchFamily="49" charset="-122"/>
                          <a:ea typeface="黑体" pitchFamily="49" charset="-122"/>
                        </a:rPr>
                        <a:t>30</a:t>
                      </a:r>
                      <a:r>
                        <a:rPr lang="zh-CN" altLang="en-US" sz="2400" u="none" strike="noStrike" dirty="0" smtClean="0">
                          <a:effectLst/>
                          <a:latin typeface="黑体" pitchFamily="49" charset="-122"/>
                          <a:ea typeface="黑体" pitchFamily="49" charset="-122"/>
                        </a:rPr>
                        <a:t>。</a:t>
                      </a:r>
                      <a:r>
                        <a:rPr lang="en-US" altLang="zh-CN" sz="2400" u="none" strike="noStrike" dirty="0" smtClean="0">
                          <a:effectLst/>
                          <a:latin typeface="黑体" pitchFamily="49" charset="-122"/>
                          <a:ea typeface="黑体" pitchFamily="49" charset="-122"/>
                        </a:rPr>
                        <a:t>0%</a:t>
                      </a:r>
                      <a:endParaRPr lang="en-US" altLang="zh-CN" sz="2400" b="0" i="0" u="none" strike="noStrike" dirty="0">
                        <a:solidFill>
                          <a:srgbClr val="000000"/>
                        </a:solidFill>
                        <a:effectLst/>
                        <a:latin typeface="黑体" pitchFamily="49" charset="-122"/>
                        <a:ea typeface="黑体" pitchFamily="49" charset="-122"/>
                      </a:endParaRPr>
                    </a:p>
                  </a:txBody>
                  <a:tcPr marL="9525" marR="9525" marT="9525" marB="0" anchor="ctr"/>
                </a:tc>
              </a:tr>
            </a:tbl>
          </a:graphicData>
        </a:graphic>
      </p:graphicFrame>
      <p:sp>
        <p:nvSpPr>
          <p:cNvPr id="5" name="TextBox 4"/>
          <p:cNvSpPr txBox="1"/>
          <p:nvPr/>
        </p:nvSpPr>
        <p:spPr>
          <a:xfrm>
            <a:off x="683568" y="5373216"/>
            <a:ext cx="3888432" cy="276999"/>
          </a:xfrm>
          <a:prstGeom prst="rect">
            <a:avLst/>
          </a:prstGeom>
          <a:noFill/>
        </p:spPr>
        <p:txBody>
          <a:bodyPr wrap="square" rtlCol="0">
            <a:spAutoFit/>
          </a:bodyPr>
          <a:lstStyle/>
          <a:p>
            <a:r>
              <a:rPr lang="en-US" altLang="zh-CN" sz="1200" dirty="0" smtClean="0"/>
              <a:t>Data source: CIA World Fact Book.</a:t>
            </a:r>
            <a:endParaRPr lang="zh-CN" altLang="en-US" sz="1200" dirty="0"/>
          </a:p>
        </p:txBody>
      </p:sp>
    </p:spTree>
    <p:extLst>
      <p:ext uri="{BB962C8B-B14F-4D97-AF65-F5344CB8AC3E}">
        <p14:creationId xmlns:p14="http://schemas.microsoft.com/office/powerpoint/2010/main" xmlns="" val="464489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1.</a:t>
            </a:r>
            <a:r>
              <a:rPr lang="zh-CN" altLang="en-US" dirty="0" smtClean="0"/>
              <a:t>总人口情况</a:t>
            </a:r>
            <a:endParaRPr lang="zh-CN" altLang="en-US" dirty="0"/>
          </a:p>
        </p:txBody>
      </p:sp>
      <p:sp>
        <p:nvSpPr>
          <p:cNvPr id="3" name="内容占位符 2"/>
          <p:cNvSpPr>
            <a:spLocks noGrp="1"/>
          </p:cNvSpPr>
          <p:nvPr>
            <p:ph idx="1"/>
          </p:nvPr>
        </p:nvSpPr>
        <p:spPr/>
        <p:txBody>
          <a:bodyPr>
            <a:normAutofit fontScale="92500"/>
          </a:bodyPr>
          <a:lstStyle/>
          <a:p>
            <a:r>
              <a:rPr lang="zh-CN" altLang="en-US" dirty="0" smtClean="0"/>
              <a:t>第六次全国人口普查显示，我国大陆人口达到</a:t>
            </a:r>
            <a:r>
              <a:rPr lang="en-US" altLang="zh-CN" dirty="0" smtClean="0"/>
              <a:t>133972</a:t>
            </a:r>
            <a:r>
              <a:rPr lang="zh-CN" altLang="en-US" dirty="0" smtClean="0"/>
              <a:t>万人，比国家“十一五”规划所规定的总人口约束性指标</a:t>
            </a:r>
            <a:r>
              <a:rPr lang="en-US" altLang="zh-CN" dirty="0" smtClean="0"/>
              <a:t>136000</a:t>
            </a:r>
            <a:r>
              <a:rPr lang="zh-CN" altLang="en-US" dirty="0" smtClean="0"/>
              <a:t>万人，少了</a:t>
            </a:r>
            <a:r>
              <a:rPr lang="en-US" altLang="zh-CN" dirty="0" smtClean="0"/>
              <a:t>2028</a:t>
            </a:r>
            <a:r>
              <a:rPr lang="zh-CN" altLang="en-US" dirty="0" smtClean="0"/>
              <a:t>万人，也比国家“十二五”规划纲要评估的实现情况</a:t>
            </a:r>
            <a:r>
              <a:rPr lang="en-US" altLang="zh-CN" dirty="0" smtClean="0"/>
              <a:t>134100</a:t>
            </a:r>
            <a:r>
              <a:rPr lang="zh-CN" altLang="en-US" dirty="0" smtClean="0"/>
              <a:t>万人，少了</a:t>
            </a:r>
            <a:r>
              <a:rPr lang="en-US" altLang="zh-CN" dirty="0" smtClean="0"/>
              <a:t>128</a:t>
            </a:r>
            <a:r>
              <a:rPr lang="zh-CN" altLang="en-US" dirty="0" smtClean="0"/>
              <a:t>万人。</a:t>
            </a:r>
            <a:endParaRPr lang="en-US" altLang="zh-CN" dirty="0" smtClean="0"/>
          </a:p>
          <a:p>
            <a:r>
              <a:rPr lang="zh-CN" altLang="en-US" dirty="0" smtClean="0"/>
              <a:t>这就告诉我们，此次人口普查搞清了中国总人口的实际家底，这样才能对未来的人口政策做到心中有数，同时也提出一个新的问题：是不是总人口越少就越好。</a:t>
            </a:r>
            <a:endParaRPr lang="en-US" altLang="zh-CN" dirty="0" smtClean="0"/>
          </a:p>
          <a:p>
            <a:endParaRPr lang="zh-CN"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前人栽树、后人乘凉</a:t>
            </a:r>
            <a:endParaRPr lang="zh-CN" altLang="en-US" dirty="0"/>
          </a:p>
        </p:txBody>
      </p:sp>
      <p:sp>
        <p:nvSpPr>
          <p:cNvPr id="3" name="内容占位符 2"/>
          <p:cNvSpPr>
            <a:spLocks noGrp="1"/>
          </p:cNvSpPr>
          <p:nvPr>
            <p:ph idx="1"/>
          </p:nvPr>
        </p:nvSpPr>
        <p:spPr/>
        <p:txBody>
          <a:bodyPr>
            <a:normAutofit fontScale="92500"/>
          </a:bodyPr>
          <a:lstStyle/>
          <a:p>
            <a:r>
              <a:rPr lang="zh-CN" altLang="en-US" dirty="0" smtClean="0"/>
              <a:t>中国之所以实现了过去三十多年</a:t>
            </a:r>
            <a:r>
              <a:rPr lang="en-US" altLang="zh-CN" dirty="0" smtClean="0"/>
              <a:t>9.9%</a:t>
            </a:r>
            <a:r>
              <a:rPr lang="zh-CN" altLang="en-US" dirty="0" smtClean="0"/>
              <a:t>的经济高增长，除了改革开放等因素之外，一个重要的因素就是人口红利。这是</a:t>
            </a:r>
            <a:r>
              <a:rPr lang="en-US" altLang="zh-CN" dirty="0" smtClean="0"/>
              <a:t>70</a:t>
            </a:r>
            <a:r>
              <a:rPr lang="zh-CN" altLang="en-US" dirty="0" smtClean="0"/>
              <a:t>年代初期毛泽东、周恩来提倡计划生育、</a:t>
            </a:r>
            <a:r>
              <a:rPr lang="en-US" altLang="zh-CN" dirty="0" smtClean="0"/>
              <a:t>70</a:t>
            </a:r>
            <a:r>
              <a:rPr lang="zh-CN" altLang="en-US" dirty="0" smtClean="0"/>
              <a:t>年代末</a:t>
            </a:r>
            <a:r>
              <a:rPr lang="en-US" altLang="zh-CN" dirty="0" smtClean="0"/>
              <a:t>80</a:t>
            </a:r>
            <a:r>
              <a:rPr lang="zh-CN" altLang="en-US" dirty="0" smtClean="0"/>
              <a:t>年代初，邓小平主张严格控制人口数量增长的</a:t>
            </a:r>
            <a:r>
              <a:rPr lang="zh-CN" altLang="en-US" dirty="0" smtClean="0"/>
              <a:t>计划生育</a:t>
            </a:r>
            <a:r>
              <a:rPr lang="zh-CN" altLang="en-US" dirty="0" smtClean="0"/>
              <a:t>“政策红利”。</a:t>
            </a:r>
            <a:endParaRPr lang="en-US" altLang="zh-CN" dirty="0" smtClean="0"/>
          </a:p>
          <a:p>
            <a:r>
              <a:rPr lang="zh-CN" altLang="en-US" dirty="0" smtClean="0"/>
              <a:t>我们</a:t>
            </a:r>
            <a:r>
              <a:rPr lang="zh-CN" altLang="en-US" dirty="0" smtClean="0"/>
              <a:t>现在面临一个突出性问题：如何为后人乘凉而栽树？如何为后人缓解人口“负载”而调整已经实行了</a:t>
            </a:r>
            <a:r>
              <a:rPr lang="en-US" altLang="zh-CN" dirty="0" smtClean="0"/>
              <a:t>30</a:t>
            </a:r>
            <a:r>
              <a:rPr lang="zh-CN" altLang="en-US" dirty="0" smtClean="0"/>
              <a:t>多年的生育政策。</a:t>
            </a:r>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计划生育：基本国策与具体政策</a:t>
            </a:r>
            <a:endParaRPr lang="zh-CN" altLang="en-US" dirty="0"/>
          </a:p>
        </p:txBody>
      </p:sp>
      <p:sp>
        <p:nvSpPr>
          <p:cNvPr id="3" name="内容占位符 2"/>
          <p:cNvSpPr>
            <a:spLocks noGrp="1"/>
          </p:cNvSpPr>
          <p:nvPr>
            <p:ph idx="1"/>
          </p:nvPr>
        </p:nvSpPr>
        <p:spPr/>
        <p:txBody>
          <a:bodyPr>
            <a:normAutofit/>
          </a:bodyPr>
          <a:lstStyle/>
          <a:p>
            <a:r>
              <a:rPr lang="zh-CN" altLang="en-US" dirty="0" smtClean="0"/>
              <a:t>我国计划生育是一项我国基本国策，</a:t>
            </a:r>
            <a:r>
              <a:rPr lang="zh-CN" altLang="en-US" dirty="0" smtClean="0"/>
              <a:t>坚持计划生育基本国策应当毫不动摇。</a:t>
            </a:r>
            <a:endParaRPr lang="en-US" altLang="zh-CN" dirty="0" smtClean="0"/>
          </a:p>
          <a:p>
            <a:r>
              <a:rPr lang="zh-CN" altLang="en-US" dirty="0" smtClean="0"/>
              <a:t>但是，制定计划生育具体政策</a:t>
            </a:r>
            <a:r>
              <a:rPr lang="zh-CN" altLang="en-US" dirty="0" smtClean="0"/>
              <a:t>的目标、内涵、措施同样需要随着时代发生</a:t>
            </a:r>
            <a:r>
              <a:rPr lang="zh-CN" altLang="en-US" dirty="0" smtClean="0"/>
              <a:t>变化</a:t>
            </a:r>
            <a:r>
              <a:rPr lang="zh-CN" altLang="en-US" dirty="0" smtClean="0"/>
              <a:t>，</a:t>
            </a:r>
            <a:r>
              <a:rPr lang="zh-CN" altLang="en-US" dirty="0" smtClean="0"/>
              <a:t>要做到具体问题具体分析，不同阶段有不同内容，否则会陷入教条主义的陷阱。</a:t>
            </a:r>
            <a:endParaRPr lang="en-US" altLang="zh-CN" dirty="0" smtClean="0"/>
          </a:p>
          <a:p>
            <a:endParaRPr lang="zh-CN"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dirty="0" smtClean="0"/>
              <a:t>1980</a:t>
            </a:r>
            <a:r>
              <a:rPr lang="zh-CN" altLang="en-US" dirty="0" smtClean="0"/>
              <a:t>年党中央</a:t>
            </a:r>
            <a:r>
              <a:rPr lang="en-US" altLang="zh-CN" dirty="0" smtClean="0"/>
              <a:t>《</a:t>
            </a:r>
            <a:r>
              <a:rPr lang="zh-CN" altLang="en-US" dirty="0" smtClean="0"/>
              <a:t>关于控制我国人口增长致全体共产党员共青团员的公开信</a:t>
            </a:r>
            <a:r>
              <a:rPr lang="en-US" altLang="zh-CN" dirty="0" smtClean="0"/>
              <a:t>》</a:t>
            </a:r>
            <a:r>
              <a:rPr lang="zh-CN" altLang="en-US" dirty="0" smtClean="0"/>
              <a:t>就富有远见地提出：“到</a:t>
            </a:r>
            <a:r>
              <a:rPr lang="en-US" dirty="0" smtClean="0"/>
              <a:t>30</a:t>
            </a:r>
            <a:r>
              <a:rPr lang="zh-CN" altLang="en-US" dirty="0" smtClean="0"/>
              <a:t>年以后，目前特别紧张的人口增长问题可以缓和，也就可以采取不同的人口政策了</a:t>
            </a:r>
            <a:r>
              <a:rPr lang="zh-CN" altLang="en-US" dirty="0" smtClean="0"/>
              <a:t>。”</a:t>
            </a:r>
            <a:endParaRPr lang="en-US" altLang="zh-CN" dirty="0" smtClean="0"/>
          </a:p>
          <a:p>
            <a:r>
              <a:rPr lang="zh-CN" altLang="en-US" dirty="0" smtClean="0"/>
              <a:t>根据第六次全国人口普查主要数据所提供的信息表明，现在已经到了调整计划生育具体政策的时候。</a:t>
            </a:r>
            <a:endParaRPr lang="en-US" altLang="zh-CN" dirty="0" smtClean="0"/>
          </a:p>
          <a:p>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b="1" dirty="0" smtClean="0"/>
              <a:t>十一五规划主要指标实现情况</a:t>
            </a:r>
            <a:endParaRPr lang="zh-CN" altLang="en-US" dirty="0"/>
          </a:p>
        </p:txBody>
      </p:sp>
      <p:sp>
        <p:nvSpPr>
          <p:cNvPr id="5" name="内容占位符 4"/>
          <p:cNvSpPr>
            <a:spLocks noGrp="1"/>
          </p:cNvSpPr>
          <p:nvPr>
            <p:ph idx="1"/>
          </p:nvPr>
        </p:nvSpPr>
        <p:spPr/>
        <p:txBody>
          <a:bodyPr/>
          <a:lstStyle/>
          <a:p>
            <a:endParaRPr lang="zh-CN" altLang="en-US"/>
          </a:p>
        </p:txBody>
      </p:sp>
      <p:graphicFrame>
        <p:nvGraphicFramePr>
          <p:cNvPr id="4" name="表格 3"/>
          <p:cNvGraphicFramePr>
            <a:graphicFrameLocks noGrp="1"/>
          </p:cNvGraphicFramePr>
          <p:nvPr/>
        </p:nvGraphicFramePr>
        <p:xfrm>
          <a:off x="251521" y="1574790"/>
          <a:ext cx="8640959" cy="4246850"/>
        </p:xfrm>
        <a:graphic>
          <a:graphicData uri="http://schemas.openxmlformats.org/drawingml/2006/table">
            <a:tbl>
              <a:tblPr/>
              <a:tblGrid>
                <a:gridCol w="1754179"/>
                <a:gridCol w="1558188"/>
                <a:gridCol w="936104"/>
                <a:gridCol w="948128"/>
                <a:gridCol w="1148120"/>
                <a:gridCol w="1148120"/>
                <a:gridCol w="1148120"/>
              </a:tblGrid>
              <a:tr h="444050">
                <a:tc rowSpan="2" gridSpan="2">
                  <a:txBody>
                    <a:bodyPr/>
                    <a:lstStyle/>
                    <a:p>
                      <a:pPr algn="ctr">
                        <a:lnSpc>
                          <a:spcPct val="100000"/>
                        </a:lnSpc>
                        <a:spcAft>
                          <a:spcPts val="0"/>
                        </a:spcAft>
                      </a:pPr>
                      <a:endParaRPr lang="en-US" altLang="zh-CN" sz="1600" kern="100" dirty="0" smtClean="0">
                        <a:latin typeface="黑体" pitchFamily="2" charset="-122"/>
                        <a:ea typeface="黑体" pitchFamily="2" charset="-122"/>
                        <a:cs typeface="Times New Roman"/>
                      </a:endParaRPr>
                    </a:p>
                    <a:p>
                      <a:pPr algn="ctr">
                        <a:lnSpc>
                          <a:spcPct val="100000"/>
                        </a:lnSpc>
                        <a:spcAft>
                          <a:spcPts val="0"/>
                        </a:spcAft>
                      </a:pPr>
                      <a:endParaRPr lang="en-US" altLang="zh-CN" sz="1600" kern="100" dirty="0" smtClean="0">
                        <a:latin typeface="黑体" pitchFamily="2" charset="-122"/>
                        <a:ea typeface="黑体" pitchFamily="2" charset="-122"/>
                        <a:cs typeface="Times New Roman"/>
                      </a:endParaRPr>
                    </a:p>
                    <a:p>
                      <a:pPr algn="ctr">
                        <a:lnSpc>
                          <a:spcPct val="100000"/>
                        </a:lnSpc>
                        <a:spcAft>
                          <a:spcPts val="0"/>
                        </a:spcAft>
                      </a:pPr>
                      <a:r>
                        <a:rPr lang="zh-CN" sz="1600" kern="100" dirty="0" smtClean="0">
                          <a:latin typeface="黑体" pitchFamily="2" charset="-122"/>
                          <a:ea typeface="黑体" pitchFamily="2" charset="-122"/>
                          <a:cs typeface="Times New Roman"/>
                        </a:rPr>
                        <a:t>指标</a:t>
                      </a:r>
                      <a:endParaRPr lang="zh-CN"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zh-CN" altLang="en-US"/>
                    </a:p>
                  </a:txBody>
                  <a:tcPr/>
                </a:tc>
                <a:tc gridSpan="3">
                  <a:txBody>
                    <a:bodyPr/>
                    <a:lstStyle/>
                    <a:p>
                      <a:pPr algn="ctr">
                        <a:lnSpc>
                          <a:spcPct val="100000"/>
                        </a:lnSpc>
                        <a:spcAft>
                          <a:spcPts val="0"/>
                        </a:spcAft>
                      </a:pPr>
                      <a:r>
                        <a:rPr lang="zh-CN" sz="1600" kern="100">
                          <a:latin typeface="黑体" pitchFamily="2" charset="-122"/>
                          <a:ea typeface="黑体" pitchFamily="2" charset="-122"/>
                          <a:cs typeface="Times New Roman"/>
                        </a:rPr>
                        <a:t>规划目标</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gridSpan="2">
                  <a:txBody>
                    <a:bodyPr/>
                    <a:lstStyle/>
                    <a:p>
                      <a:pPr algn="ctr">
                        <a:lnSpc>
                          <a:spcPct val="100000"/>
                        </a:lnSpc>
                        <a:spcAft>
                          <a:spcPts val="0"/>
                        </a:spcAft>
                      </a:pPr>
                      <a:r>
                        <a:rPr lang="zh-CN" sz="1600" kern="100">
                          <a:latin typeface="黑体" pitchFamily="2" charset="-122"/>
                          <a:ea typeface="黑体" pitchFamily="2" charset="-122"/>
                          <a:cs typeface="Times New Roman"/>
                        </a:rPr>
                        <a:t>实现情况</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r>
              <a:tr h="636072">
                <a:tc gridSpan="2" vMerge="1">
                  <a:txBody>
                    <a:bodyPr/>
                    <a:lstStyle/>
                    <a:p>
                      <a:endParaRPr lang="zh-CN" altLang="en-US"/>
                    </a:p>
                  </a:txBody>
                  <a:tcPr/>
                </a:tc>
                <a:tc hMerge="1" vMerge="1">
                  <a:txBody>
                    <a:bodyPr/>
                    <a:lstStyle/>
                    <a:p>
                      <a:endParaRPr lang="zh-CN" altLang="en-US"/>
                    </a:p>
                  </a:txBody>
                  <a:tcPr/>
                </a:tc>
                <a:tc>
                  <a:txBody>
                    <a:bodyPr/>
                    <a:lstStyle/>
                    <a:p>
                      <a:pPr algn="ctr">
                        <a:lnSpc>
                          <a:spcPct val="100000"/>
                        </a:lnSpc>
                        <a:spcAft>
                          <a:spcPts val="0"/>
                        </a:spcAft>
                      </a:pPr>
                      <a:r>
                        <a:rPr lang="en-US" sz="1600" kern="100" dirty="0">
                          <a:latin typeface="黑体" pitchFamily="2" charset="-122"/>
                          <a:ea typeface="黑体" pitchFamily="2" charset="-122"/>
                          <a:cs typeface="Times New Roman"/>
                        </a:rPr>
                        <a:t>2005</a:t>
                      </a:r>
                      <a:r>
                        <a:rPr lang="zh-CN" sz="1600" kern="100" dirty="0">
                          <a:latin typeface="黑体" pitchFamily="2" charset="-122"/>
                          <a:ea typeface="黑体" pitchFamily="2" charset="-122"/>
                          <a:cs typeface="Times New Roman"/>
                        </a:rPr>
                        <a:t>年</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a:latin typeface="黑体" pitchFamily="2" charset="-122"/>
                          <a:ea typeface="黑体" pitchFamily="2" charset="-122"/>
                          <a:cs typeface="Times New Roman"/>
                        </a:rPr>
                        <a:t>2010</a:t>
                      </a:r>
                      <a:r>
                        <a:rPr lang="zh-CN" sz="1600" kern="100">
                          <a:latin typeface="黑体" pitchFamily="2" charset="-122"/>
                          <a:ea typeface="黑体" pitchFamily="2" charset="-122"/>
                          <a:cs typeface="Times New Roman"/>
                        </a:rPr>
                        <a:t>年</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zh-CN" sz="1600" kern="100">
                          <a:latin typeface="黑体" pitchFamily="2" charset="-122"/>
                          <a:ea typeface="黑体" pitchFamily="2" charset="-122"/>
                          <a:cs typeface="Times New Roman"/>
                        </a:rPr>
                        <a:t>年均增长（</a:t>
                      </a:r>
                      <a:r>
                        <a:rPr lang="en-US" sz="1600" kern="100">
                          <a:latin typeface="黑体" pitchFamily="2" charset="-122"/>
                          <a:ea typeface="黑体" pitchFamily="2" charset="-122"/>
                          <a:cs typeface="Times New Roman"/>
                        </a:rPr>
                        <a:t>%</a:t>
                      </a:r>
                      <a:r>
                        <a:rPr lang="zh-CN" sz="1600" kern="100">
                          <a:latin typeface="黑体" pitchFamily="2" charset="-122"/>
                          <a:ea typeface="黑体" pitchFamily="2" charset="-122"/>
                          <a:cs typeface="Times New Roman"/>
                        </a:rPr>
                        <a:t>）</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a:latin typeface="黑体" pitchFamily="2" charset="-122"/>
                          <a:ea typeface="黑体" pitchFamily="2" charset="-122"/>
                          <a:cs typeface="Times New Roman"/>
                        </a:rPr>
                        <a:t>2010</a:t>
                      </a:r>
                      <a:r>
                        <a:rPr lang="zh-CN" sz="1600" kern="100">
                          <a:latin typeface="黑体" pitchFamily="2" charset="-122"/>
                          <a:ea typeface="黑体" pitchFamily="2" charset="-122"/>
                          <a:cs typeface="Times New Roman"/>
                        </a:rPr>
                        <a:t>年</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zh-CN" sz="1600" kern="100">
                          <a:latin typeface="黑体" pitchFamily="2" charset="-122"/>
                          <a:ea typeface="黑体" pitchFamily="2" charset="-122"/>
                          <a:cs typeface="Times New Roman"/>
                        </a:rPr>
                        <a:t>年均增长（</a:t>
                      </a:r>
                      <a:r>
                        <a:rPr lang="en-US" sz="1600" kern="100">
                          <a:latin typeface="黑体" pitchFamily="2" charset="-122"/>
                          <a:ea typeface="黑体" pitchFamily="2" charset="-122"/>
                          <a:cs typeface="Times New Roman"/>
                        </a:rPr>
                        <a:t>%</a:t>
                      </a:r>
                      <a:r>
                        <a:rPr lang="zh-CN" sz="1600" kern="100">
                          <a:latin typeface="黑体" pitchFamily="2" charset="-122"/>
                          <a:ea typeface="黑体" pitchFamily="2" charset="-122"/>
                          <a:cs typeface="Times New Roman"/>
                        </a:rPr>
                        <a:t>）</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2040">
                <a:tc gridSpan="2">
                  <a:txBody>
                    <a:bodyPr/>
                    <a:lstStyle/>
                    <a:p>
                      <a:pPr algn="l">
                        <a:lnSpc>
                          <a:spcPct val="100000"/>
                        </a:lnSpc>
                        <a:spcAft>
                          <a:spcPts val="0"/>
                        </a:spcAft>
                      </a:pPr>
                      <a:r>
                        <a:rPr lang="zh-CN" sz="1600" kern="100" dirty="0">
                          <a:latin typeface="黑体" pitchFamily="2" charset="-122"/>
                          <a:ea typeface="黑体" pitchFamily="2" charset="-122"/>
                          <a:cs typeface="Times New Roman"/>
                        </a:rPr>
                        <a:t>全国总人口（万人）</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a:txBody>
                    <a:bodyPr/>
                    <a:lstStyle/>
                    <a:p>
                      <a:pPr algn="ctr">
                        <a:lnSpc>
                          <a:spcPct val="100000"/>
                        </a:lnSpc>
                        <a:spcAft>
                          <a:spcPts val="0"/>
                        </a:spcAft>
                      </a:pPr>
                      <a:r>
                        <a:rPr lang="en-US" sz="1600" kern="100" dirty="0">
                          <a:latin typeface="黑体" pitchFamily="2" charset="-122"/>
                          <a:ea typeface="黑体" pitchFamily="2" charset="-122"/>
                          <a:cs typeface="Times New Roman"/>
                        </a:rPr>
                        <a:t>130756</a:t>
                      </a:r>
                      <a:endParaRPr lang="zh-CN"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a:latin typeface="黑体" pitchFamily="2" charset="-122"/>
                          <a:ea typeface="黑体" pitchFamily="2" charset="-122"/>
                          <a:cs typeface="Times New Roman"/>
                        </a:rPr>
                        <a:t>136000</a:t>
                      </a:r>
                      <a:endParaRPr lang="zh-CN"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zh-CN" sz="1600" kern="100">
                          <a:latin typeface="黑体" pitchFamily="2" charset="-122"/>
                          <a:ea typeface="黑体" pitchFamily="2" charset="-122"/>
                          <a:cs typeface="Times New Roman"/>
                        </a:rPr>
                        <a:t>＜</a:t>
                      </a:r>
                      <a:r>
                        <a:rPr lang="en-US" sz="1600" kern="100">
                          <a:latin typeface="黑体" pitchFamily="2" charset="-122"/>
                          <a:ea typeface="黑体" pitchFamily="2" charset="-122"/>
                          <a:cs typeface="Times New Roman"/>
                        </a:rPr>
                        <a:t>8</a:t>
                      </a:r>
                      <a:r>
                        <a:rPr lang="zh-CN" sz="1600" kern="100">
                          <a:latin typeface="黑体" pitchFamily="2" charset="-122"/>
                          <a:ea typeface="黑体" pitchFamily="2" charset="-122"/>
                          <a:cs typeface="Times New Roman"/>
                        </a:rPr>
                        <a:t>‰</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dirty="0" smtClean="0">
                          <a:latin typeface="黑体" pitchFamily="2" charset="-122"/>
                          <a:ea typeface="黑体" pitchFamily="2" charset="-122"/>
                          <a:cs typeface="Times New Roman"/>
                        </a:rPr>
                        <a:t>134</a:t>
                      </a:r>
                      <a:r>
                        <a:rPr lang="en-US" altLang="zh-CN" sz="1600" kern="100" dirty="0" smtClean="0">
                          <a:latin typeface="黑体" pitchFamily="2" charset="-122"/>
                          <a:ea typeface="黑体" pitchFamily="2" charset="-122"/>
                          <a:cs typeface="Times New Roman"/>
                        </a:rPr>
                        <a:t>100</a:t>
                      </a:r>
                      <a:endParaRPr lang="zh-CN"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dirty="0" smtClean="0">
                          <a:latin typeface="黑体" pitchFamily="2" charset="-122"/>
                          <a:ea typeface="黑体" pitchFamily="2" charset="-122"/>
                          <a:cs typeface="Times New Roman"/>
                        </a:rPr>
                        <a:t>5.</a:t>
                      </a:r>
                      <a:r>
                        <a:rPr lang="en-US" altLang="zh-CN" sz="1600" kern="100" dirty="0" smtClean="0">
                          <a:latin typeface="黑体" pitchFamily="2" charset="-122"/>
                          <a:ea typeface="黑体" pitchFamily="2" charset="-122"/>
                          <a:cs typeface="Times New Roman"/>
                        </a:rPr>
                        <a:t>1</a:t>
                      </a:r>
                      <a:r>
                        <a:rPr lang="zh-CN" sz="1600" kern="100" dirty="0" smtClean="0">
                          <a:latin typeface="黑体" pitchFamily="2" charset="-122"/>
                          <a:ea typeface="黑体" pitchFamily="2" charset="-122"/>
                          <a:cs typeface="Times New Roman"/>
                        </a:rPr>
                        <a:t>‰</a:t>
                      </a:r>
                      <a:endParaRPr lang="zh-CN"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048">
                <a:tc gridSpan="2">
                  <a:txBody>
                    <a:bodyPr/>
                    <a:lstStyle/>
                    <a:p>
                      <a:pPr algn="l">
                        <a:lnSpc>
                          <a:spcPct val="100000"/>
                        </a:lnSpc>
                        <a:spcAft>
                          <a:spcPts val="0"/>
                        </a:spcAft>
                      </a:pPr>
                      <a:r>
                        <a:rPr lang="zh-CN" sz="1600" kern="100" dirty="0">
                          <a:latin typeface="黑体" pitchFamily="2" charset="-122"/>
                          <a:ea typeface="黑体" pitchFamily="2" charset="-122"/>
                          <a:cs typeface="Times New Roman"/>
                        </a:rPr>
                        <a:t>单位国内生产总值能源消耗降低（</a:t>
                      </a:r>
                      <a:r>
                        <a:rPr lang="en-US" sz="1600" kern="100" dirty="0">
                          <a:latin typeface="黑体" pitchFamily="2" charset="-122"/>
                          <a:ea typeface="黑体" pitchFamily="2" charset="-122"/>
                          <a:cs typeface="Times New Roman"/>
                        </a:rPr>
                        <a:t>%</a:t>
                      </a:r>
                      <a:r>
                        <a:rPr lang="zh-CN" sz="1600" kern="100" dirty="0">
                          <a:latin typeface="黑体" pitchFamily="2" charset="-122"/>
                          <a:ea typeface="黑体" pitchFamily="2" charset="-122"/>
                          <a:cs typeface="Times New Roman"/>
                        </a:rPr>
                        <a:t>）</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a:txBody>
                    <a:bodyPr/>
                    <a:lstStyle/>
                    <a:p>
                      <a:pPr algn="ctr">
                        <a:lnSpc>
                          <a:spcPct val="100000"/>
                        </a:lnSpc>
                        <a:spcAft>
                          <a:spcPts val="0"/>
                        </a:spcAft>
                      </a:pPr>
                      <a:endParaRPr lang="en-US"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endParaRPr lang="en-US"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dirty="0">
                          <a:latin typeface="黑体" pitchFamily="2" charset="-122"/>
                          <a:ea typeface="黑体" pitchFamily="2" charset="-122"/>
                          <a:cs typeface="Times New Roman"/>
                        </a:rPr>
                        <a:t>[20]</a:t>
                      </a:r>
                      <a:r>
                        <a:rPr lang="zh-CN" sz="1600" kern="100" dirty="0">
                          <a:latin typeface="黑体" pitchFamily="2" charset="-122"/>
                          <a:ea typeface="黑体" pitchFamily="2" charset="-122"/>
                          <a:cs typeface="Times New Roman"/>
                        </a:rPr>
                        <a:t>左右</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endParaRPr lang="en-US"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a:latin typeface="黑体" pitchFamily="2" charset="-122"/>
                          <a:ea typeface="黑体" pitchFamily="2" charset="-122"/>
                          <a:cs typeface="Times New Roman"/>
                        </a:rPr>
                        <a:t>[19.1]</a:t>
                      </a:r>
                      <a:endParaRPr lang="zh-CN"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6416">
                <a:tc gridSpan="2">
                  <a:txBody>
                    <a:bodyPr/>
                    <a:lstStyle/>
                    <a:p>
                      <a:pPr algn="l">
                        <a:lnSpc>
                          <a:spcPct val="100000"/>
                        </a:lnSpc>
                        <a:spcAft>
                          <a:spcPts val="0"/>
                        </a:spcAft>
                      </a:pPr>
                      <a:r>
                        <a:rPr lang="zh-CN" sz="1600" kern="100" dirty="0">
                          <a:latin typeface="黑体" pitchFamily="2" charset="-122"/>
                          <a:ea typeface="黑体" pitchFamily="2" charset="-122"/>
                          <a:cs typeface="Times New Roman"/>
                        </a:rPr>
                        <a:t>单位工业增加值用水量降低（</a:t>
                      </a:r>
                      <a:r>
                        <a:rPr lang="en-US" sz="1600" kern="100" dirty="0">
                          <a:latin typeface="黑体" pitchFamily="2" charset="-122"/>
                          <a:ea typeface="黑体" pitchFamily="2" charset="-122"/>
                          <a:cs typeface="Times New Roman"/>
                        </a:rPr>
                        <a:t>%</a:t>
                      </a:r>
                      <a:r>
                        <a:rPr lang="zh-CN" sz="1600" kern="100" dirty="0">
                          <a:latin typeface="黑体" pitchFamily="2" charset="-122"/>
                          <a:ea typeface="黑体" pitchFamily="2" charset="-122"/>
                          <a:cs typeface="Times New Roman"/>
                        </a:rPr>
                        <a:t>）</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a:txBody>
                    <a:bodyPr/>
                    <a:lstStyle/>
                    <a:p>
                      <a:pPr algn="ctr">
                        <a:lnSpc>
                          <a:spcPct val="100000"/>
                        </a:lnSpc>
                        <a:spcAft>
                          <a:spcPts val="0"/>
                        </a:spcAft>
                      </a:pPr>
                      <a:endParaRPr lang="en-US"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endParaRPr lang="en-US"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dirty="0">
                          <a:latin typeface="黑体" pitchFamily="2" charset="-122"/>
                          <a:ea typeface="黑体" pitchFamily="2" charset="-122"/>
                          <a:cs typeface="Times New Roman"/>
                        </a:rPr>
                        <a:t>[30]</a:t>
                      </a:r>
                      <a:endParaRPr lang="zh-CN"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endParaRPr lang="en-US"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dirty="0">
                          <a:latin typeface="黑体" pitchFamily="2" charset="-122"/>
                          <a:ea typeface="黑体" pitchFamily="2" charset="-122"/>
                          <a:cs typeface="Times New Roman"/>
                        </a:rPr>
                        <a:t>[</a:t>
                      </a:r>
                      <a:r>
                        <a:rPr lang="en-US" sz="1600" kern="100" dirty="0" smtClean="0">
                          <a:latin typeface="黑体" pitchFamily="2" charset="-122"/>
                          <a:ea typeface="黑体" pitchFamily="2" charset="-122"/>
                          <a:cs typeface="Times New Roman"/>
                        </a:rPr>
                        <a:t>3</a:t>
                      </a:r>
                      <a:r>
                        <a:rPr lang="en-US" altLang="zh-CN" sz="1600" kern="100" dirty="0" smtClean="0">
                          <a:latin typeface="黑体" pitchFamily="2" charset="-122"/>
                          <a:ea typeface="黑体" pitchFamily="2" charset="-122"/>
                          <a:cs typeface="Times New Roman"/>
                        </a:rPr>
                        <a:t>6.7</a:t>
                      </a:r>
                      <a:r>
                        <a:rPr lang="en-US" sz="1600" kern="100" dirty="0" smtClean="0">
                          <a:latin typeface="黑体" pitchFamily="2" charset="-122"/>
                          <a:ea typeface="黑体" pitchFamily="2" charset="-122"/>
                          <a:cs typeface="Times New Roman"/>
                        </a:rPr>
                        <a:t>]</a:t>
                      </a:r>
                      <a:endParaRPr lang="zh-CN"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040">
                <a:tc gridSpan="2">
                  <a:txBody>
                    <a:bodyPr/>
                    <a:lstStyle/>
                    <a:p>
                      <a:pPr algn="l">
                        <a:lnSpc>
                          <a:spcPct val="100000"/>
                        </a:lnSpc>
                        <a:spcAft>
                          <a:spcPts val="0"/>
                        </a:spcAft>
                      </a:pPr>
                      <a:r>
                        <a:rPr lang="zh-CN" sz="1600" kern="100">
                          <a:latin typeface="黑体" pitchFamily="2" charset="-122"/>
                          <a:ea typeface="黑体" pitchFamily="2" charset="-122"/>
                          <a:cs typeface="Times New Roman"/>
                        </a:rPr>
                        <a:t>农业灌溉用水有效利用系数</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a:txBody>
                    <a:bodyPr/>
                    <a:lstStyle/>
                    <a:p>
                      <a:pPr algn="ctr">
                        <a:lnSpc>
                          <a:spcPct val="100000"/>
                        </a:lnSpc>
                        <a:spcAft>
                          <a:spcPts val="0"/>
                        </a:spcAft>
                      </a:pPr>
                      <a:r>
                        <a:rPr lang="en-US" sz="1600" kern="100">
                          <a:latin typeface="黑体" pitchFamily="2" charset="-122"/>
                          <a:ea typeface="黑体" pitchFamily="2" charset="-122"/>
                          <a:cs typeface="Times New Roman"/>
                        </a:rPr>
                        <a:t>0.45</a:t>
                      </a:r>
                      <a:endParaRPr lang="zh-CN"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a:latin typeface="黑体" pitchFamily="2" charset="-122"/>
                          <a:ea typeface="黑体" pitchFamily="2" charset="-122"/>
                          <a:cs typeface="Times New Roman"/>
                        </a:rPr>
                        <a:t>0.5</a:t>
                      </a:r>
                      <a:endParaRPr lang="zh-CN"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a:latin typeface="黑体" pitchFamily="2" charset="-122"/>
                          <a:ea typeface="黑体" pitchFamily="2" charset="-122"/>
                          <a:cs typeface="Times New Roman"/>
                        </a:rPr>
                        <a:t>[0.05]</a:t>
                      </a:r>
                      <a:endParaRPr lang="zh-CN"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a:latin typeface="黑体" pitchFamily="2" charset="-122"/>
                          <a:ea typeface="黑体" pitchFamily="2" charset="-122"/>
                          <a:cs typeface="Times New Roman"/>
                        </a:rPr>
                        <a:t>0.5</a:t>
                      </a:r>
                      <a:endParaRPr lang="zh-CN"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dirty="0">
                          <a:latin typeface="黑体" pitchFamily="2" charset="-122"/>
                          <a:ea typeface="黑体" pitchFamily="2" charset="-122"/>
                          <a:cs typeface="Times New Roman"/>
                        </a:rPr>
                        <a:t>[0.05]</a:t>
                      </a:r>
                      <a:endParaRPr lang="zh-CN"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039">
                <a:tc gridSpan="2">
                  <a:txBody>
                    <a:bodyPr/>
                    <a:lstStyle/>
                    <a:p>
                      <a:pPr algn="l">
                        <a:lnSpc>
                          <a:spcPct val="100000"/>
                        </a:lnSpc>
                        <a:spcAft>
                          <a:spcPts val="0"/>
                        </a:spcAft>
                      </a:pPr>
                      <a:r>
                        <a:rPr lang="zh-CN" sz="1600" kern="100" dirty="0">
                          <a:latin typeface="黑体" pitchFamily="2" charset="-122"/>
                          <a:ea typeface="黑体" pitchFamily="2" charset="-122"/>
                          <a:cs typeface="Times New Roman"/>
                        </a:rPr>
                        <a:t>工业固体废物综合利用率（</a:t>
                      </a:r>
                      <a:r>
                        <a:rPr lang="en-US" sz="1600" kern="100" dirty="0">
                          <a:latin typeface="黑体" pitchFamily="2" charset="-122"/>
                          <a:ea typeface="黑体" pitchFamily="2" charset="-122"/>
                          <a:cs typeface="Times New Roman"/>
                        </a:rPr>
                        <a:t>%</a:t>
                      </a:r>
                      <a:r>
                        <a:rPr lang="zh-CN" sz="1600" kern="100" dirty="0">
                          <a:latin typeface="黑体" pitchFamily="2" charset="-122"/>
                          <a:ea typeface="黑体" pitchFamily="2" charset="-122"/>
                          <a:cs typeface="Times New Roman"/>
                        </a:rPr>
                        <a:t>）</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a:txBody>
                    <a:bodyPr/>
                    <a:lstStyle/>
                    <a:p>
                      <a:pPr algn="ctr">
                        <a:lnSpc>
                          <a:spcPct val="100000"/>
                        </a:lnSpc>
                        <a:spcAft>
                          <a:spcPts val="0"/>
                        </a:spcAft>
                      </a:pPr>
                      <a:r>
                        <a:rPr lang="en-US" sz="1600" kern="100">
                          <a:latin typeface="黑体" pitchFamily="2" charset="-122"/>
                          <a:ea typeface="黑体" pitchFamily="2" charset="-122"/>
                          <a:cs typeface="Times New Roman"/>
                        </a:rPr>
                        <a:t>55.8</a:t>
                      </a:r>
                      <a:endParaRPr lang="zh-CN"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a:latin typeface="黑体" pitchFamily="2" charset="-122"/>
                          <a:ea typeface="黑体" pitchFamily="2" charset="-122"/>
                          <a:cs typeface="Times New Roman"/>
                        </a:rPr>
                        <a:t>60</a:t>
                      </a:r>
                      <a:endParaRPr lang="zh-CN"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a:latin typeface="黑体" pitchFamily="2" charset="-122"/>
                          <a:ea typeface="黑体" pitchFamily="2" charset="-122"/>
                          <a:cs typeface="Times New Roman"/>
                        </a:rPr>
                        <a:t>[4.2]</a:t>
                      </a:r>
                      <a:endParaRPr lang="zh-CN"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dirty="0">
                          <a:latin typeface="黑体" pitchFamily="2" charset="-122"/>
                          <a:ea typeface="黑体" pitchFamily="2" charset="-122"/>
                          <a:cs typeface="Times New Roman"/>
                        </a:rPr>
                        <a:t>69</a:t>
                      </a:r>
                      <a:endParaRPr lang="zh-CN"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dirty="0">
                          <a:latin typeface="黑体" pitchFamily="2" charset="-122"/>
                          <a:ea typeface="黑体" pitchFamily="2" charset="-122"/>
                          <a:cs typeface="Times New Roman"/>
                        </a:rPr>
                        <a:t>[13.2]</a:t>
                      </a:r>
                      <a:endParaRPr lang="zh-CN"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2039">
                <a:tc gridSpan="2">
                  <a:txBody>
                    <a:bodyPr/>
                    <a:lstStyle/>
                    <a:p>
                      <a:pPr algn="l">
                        <a:lnSpc>
                          <a:spcPct val="100000"/>
                        </a:lnSpc>
                        <a:spcAft>
                          <a:spcPts val="0"/>
                        </a:spcAft>
                      </a:pPr>
                      <a:r>
                        <a:rPr lang="zh-CN" sz="1600" kern="100">
                          <a:latin typeface="黑体" pitchFamily="2" charset="-122"/>
                          <a:ea typeface="黑体" pitchFamily="2" charset="-122"/>
                          <a:cs typeface="Times New Roman"/>
                        </a:rPr>
                        <a:t>耕地保有量（亿公顷）</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a:txBody>
                    <a:bodyPr/>
                    <a:lstStyle/>
                    <a:p>
                      <a:pPr algn="ctr">
                        <a:lnSpc>
                          <a:spcPct val="100000"/>
                        </a:lnSpc>
                        <a:spcAft>
                          <a:spcPts val="0"/>
                        </a:spcAft>
                      </a:pPr>
                      <a:r>
                        <a:rPr lang="en-US" sz="1600" kern="100">
                          <a:latin typeface="黑体" pitchFamily="2" charset="-122"/>
                          <a:ea typeface="黑体" pitchFamily="2" charset="-122"/>
                          <a:cs typeface="Times New Roman"/>
                        </a:rPr>
                        <a:t>1.22</a:t>
                      </a:r>
                      <a:endParaRPr lang="zh-CN"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a:latin typeface="黑体" pitchFamily="2" charset="-122"/>
                          <a:ea typeface="黑体" pitchFamily="2" charset="-122"/>
                          <a:cs typeface="Times New Roman"/>
                        </a:rPr>
                        <a:t>1.2</a:t>
                      </a:r>
                      <a:endParaRPr lang="zh-CN"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a:latin typeface="黑体" pitchFamily="2" charset="-122"/>
                          <a:ea typeface="黑体" pitchFamily="2" charset="-122"/>
                          <a:cs typeface="Times New Roman"/>
                        </a:rPr>
                        <a:t>-0.3</a:t>
                      </a:r>
                      <a:endParaRPr lang="zh-CN"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dirty="0">
                          <a:latin typeface="黑体" pitchFamily="2" charset="-122"/>
                          <a:ea typeface="黑体" pitchFamily="2" charset="-122"/>
                          <a:cs typeface="Times New Roman"/>
                        </a:rPr>
                        <a:t>1.212</a:t>
                      </a:r>
                      <a:endParaRPr lang="zh-CN"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dirty="0">
                          <a:latin typeface="黑体" pitchFamily="2" charset="-122"/>
                          <a:ea typeface="黑体" pitchFamily="2" charset="-122"/>
                          <a:cs typeface="Times New Roman"/>
                        </a:rPr>
                        <a:t>-0.13</a:t>
                      </a:r>
                      <a:endParaRPr lang="zh-CN"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035">
                <a:tc rowSpan="2">
                  <a:txBody>
                    <a:bodyPr/>
                    <a:lstStyle/>
                    <a:p>
                      <a:pPr algn="l">
                        <a:lnSpc>
                          <a:spcPct val="100000"/>
                        </a:lnSpc>
                        <a:spcAft>
                          <a:spcPts val="0"/>
                        </a:spcAft>
                      </a:pPr>
                      <a:r>
                        <a:rPr lang="zh-CN" sz="1600" kern="100">
                          <a:latin typeface="黑体" pitchFamily="2" charset="-122"/>
                          <a:ea typeface="黑体" pitchFamily="2" charset="-122"/>
                          <a:cs typeface="Times New Roman"/>
                        </a:rPr>
                        <a:t>主要污染物排放总量减少（</a:t>
                      </a:r>
                      <a:r>
                        <a:rPr lang="en-US" sz="1600" kern="100">
                          <a:latin typeface="黑体" pitchFamily="2" charset="-122"/>
                          <a:ea typeface="黑体" pitchFamily="2" charset="-122"/>
                          <a:cs typeface="Times New Roman"/>
                        </a:rPr>
                        <a:t>%</a:t>
                      </a:r>
                      <a:r>
                        <a:rPr lang="zh-CN" sz="1600" kern="100">
                          <a:latin typeface="黑体" pitchFamily="2" charset="-122"/>
                          <a:ea typeface="黑体" pitchFamily="2" charset="-122"/>
                          <a:cs typeface="Times New Roman"/>
                        </a:rPr>
                        <a:t>）</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zh-CN" altLang="en-US" sz="1600" kern="100" dirty="0" smtClean="0">
                          <a:latin typeface="黑体" pitchFamily="2" charset="-122"/>
                          <a:ea typeface="黑体" pitchFamily="2" charset="-122"/>
                          <a:cs typeface="Times New Roman"/>
                        </a:rPr>
                        <a:t>二氧化硫</a:t>
                      </a:r>
                      <a:endParaRPr lang="zh-CN"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0000"/>
                        </a:lnSpc>
                        <a:spcAft>
                          <a:spcPts val="0"/>
                        </a:spcAft>
                      </a:pPr>
                      <a:endParaRPr lang="en-US"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0000"/>
                        </a:lnSpc>
                        <a:spcAft>
                          <a:spcPts val="0"/>
                        </a:spcAft>
                      </a:pPr>
                      <a:endParaRPr lang="en-US"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a:latin typeface="黑体" pitchFamily="2" charset="-122"/>
                          <a:ea typeface="黑体" pitchFamily="2" charset="-122"/>
                          <a:cs typeface="Times New Roman"/>
                        </a:rPr>
                        <a:t>[10]</a:t>
                      </a:r>
                      <a:endParaRPr lang="zh-CN"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0000"/>
                        </a:lnSpc>
                        <a:spcAft>
                          <a:spcPts val="0"/>
                        </a:spcAft>
                      </a:pPr>
                      <a:endParaRPr lang="en-US"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dirty="0">
                          <a:latin typeface="黑体" pitchFamily="2" charset="-122"/>
                          <a:ea typeface="黑体" pitchFamily="2" charset="-122"/>
                          <a:cs typeface="Times New Roman"/>
                        </a:rPr>
                        <a:t>[</a:t>
                      </a:r>
                      <a:r>
                        <a:rPr lang="en-US" sz="1600" kern="100" dirty="0" smtClean="0">
                          <a:latin typeface="黑体" pitchFamily="2" charset="-122"/>
                          <a:ea typeface="黑体" pitchFamily="2" charset="-122"/>
                          <a:cs typeface="Times New Roman"/>
                        </a:rPr>
                        <a:t>14.29]</a:t>
                      </a:r>
                      <a:endParaRPr lang="zh-CN"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4039">
                <a:tc vMerge="1">
                  <a:txBody>
                    <a:bodyPr/>
                    <a:lstStyle/>
                    <a:p>
                      <a:endParaRPr lang="zh-CN" altLang="en-US"/>
                    </a:p>
                  </a:txBody>
                  <a:tcPr/>
                </a:tc>
                <a:tc>
                  <a:txBody>
                    <a:bodyPr/>
                    <a:lstStyle/>
                    <a:p>
                      <a:pPr algn="l">
                        <a:lnSpc>
                          <a:spcPct val="100000"/>
                        </a:lnSpc>
                        <a:spcAft>
                          <a:spcPts val="0"/>
                        </a:spcAft>
                      </a:pPr>
                      <a:r>
                        <a:rPr lang="zh-CN" sz="1600" kern="100" dirty="0">
                          <a:latin typeface="黑体" pitchFamily="2" charset="-122"/>
                          <a:ea typeface="黑体" pitchFamily="2" charset="-122"/>
                          <a:cs typeface="Times New Roman"/>
                        </a:rPr>
                        <a:t>化学需氧量</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CN" altLang="en-US"/>
                    </a:p>
                  </a:txBody>
                  <a:tcPr/>
                </a:tc>
                <a:tc vMerge="1">
                  <a:txBody>
                    <a:bodyPr/>
                    <a:lstStyle/>
                    <a:p>
                      <a:endParaRPr lang="zh-CN" altLang="en-US"/>
                    </a:p>
                  </a:txBody>
                  <a:tcPr/>
                </a:tc>
                <a:tc>
                  <a:txBody>
                    <a:bodyPr/>
                    <a:lstStyle/>
                    <a:p>
                      <a:pPr algn="ctr">
                        <a:lnSpc>
                          <a:spcPct val="100000"/>
                        </a:lnSpc>
                        <a:spcAft>
                          <a:spcPts val="0"/>
                        </a:spcAft>
                      </a:pPr>
                      <a:r>
                        <a:rPr lang="en-US" sz="1600" kern="100" dirty="0">
                          <a:latin typeface="黑体" pitchFamily="2" charset="-122"/>
                          <a:ea typeface="黑体" pitchFamily="2" charset="-122"/>
                          <a:cs typeface="Times New Roman"/>
                        </a:rPr>
                        <a:t>[10]</a:t>
                      </a:r>
                      <a:endParaRPr lang="zh-CN"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CN" altLang="en-US"/>
                    </a:p>
                  </a:txBody>
                  <a:tcPr/>
                </a:tc>
                <a:tc>
                  <a:txBody>
                    <a:bodyPr/>
                    <a:lstStyle/>
                    <a:p>
                      <a:pPr algn="ctr">
                        <a:lnSpc>
                          <a:spcPct val="100000"/>
                        </a:lnSpc>
                        <a:spcAft>
                          <a:spcPts val="0"/>
                        </a:spcAft>
                      </a:pPr>
                      <a:r>
                        <a:rPr lang="en-US" sz="1600" kern="100" dirty="0" smtClean="0">
                          <a:latin typeface="黑体" pitchFamily="2" charset="-122"/>
                          <a:ea typeface="黑体" pitchFamily="2" charset="-122"/>
                          <a:cs typeface="Times New Roman"/>
                        </a:rPr>
                        <a:t>[12.45]</a:t>
                      </a:r>
                      <a:endParaRPr lang="zh-CN"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032">
                <a:tc gridSpan="2">
                  <a:txBody>
                    <a:bodyPr/>
                    <a:lstStyle/>
                    <a:p>
                      <a:pPr algn="l">
                        <a:lnSpc>
                          <a:spcPct val="100000"/>
                        </a:lnSpc>
                        <a:spcAft>
                          <a:spcPts val="0"/>
                        </a:spcAft>
                      </a:pPr>
                      <a:r>
                        <a:rPr lang="zh-CN" sz="1600" kern="100">
                          <a:latin typeface="黑体" pitchFamily="2" charset="-122"/>
                          <a:ea typeface="黑体" pitchFamily="2" charset="-122"/>
                          <a:cs typeface="Times New Roman"/>
                        </a:rPr>
                        <a:t>森林覆盖率（</a:t>
                      </a:r>
                      <a:r>
                        <a:rPr lang="en-US" sz="1600" kern="100">
                          <a:latin typeface="黑体" pitchFamily="2" charset="-122"/>
                          <a:ea typeface="黑体" pitchFamily="2" charset="-122"/>
                          <a:cs typeface="Times New Roman"/>
                        </a:rPr>
                        <a:t>%</a:t>
                      </a:r>
                      <a:r>
                        <a:rPr lang="zh-CN" sz="1600" kern="100">
                          <a:latin typeface="黑体" pitchFamily="2" charset="-122"/>
                          <a:ea typeface="黑体" pitchFamily="2" charset="-122"/>
                          <a:cs typeface="Times New Roman"/>
                        </a:rPr>
                        <a:t>）</a:t>
                      </a: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a:txBody>
                    <a:bodyPr/>
                    <a:lstStyle/>
                    <a:p>
                      <a:pPr algn="ctr">
                        <a:lnSpc>
                          <a:spcPct val="100000"/>
                        </a:lnSpc>
                        <a:spcAft>
                          <a:spcPts val="0"/>
                        </a:spcAft>
                      </a:pPr>
                      <a:r>
                        <a:rPr lang="en-US" sz="1600" kern="100">
                          <a:latin typeface="黑体" pitchFamily="2" charset="-122"/>
                          <a:ea typeface="黑体" pitchFamily="2" charset="-122"/>
                          <a:cs typeface="Times New Roman"/>
                        </a:rPr>
                        <a:t>18.2</a:t>
                      </a:r>
                      <a:endParaRPr lang="zh-CN"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a:latin typeface="黑体" pitchFamily="2" charset="-122"/>
                          <a:ea typeface="黑体" pitchFamily="2" charset="-122"/>
                          <a:cs typeface="Times New Roman"/>
                        </a:rPr>
                        <a:t>20</a:t>
                      </a:r>
                      <a:endParaRPr lang="zh-CN"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a:latin typeface="黑体" pitchFamily="2" charset="-122"/>
                          <a:ea typeface="黑体" pitchFamily="2" charset="-122"/>
                          <a:cs typeface="Times New Roman"/>
                        </a:rPr>
                        <a:t>[1.8]</a:t>
                      </a:r>
                      <a:endParaRPr lang="zh-CN" sz="1600" kern="10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dirty="0">
                          <a:latin typeface="黑体" pitchFamily="2" charset="-122"/>
                          <a:ea typeface="黑体" pitchFamily="2" charset="-122"/>
                          <a:cs typeface="Times New Roman"/>
                        </a:rPr>
                        <a:t>20.36</a:t>
                      </a:r>
                      <a:endParaRPr lang="zh-CN"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kern="100" dirty="0">
                          <a:latin typeface="黑体" pitchFamily="2" charset="-122"/>
                          <a:ea typeface="黑体" pitchFamily="2" charset="-122"/>
                          <a:cs typeface="Times New Roman"/>
                        </a:rPr>
                        <a:t>[2.16]</a:t>
                      </a:r>
                      <a:endParaRPr lang="zh-CN" sz="1600" kern="100" dirty="0">
                        <a:latin typeface="黑体" pitchFamily="2" charset="-122"/>
                        <a:ea typeface="黑体" pitchFamily="2" charset="-122"/>
                        <a:cs typeface="Times New Roman"/>
                      </a:endParaRPr>
                    </a:p>
                  </a:txBody>
                  <a:tcPr marL="54864" marR="54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latin typeface="黑体" pitchFamily="49" charset="-122"/>
              </a:rPr>
              <a:t>2.</a:t>
            </a:r>
            <a:r>
              <a:rPr lang="zh-CN" altLang="en-US" dirty="0">
                <a:latin typeface="黑体" pitchFamily="49" charset="-122"/>
              </a:rPr>
              <a:t>国民受教育水平大幅提高</a:t>
            </a:r>
          </a:p>
        </p:txBody>
      </p:sp>
      <p:sp>
        <p:nvSpPr>
          <p:cNvPr id="3" name="内容占位符 2"/>
          <p:cNvSpPr>
            <a:spLocks noGrp="1"/>
          </p:cNvSpPr>
          <p:nvPr>
            <p:ph idx="1"/>
          </p:nvPr>
        </p:nvSpPr>
        <p:spPr/>
        <p:txBody>
          <a:bodyPr/>
          <a:lstStyle/>
          <a:p>
            <a:endParaRPr lang="zh-CN" altLang="en-US"/>
          </a:p>
        </p:txBody>
      </p:sp>
      <p:graphicFrame>
        <p:nvGraphicFramePr>
          <p:cNvPr id="4" name="内容占位符 3"/>
          <p:cNvGraphicFramePr>
            <a:graphicFrameLocks/>
          </p:cNvGraphicFramePr>
          <p:nvPr>
            <p:extLst>
              <p:ext uri="{D42A27DB-BD31-4B8C-83A1-F6EECF244321}">
                <p14:modId xmlns:p14="http://schemas.microsoft.com/office/powerpoint/2010/main" xmlns="" val="2856588763"/>
              </p:ext>
            </p:extLst>
          </p:nvPr>
        </p:nvGraphicFramePr>
        <p:xfrm>
          <a:off x="395536" y="1700808"/>
          <a:ext cx="8458834" cy="4248471"/>
        </p:xfrm>
        <a:graphic>
          <a:graphicData uri="http://schemas.openxmlformats.org/drawingml/2006/table">
            <a:tbl>
              <a:tblPr>
                <a:tableStyleId>{1E171933-4619-4E11-9A3F-F7608DF75F80}</a:tableStyleId>
              </a:tblPr>
              <a:tblGrid>
                <a:gridCol w="5476240"/>
                <a:gridCol w="785177"/>
                <a:gridCol w="785177"/>
                <a:gridCol w="1412240"/>
              </a:tblGrid>
              <a:tr h="1052373">
                <a:tc>
                  <a:txBody>
                    <a:bodyPr/>
                    <a:lstStyle/>
                    <a:p>
                      <a:pPr algn="l" fontAlgn="ctr"/>
                      <a:endParaRPr lang="zh-CN" altLang="en-US" sz="2000" b="0" i="0" u="none" strike="noStrike" dirty="0">
                        <a:solidFill>
                          <a:srgbClr val="000000"/>
                        </a:solidFill>
                        <a:latin typeface="黑体" pitchFamily="49" charset="-122"/>
                        <a:ea typeface="黑体" pitchFamily="49" charset="-122"/>
                      </a:endParaRPr>
                    </a:p>
                  </a:txBody>
                  <a:tcPr marL="7620" marR="7620" marT="7620" marB="0" anchor="ctr"/>
                </a:tc>
                <a:tc>
                  <a:txBody>
                    <a:bodyPr/>
                    <a:lstStyle/>
                    <a:p>
                      <a:pPr algn="ctr" fontAlgn="ctr"/>
                      <a:r>
                        <a:rPr lang="en-US" altLang="zh-CN" sz="2000" u="none" strike="noStrike">
                          <a:latin typeface="黑体" pitchFamily="49" charset="-122"/>
                          <a:ea typeface="黑体" pitchFamily="49" charset="-122"/>
                        </a:rPr>
                        <a:t>2000</a:t>
                      </a:r>
                      <a:endParaRPr lang="en-US" altLang="zh-CN"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ctr" fontAlgn="ctr"/>
                      <a:r>
                        <a:rPr lang="en-US" altLang="zh-CN" sz="2000" u="none" strike="noStrike">
                          <a:latin typeface="黑体" pitchFamily="49" charset="-122"/>
                          <a:ea typeface="黑体" pitchFamily="49" charset="-122"/>
                        </a:rPr>
                        <a:t>2010</a:t>
                      </a:r>
                      <a:endParaRPr lang="en-US" altLang="zh-CN"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ctr" fontAlgn="ctr"/>
                      <a:r>
                        <a:rPr lang="zh-CN" altLang="en-US" sz="2000" u="none" strike="noStrike" dirty="0">
                          <a:latin typeface="黑体" pitchFamily="49" charset="-122"/>
                          <a:ea typeface="黑体" pitchFamily="49" charset="-122"/>
                        </a:rPr>
                        <a:t>年均</a:t>
                      </a:r>
                      <a:r>
                        <a:rPr lang="zh-CN" altLang="en-US" sz="2000" u="none" strike="noStrike" dirty="0" smtClean="0">
                          <a:latin typeface="黑体" pitchFamily="49" charset="-122"/>
                          <a:ea typeface="黑体" pitchFamily="49" charset="-122"/>
                        </a:rPr>
                        <a:t>增长率</a:t>
                      </a:r>
                      <a:endParaRPr lang="en-US" altLang="zh-CN" sz="2000" u="none" strike="noStrike" dirty="0" smtClean="0">
                        <a:latin typeface="黑体" pitchFamily="49" charset="-122"/>
                        <a:ea typeface="黑体" pitchFamily="49" charset="-122"/>
                      </a:endParaRPr>
                    </a:p>
                    <a:p>
                      <a:pPr algn="ctr" fontAlgn="ctr"/>
                      <a:r>
                        <a:rPr lang="zh-CN" altLang="en-US" sz="2000" u="none" strike="noStrike" dirty="0" smtClean="0">
                          <a:latin typeface="黑体" pitchFamily="49" charset="-122"/>
                          <a:ea typeface="黑体" pitchFamily="49" charset="-122"/>
                        </a:rPr>
                        <a:t>（</a:t>
                      </a:r>
                      <a:r>
                        <a:rPr lang="en-US" altLang="zh-CN" sz="2000" u="none" strike="noStrike" dirty="0">
                          <a:latin typeface="黑体" pitchFamily="49" charset="-122"/>
                          <a:ea typeface="黑体" pitchFamily="49" charset="-122"/>
                        </a:rPr>
                        <a:t>%</a:t>
                      </a:r>
                      <a:r>
                        <a:rPr lang="zh-CN" altLang="en-US" sz="2000" u="none" strike="noStrike" dirty="0">
                          <a:latin typeface="黑体" pitchFamily="49" charset="-122"/>
                          <a:ea typeface="黑体" pitchFamily="49" charset="-122"/>
                        </a:rPr>
                        <a:t>）</a:t>
                      </a:r>
                      <a:endParaRPr lang="zh-CN" altLang="en-US" sz="2000" b="0" i="0" u="none" strike="noStrike" dirty="0">
                        <a:solidFill>
                          <a:srgbClr val="000000"/>
                        </a:solidFill>
                        <a:latin typeface="黑体" pitchFamily="49" charset="-122"/>
                        <a:ea typeface="黑体" pitchFamily="49" charset="-122"/>
                      </a:endParaRPr>
                    </a:p>
                  </a:txBody>
                  <a:tcPr marL="7620" marR="7620" marT="7620" marB="0" anchor="ctr"/>
                </a:tc>
              </a:tr>
              <a:tr h="532683">
                <a:tc>
                  <a:txBody>
                    <a:bodyPr/>
                    <a:lstStyle/>
                    <a:p>
                      <a:pPr algn="l" fontAlgn="ctr"/>
                      <a:r>
                        <a:rPr lang="zh-CN" altLang="en-US" sz="2000" u="none" strike="noStrike">
                          <a:latin typeface="黑体" pitchFamily="49" charset="-122"/>
                          <a:ea typeface="黑体" pitchFamily="49" charset="-122"/>
                        </a:rPr>
                        <a:t>有大学（指大专以上）文化程度的人口（万人）</a:t>
                      </a:r>
                      <a:endParaRPr lang="zh-CN" altLang="en-US"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r" fontAlgn="ctr"/>
                      <a:r>
                        <a:rPr lang="en-US" altLang="zh-CN" sz="2000" u="none" strike="noStrike">
                          <a:latin typeface="黑体" pitchFamily="49" charset="-122"/>
                          <a:ea typeface="黑体" pitchFamily="49" charset="-122"/>
                        </a:rPr>
                        <a:t>4563</a:t>
                      </a:r>
                      <a:endParaRPr lang="en-US" altLang="zh-CN"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r" fontAlgn="ctr"/>
                      <a:r>
                        <a:rPr lang="en-US" altLang="zh-CN" sz="2000" u="none" strike="noStrike">
                          <a:latin typeface="黑体" pitchFamily="49" charset="-122"/>
                          <a:ea typeface="黑体" pitchFamily="49" charset="-122"/>
                        </a:rPr>
                        <a:t>11964</a:t>
                      </a:r>
                      <a:endParaRPr lang="en-US" altLang="zh-CN"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r" fontAlgn="ctr"/>
                      <a:r>
                        <a:rPr lang="en-US" altLang="zh-CN" sz="2000" u="none" strike="noStrike">
                          <a:latin typeface="黑体" pitchFamily="49" charset="-122"/>
                          <a:ea typeface="黑体" pitchFamily="49" charset="-122"/>
                        </a:rPr>
                        <a:t>10.12</a:t>
                      </a:r>
                      <a:endParaRPr lang="en-US" altLang="zh-CN" sz="2000" b="0" i="0" u="none" strike="noStrike">
                        <a:solidFill>
                          <a:srgbClr val="000000"/>
                        </a:solidFill>
                        <a:latin typeface="黑体" pitchFamily="49" charset="-122"/>
                        <a:ea typeface="黑体" pitchFamily="49" charset="-122"/>
                      </a:endParaRPr>
                    </a:p>
                  </a:txBody>
                  <a:tcPr marL="7620" marR="7620" marT="7620" marB="0" anchor="ctr"/>
                </a:tc>
              </a:tr>
              <a:tr h="532683">
                <a:tc>
                  <a:txBody>
                    <a:bodyPr/>
                    <a:lstStyle/>
                    <a:p>
                      <a:pPr algn="l" fontAlgn="ctr"/>
                      <a:r>
                        <a:rPr lang="zh-CN" altLang="en-US" sz="2000" u="none" strike="noStrike" dirty="0">
                          <a:latin typeface="黑体" pitchFamily="49" charset="-122"/>
                          <a:ea typeface="黑体" pitchFamily="49" charset="-122"/>
                        </a:rPr>
                        <a:t>  占全国人口比重（</a:t>
                      </a:r>
                      <a:r>
                        <a:rPr lang="en-US" altLang="zh-CN" sz="2000" u="none" strike="noStrike" dirty="0">
                          <a:latin typeface="黑体" pitchFamily="49" charset="-122"/>
                          <a:ea typeface="黑体" pitchFamily="49" charset="-122"/>
                        </a:rPr>
                        <a:t>%</a:t>
                      </a:r>
                      <a:r>
                        <a:rPr lang="zh-CN" altLang="en-US" sz="2000" u="none" strike="noStrike" dirty="0">
                          <a:latin typeface="黑体" pitchFamily="49" charset="-122"/>
                          <a:ea typeface="黑体" pitchFamily="49" charset="-122"/>
                        </a:rPr>
                        <a:t>）</a:t>
                      </a:r>
                      <a:endParaRPr lang="zh-CN" altLang="en-US" sz="2000" b="0" i="0" u="none" strike="noStrike" dirty="0">
                        <a:solidFill>
                          <a:srgbClr val="000000"/>
                        </a:solidFill>
                        <a:latin typeface="黑体" pitchFamily="49" charset="-122"/>
                        <a:ea typeface="黑体" pitchFamily="49" charset="-122"/>
                      </a:endParaRPr>
                    </a:p>
                  </a:txBody>
                  <a:tcPr marL="7620" marR="7620" marT="7620" marB="0" anchor="ctr"/>
                </a:tc>
                <a:tc>
                  <a:txBody>
                    <a:bodyPr/>
                    <a:lstStyle/>
                    <a:p>
                      <a:pPr algn="r" fontAlgn="ctr"/>
                      <a:r>
                        <a:rPr lang="en-US" altLang="zh-CN" sz="2000" u="none" strike="noStrike">
                          <a:latin typeface="黑体" pitchFamily="49" charset="-122"/>
                          <a:ea typeface="黑体" pitchFamily="49" charset="-122"/>
                        </a:rPr>
                        <a:t>3.60 </a:t>
                      </a:r>
                      <a:endParaRPr lang="en-US" altLang="zh-CN"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r" fontAlgn="ctr"/>
                      <a:r>
                        <a:rPr lang="en-US" altLang="zh-CN" sz="2000" u="none" strike="noStrike">
                          <a:latin typeface="黑体" pitchFamily="49" charset="-122"/>
                          <a:ea typeface="黑体" pitchFamily="49" charset="-122"/>
                        </a:rPr>
                        <a:t>8.73 </a:t>
                      </a:r>
                      <a:endParaRPr lang="en-US" altLang="zh-CN"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l" fontAlgn="ctr"/>
                      <a:endParaRPr lang="zh-CN" altLang="en-US" sz="2000" b="0" i="0" u="none" strike="noStrike">
                        <a:solidFill>
                          <a:srgbClr val="000000"/>
                        </a:solidFill>
                        <a:latin typeface="黑体" pitchFamily="49" charset="-122"/>
                        <a:ea typeface="黑体" pitchFamily="49" charset="-122"/>
                      </a:endParaRPr>
                    </a:p>
                  </a:txBody>
                  <a:tcPr marL="7620" marR="7620" marT="7620" marB="0" anchor="ctr"/>
                </a:tc>
              </a:tr>
              <a:tr h="532683">
                <a:tc>
                  <a:txBody>
                    <a:bodyPr/>
                    <a:lstStyle/>
                    <a:p>
                      <a:pPr algn="l" fontAlgn="ctr"/>
                      <a:r>
                        <a:rPr lang="zh-CN" altLang="en-US" sz="2000" u="none" strike="noStrike">
                          <a:latin typeface="黑体" pitchFamily="49" charset="-122"/>
                          <a:ea typeface="黑体" pitchFamily="49" charset="-122"/>
                        </a:rPr>
                        <a:t>具有高中（含中专）文化程度的人口（万人）</a:t>
                      </a:r>
                      <a:endParaRPr lang="zh-CN" altLang="en-US"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r" fontAlgn="ctr"/>
                      <a:r>
                        <a:rPr lang="en-US" altLang="zh-CN" sz="2000" u="none" strike="noStrike">
                          <a:latin typeface="黑体" pitchFamily="49" charset="-122"/>
                          <a:ea typeface="黑体" pitchFamily="49" charset="-122"/>
                        </a:rPr>
                        <a:t>14068</a:t>
                      </a:r>
                      <a:endParaRPr lang="en-US" altLang="zh-CN"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r" fontAlgn="ctr"/>
                      <a:r>
                        <a:rPr lang="en-US" altLang="zh-CN" sz="2000" u="none" strike="noStrike">
                          <a:latin typeface="黑体" pitchFamily="49" charset="-122"/>
                          <a:ea typeface="黑体" pitchFamily="49" charset="-122"/>
                        </a:rPr>
                        <a:t>18799</a:t>
                      </a:r>
                      <a:endParaRPr lang="en-US" altLang="zh-CN"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r" fontAlgn="ctr"/>
                      <a:r>
                        <a:rPr lang="en-US" altLang="zh-CN" sz="2000" u="none" strike="noStrike" dirty="0">
                          <a:latin typeface="黑体" pitchFamily="49" charset="-122"/>
                          <a:ea typeface="黑体" pitchFamily="49" charset="-122"/>
                        </a:rPr>
                        <a:t>2.94</a:t>
                      </a:r>
                      <a:endParaRPr lang="en-US" altLang="zh-CN" sz="2000" b="0" i="0" u="none" strike="noStrike" dirty="0">
                        <a:solidFill>
                          <a:srgbClr val="000000"/>
                        </a:solidFill>
                        <a:latin typeface="黑体" pitchFamily="49" charset="-122"/>
                        <a:ea typeface="黑体" pitchFamily="49" charset="-122"/>
                      </a:endParaRPr>
                    </a:p>
                  </a:txBody>
                  <a:tcPr marL="7620" marR="7620" marT="7620" marB="0" anchor="ctr"/>
                </a:tc>
              </a:tr>
              <a:tr h="532683">
                <a:tc>
                  <a:txBody>
                    <a:bodyPr/>
                    <a:lstStyle/>
                    <a:p>
                      <a:pPr algn="l" fontAlgn="ctr"/>
                      <a:r>
                        <a:rPr lang="zh-CN" altLang="en-US" sz="2000" u="none" strike="noStrike">
                          <a:latin typeface="黑体" pitchFamily="49" charset="-122"/>
                          <a:ea typeface="黑体" pitchFamily="49" charset="-122"/>
                        </a:rPr>
                        <a:t>  占全国人口比重（</a:t>
                      </a:r>
                      <a:r>
                        <a:rPr lang="en-US" altLang="zh-CN" sz="2000" u="none" strike="noStrike">
                          <a:latin typeface="黑体" pitchFamily="49" charset="-122"/>
                          <a:ea typeface="黑体" pitchFamily="49" charset="-122"/>
                        </a:rPr>
                        <a:t>%</a:t>
                      </a:r>
                      <a:r>
                        <a:rPr lang="zh-CN" altLang="en-US" sz="2000" u="none" strike="noStrike">
                          <a:latin typeface="黑体" pitchFamily="49" charset="-122"/>
                          <a:ea typeface="黑体" pitchFamily="49" charset="-122"/>
                        </a:rPr>
                        <a:t>）</a:t>
                      </a:r>
                      <a:endParaRPr lang="zh-CN" altLang="en-US"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r" fontAlgn="ctr"/>
                      <a:r>
                        <a:rPr lang="en-US" altLang="zh-CN" sz="2000" u="none" strike="noStrike">
                          <a:latin typeface="黑体" pitchFamily="49" charset="-122"/>
                          <a:ea typeface="黑体" pitchFamily="49" charset="-122"/>
                        </a:rPr>
                        <a:t>11.11 </a:t>
                      </a:r>
                      <a:endParaRPr lang="en-US" altLang="zh-CN"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r" fontAlgn="ctr"/>
                      <a:r>
                        <a:rPr lang="en-US" altLang="zh-CN" sz="2000" u="none" strike="noStrike">
                          <a:latin typeface="黑体" pitchFamily="49" charset="-122"/>
                          <a:ea typeface="黑体" pitchFamily="49" charset="-122"/>
                        </a:rPr>
                        <a:t>13.72 </a:t>
                      </a:r>
                      <a:endParaRPr lang="en-US" altLang="zh-CN"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l" fontAlgn="ctr"/>
                      <a:endParaRPr lang="zh-CN" altLang="en-US" sz="2000" b="0" i="0" u="none" strike="noStrike">
                        <a:solidFill>
                          <a:srgbClr val="000000"/>
                        </a:solidFill>
                        <a:latin typeface="黑体" pitchFamily="49" charset="-122"/>
                        <a:ea typeface="黑体" pitchFamily="49" charset="-122"/>
                      </a:endParaRPr>
                    </a:p>
                  </a:txBody>
                  <a:tcPr marL="7620" marR="7620" marT="7620" marB="0" anchor="ctr"/>
                </a:tc>
              </a:tr>
              <a:tr h="532683">
                <a:tc>
                  <a:txBody>
                    <a:bodyPr/>
                    <a:lstStyle/>
                    <a:p>
                      <a:pPr algn="l" fontAlgn="ctr"/>
                      <a:r>
                        <a:rPr lang="zh-CN" altLang="en-US" sz="2000" u="none" strike="noStrike">
                          <a:latin typeface="黑体" pitchFamily="49" charset="-122"/>
                          <a:ea typeface="黑体" pitchFamily="49" charset="-122"/>
                        </a:rPr>
                        <a:t>合计（万人）</a:t>
                      </a:r>
                      <a:endParaRPr lang="zh-CN" altLang="en-US"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r" fontAlgn="ctr"/>
                      <a:r>
                        <a:rPr lang="en-US" altLang="zh-CN" sz="2000" u="none" strike="noStrike">
                          <a:latin typeface="黑体" pitchFamily="49" charset="-122"/>
                          <a:ea typeface="黑体" pitchFamily="49" charset="-122"/>
                        </a:rPr>
                        <a:t>18631</a:t>
                      </a:r>
                      <a:endParaRPr lang="en-US" altLang="zh-CN"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r" fontAlgn="ctr"/>
                      <a:r>
                        <a:rPr lang="en-US" altLang="zh-CN" sz="2000" u="none" strike="noStrike">
                          <a:latin typeface="黑体" pitchFamily="49" charset="-122"/>
                          <a:ea typeface="黑体" pitchFamily="49" charset="-122"/>
                        </a:rPr>
                        <a:t>30763</a:t>
                      </a:r>
                      <a:endParaRPr lang="en-US" altLang="zh-CN"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l" fontAlgn="ctr"/>
                      <a:endParaRPr lang="zh-CN" altLang="en-US" sz="2000" b="0" i="0" u="none" strike="noStrike" dirty="0">
                        <a:solidFill>
                          <a:srgbClr val="000000"/>
                        </a:solidFill>
                        <a:latin typeface="黑体" pitchFamily="49" charset="-122"/>
                        <a:ea typeface="黑体" pitchFamily="49" charset="-122"/>
                      </a:endParaRPr>
                    </a:p>
                  </a:txBody>
                  <a:tcPr marL="7620" marR="7620" marT="7620" marB="0" anchor="ctr"/>
                </a:tc>
              </a:tr>
              <a:tr h="532683">
                <a:tc>
                  <a:txBody>
                    <a:bodyPr/>
                    <a:lstStyle/>
                    <a:p>
                      <a:pPr algn="l" fontAlgn="ctr"/>
                      <a:r>
                        <a:rPr lang="zh-CN" altLang="en-US" sz="2000" u="none" strike="noStrike">
                          <a:latin typeface="黑体" pitchFamily="49" charset="-122"/>
                          <a:ea typeface="黑体" pitchFamily="49" charset="-122"/>
                        </a:rPr>
                        <a:t>  占全国人口比重（</a:t>
                      </a:r>
                      <a:r>
                        <a:rPr lang="en-US" altLang="zh-CN" sz="2000" u="none" strike="noStrike">
                          <a:latin typeface="黑体" pitchFamily="49" charset="-122"/>
                          <a:ea typeface="黑体" pitchFamily="49" charset="-122"/>
                        </a:rPr>
                        <a:t>%</a:t>
                      </a:r>
                      <a:r>
                        <a:rPr lang="zh-CN" altLang="en-US" sz="2000" u="none" strike="noStrike">
                          <a:latin typeface="黑体" pitchFamily="49" charset="-122"/>
                          <a:ea typeface="黑体" pitchFamily="49" charset="-122"/>
                        </a:rPr>
                        <a:t>）</a:t>
                      </a:r>
                      <a:endParaRPr lang="zh-CN" altLang="en-US"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r" fontAlgn="ctr"/>
                      <a:r>
                        <a:rPr lang="en-US" altLang="zh-CN" sz="2000" u="none" strike="noStrike">
                          <a:latin typeface="黑体" pitchFamily="49" charset="-122"/>
                          <a:ea typeface="黑体" pitchFamily="49" charset="-122"/>
                        </a:rPr>
                        <a:t>14.72 </a:t>
                      </a:r>
                      <a:endParaRPr lang="en-US" altLang="zh-CN"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r" fontAlgn="ctr"/>
                      <a:r>
                        <a:rPr lang="en-US" altLang="zh-CN" sz="2000" u="none" strike="noStrike">
                          <a:latin typeface="黑体" pitchFamily="49" charset="-122"/>
                          <a:ea typeface="黑体" pitchFamily="49" charset="-122"/>
                        </a:rPr>
                        <a:t>22.45 </a:t>
                      </a:r>
                      <a:endParaRPr lang="en-US" altLang="zh-CN" sz="2000" b="0" i="0" u="none" strike="noStrike">
                        <a:solidFill>
                          <a:srgbClr val="000000"/>
                        </a:solidFill>
                        <a:latin typeface="黑体" pitchFamily="49" charset="-122"/>
                        <a:ea typeface="黑体" pitchFamily="49" charset="-122"/>
                      </a:endParaRPr>
                    </a:p>
                  </a:txBody>
                  <a:tcPr marL="7620" marR="7620" marT="7620" marB="0" anchor="ctr"/>
                </a:tc>
                <a:tc>
                  <a:txBody>
                    <a:bodyPr/>
                    <a:lstStyle/>
                    <a:p>
                      <a:pPr algn="l" fontAlgn="ctr"/>
                      <a:endParaRPr lang="zh-CN" altLang="en-US" sz="2000" b="0" i="0" u="none" strike="noStrike" dirty="0">
                        <a:solidFill>
                          <a:srgbClr val="000000"/>
                        </a:solidFill>
                        <a:latin typeface="黑体" pitchFamily="49" charset="-122"/>
                        <a:ea typeface="黑体" pitchFamily="49" charset="-122"/>
                      </a:endParaRPr>
                    </a:p>
                  </a:txBody>
                  <a:tcPr marL="7620" marR="7620" marT="7620" marB="0" anchor="ctr"/>
                </a:tc>
              </a:tr>
            </a:tbl>
          </a:graphicData>
        </a:graphic>
      </p:graphicFrame>
      <p:sp>
        <p:nvSpPr>
          <p:cNvPr id="5" name="矩形 4"/>
          <p:cNvSpPr/>
          <p:nvPr/>
        </p:nvSpPr>
        <p:spPr>
          <a:xfrm>
            <a:off x="323528" y="5949280"/>
            <a:ext cx="7776864" cy="276999"/>
          </a:xfrm>
          <a:prstGeom prst="rect">
            <a:avLst/>
          </a:prstGeom>
        </p:spPr>
        <p:txBody>
          <a:bodyPr wrap="square">
            <a:spAutoFit/>
          </a:bodyPr>
          <a:lstStyle/>
          <a:p>
            <a:r>
              <a:rPr lang="zh-CN" altLang="en-US" sz="1200" dirty="0" smtClean="0"/>
              <a:t>计算数据来源：国家统计局：</a:t>
            </a:r>
            <a:r>
              <a:rPr lang="en-US" altLang="zh-CN" sz="1200" dirty="0" smtClean="0"/>
              <a:t>2010</a:t>
            </a:r>
            <a:r>
              <a:rPr lang="zh-CN" altLang="en-US" sz="1200" dirty="0" smtClean="0"/>
              <a:t>年第六次全国人口普查主要数据公报（第</a:t>
            </a:r>
            <a:r>
              <a:rPr lang="en-US" altLang="zh-CN" sz="1200" dirty="0" smtClean="0"/>
              <a:t>1</a:t>
            </a:r>
            <a:r>
              <a:rPr lang="zh-CN" altLang="en-US" sz="1200" dirty="0" smtClean="0"/>
              <a:t>号）。</a:t>
            </a:r>
            <a:endParaRPr lang="zh-CN" altLang="en-US" sz="1200" dirty="0"/>
          </a:p>
        </p:txBody>
      </p:sp>
    </p:spTree>
    <p:extLst>
      <p:ext uri="{BB962C8B-B14F-4D97-AF65-F5344CB8AC3E}">
        <p14:creationId xmlns:p14="http://schemas.microsoft.com/office/powerpoint/2010/main" xmlns="" val="26658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latin typeface="黑体" pitchFamily="49" charset="-122"/>
              </a:rPr>
              <a:t>2.</a:t>
            </a:r>
            <a:r>
              <a:rPr lang="zh-CN" altLang="en-US" dirty="0">
                <a:latin typeface="黑体" pitchFamily="49" charset="-122"/>
              </a:rPr>
              <a:t>国民受教育水平大幅提高</a:t>
            </a:r>
            <a:endParaRPr lang="zh-CN" altLang="en-US" dirty="0"/>
          </a:p>
        </p:txBody>
      </p:sp>
      <p:sp>
        <p:nvSpPr>
          <p:cNvPr id="3" name="内容占位符 2"/>
          <p:cNvSpPr>
            <a:spLocks noGrp="1"/>
          </p:cNvSpPr>
          <p:nvPr>
            <p:ph idx="1"/>
          </p:nvPr>
        </p:nvSpPr>
        <p:spPr/>
        <p:txBody>
          <a:bodyPr/>
          <a:lstStyle/>
          <a:p>
            <a:r>
              <a:rPr lang="zh-CN" altLang="en-US" dirty="0" smtClean="0"/>
              <a:t>大专及以上文化程度人口数（万人）</a:t>
            </a:r>
            <a:endParaRPr lang="zh-CN" altLang="en-US" dirty="0"/>
          </a:p>
        </p:txBody>
      </p:sp>
      <p:graphicFrame>
        <p:nvGraphicFramePr>
          <p:cNvPr id="4" name="图表 3"/>
          <p:cNvGraphicFramePr>
            <a:graphicFrameLocks/>
          </p:cNvGraphicFramePr>
          <p:nvPr>
            <p:extLst>
              <p:ext uri="{D42A27DB-BD31-4B8C-83A1-F6EECF244321}">
                <p14:modId xmlns:p14="http://schemas.microsoft.com/office/powerpoint/2010/main" xmlns="" val="375231377"/>
              </p:ext>
            </p:extLst>
          </p:nvPr>
        </p:nvGraphicFramePr>
        <p:xfrm>
          <a:off x="467544" y="2204864"/>
          <a:ext cx="8208912" cy="36724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1310951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latin typeface="黑体" pitchFamily="49" charset="-122"/>
              </a:rPr>
              <a:t>2.</a:t>
            </a:r>
            <a:r>
              <a:rPr lang="zh-CN" altLang="en-US" dirty="0">
                <a:latin typeface="黑体" pitchFamily="49" charset="-122"/>
              </a:rPr>
              <a:t>国民受教育水平大幅提高</a:t>
            </a:r>
          </a:p>
        </p:txBody>
      </p:sp>
      <p:sp>
        <p:nvSpPr>
          <p:cNvPr id="3" name="内容占位符 2"/>
          <p:cNvSpPr>
            <a:spLocks noGrp="1"/>
          </p:cNvSpPr>
          <p:nvPr>
            <p:ph idx="1"/>
          </p:nvPr>
        </p:nvSpPr>
        <p:spPr/>
        <p:txBody>
          <a:bodyPr>
            <a:normAutofit fontScale="77500" lnSpcReduction="20000"/>
          </a:bodyPr>
          <a:lstStyle/>
          <a:p>
            <a:r>
              <a:rPr lang="zh-CN" altLang="en-US" dirty="0"/>
              <a:t>受高等教育人口增幅远高于总人口增幅</a:t>
            </a:r>
          </a:p>
          <a:p>
            <a:pPr lvl="1"/>
            <a:r>
              <a:rPr lang="zh-CN" altLang="en-US" dirty="0"/>
              <a:t>中国的人口在过去</a:t>
            </a:r>
            <a:r>
              <a:rPr lang="en-US" altLang="zh-CN" dirty="0"/>
              <a:t>10</a:t>
            </a:r>
            <a:r>
              <a:rPr lang="zh-CN" altLang="en-US" dirty="0"/>
              <a:t>年年平均增长率为</a:t>
            </a:r>
            <a:r>
              <a:rPr lang="en-US" altLang="zh-CN" dirty="0"/>
              <a:t>0.57%</a:t>
            </a:r>
            <a:r>
              <a:rPr lang="zh-CN" altLang="en-US" dirty="0"/>
              <a:t>，未来</a:t>
            </a:r>
            <a:r>
              <a:rPr lang="en-US" altLang="zh-CN" dirty="0"/>
              <a:t>10</a:t>
            </a:r>
            <a:r>
              <a:rPr lang="zh-CN" altLang="en-US" dirty="0"/>
              <a:t>年将进入近似零增长（绝对增幅小于</a:t>
            </a:r>
            <a:r>
              <a:rPr lang="en-US" altLang="zh-CN" dirty="0"/>
              <a:t>0.2%</a:t>
            </a:r>
            <a:r>
              <a:rPr lang="zh-CN" altLang="en-US" dirty="0"/>
              <a:t>），真正零增长要到</a:t>
            </a:r>
            <a:r>
              <a:rPr lang="en-US" altLang="zh-CN" dirty="0"/>
              <a:t>2020</a:t>
            </a:r>
            <a:r>
              <a:rPr lang="zh-CN" altLang="en-US" dirty="0"/>
              <a:t>年以后，但是我国大学程度的人口年平均增长率是</a:t>
            </a:r>
            <a:r>
              <a:rPr lang="en-US" altLang="zh-CN" dirty="0"/>
              <a:t>10.1%</a:t>
            </a:r>
            <a:r>
              <a:rPr lang="zh-CN" altLang="en-US" dirty="0"/>
              <a:t>，这可能是人类历史上从来没有过</a:t>
            </a:r>
            <a:r>
              <a:rPr lang="zh-CN" altLang="en-US" dirty="0" smtClean="0"/>
              <a:t>的</a:t>
            </a:r>
            <a:endParaRPr lang="zh-CN" altLang="en-US" dirty="0"/>
          </a:p>
          <a:p>
            <a:r>
              <a:rPr lang="zh-CN" altLang="en-US" dirty="0" smtClean="0"/>
              <a:t>过去</a:t>
            </a:r>
            <a:r>
              <a:rPr lang="zh-CN" altLang="en-US" dirty="0"/>
              <a:t>十年中国高等教育的发展是人类史上的奇迹</a:t>
            </a:r>
          </a:p>
          <a:p>
            <a:pPr lvl="1"/>
            <a:r>
              <a:rPr lang="en-US" altLang="zh-CN" dirty="0"/>
              <a:t>2000</a:t>
            </a:r>
            <a:r>
              <a:rPr lang="zh-CN" altLang="en-US" dirty="0"/>
              <a:t>年我国大学文化程度占总人口的比例只有</a:t>
            </a:r>
            <a:r>
              <a:rPr lang="en-US" altLang="zh-CN" dirty="0"/>
              <a:t>3.6%</a:t>
            </a:r>
            <a:r>
              <a:rPr lang="zh-CN" altLang="en-US" dirty="0"/>
              <a:t>，</a:t>
            </a:r>
            <a:r>
              <a:rPr lang="en-US" altLang="zh-CN" dirty="0"/>
              <a:t>2010</a:t>
            </a:r>
            <a:r>
              <a:rPr lang="zh-CN" altLang="en-US" dirty="0"/>
              <a:t>年达到</a:t>
            </a:r>
            <a:r>
              <a:rPr lang="en-US" altLang="zh-CN" dirty="0"/>
              <a:t>8.9%</a:t>
            </a:r>
            <a:r>
              <a:rPr lang="zh-CN" altLang="en-US" dirty="0" smtClean="0"/>
              <a:t>，大学文化程度</a:t>
            </a:r>
            <a:r>
              <a:rPr lang="zh-CN" altLang="en-US" dirty="0" smtClean="0"/>
              <a:t>人口达</a:t>
            </a:r>
            <a:r>
              <a:rPr lang="en-US" altLang="zh-CN" dirty="0" smtClean="0"/>
              <a:t>1.2</a:t>
            </a:r>
            <a:r>
              <a:rPr lang="zh-CN" altLang="en-US" dirty="0" smtClean="0"/>
              <a:t>亿人，已经高于墨西哥总人口，在世界为第</a:t>
            </a:r>
            <a:r>
              <a:rPr lang="en-US" altLang="zh-CN" dirty="0" smtClean="0"/>
              <a:t>11</a:t>
            </a:r>
            <a:r>
              <a:rPr lang="zh-CN" altLang="en-US" dirty="0" smtClean="0"/>
              <a:t>个人口大国。过去</a:t>
            </a:r>
            <a:r>
              <a:rPr lang="en-US" altLang="zh-CN" dirty="0"/>
              <a:t>10</a:t>
            </a:r>
            <a:r>
              <a:rPr lang="zh-CN" altLang="en-US" dirty="0"/>
              <a:t>年是中国高等教育在人类历史上成倍发展的</a:t>
            </a:r>
            <a:r>
              <a:rPr lang="en-US" altLang="zh-CN" dirty="0"/>
              <a:t>10</a:t>
            </a:r>
            <a:r>
              <a:rPr lang="zh-CN" altLang="en-US" dirty="0"/>
              <a:t>年。预计到</a:t>
            </a:r>
            <a:r>
              <a:rPr lang="en-US" altLang="zh-CN" dirty="0"/>
              <a:t>2020</a:t>
            </a:r>
            <a:r>
              <a:rPr lang="zh-CN" altLang="en-US" dirty="0"/>
              <a:t>年，大学文化程度人口会将达</a:t>
            </a:r>
            <a:r>
              <a:rPr lang="en-US" altLang="zh-CN" dirty="0"/>
              <a:t>1.95</a:t>
            </a:r>
            <a:r>
              <a:rPr lang="zh-CN" altLang="en-US" dirty="0"/>
              <a:t>亿人甚至突破</a:t>
            </a:r>
            <a:r>
              <a:rPr lang="en-US" altLang="zh-CN" dirty="0"/>
              <a:t>2</a:t>
            </a:r>
            <a:r>
              <a:rPr lang="zh-CN" altLang="en-US" dirty="0"/>
              <a:t>亿</a:t>
            </a:r>
            <a:r>
              <a:rPr lang="zh-CN" altLang="en-US" dirty="0" smtClean="0"/>
              <a:t>人，在全世界将相当于巴西总人口，在世界排第</a:t>
            </a:r>
            <a:r>
              <a:rPr lang="en-US" altLang="zh-CN" dirty="0" smtClean="0"/>
              <a:t>5</a:t>
            </a:r>
            <a:r>
              <a:rPr lang="zh-CN" altLang="en-US" dirty="0" smtClean="0"/>
              <a:t>或</a:t>
            </a:r>
            <a:r>
              <a:rPr lang="en-US" altLang="zh-CN" dirty="0" smtClean="0"/>
              <a:t>6</a:t>
            </a:r>
            <a:r>
              <a:rPr lang="zh-CN" altLang="en-US" dirty="0" smtClean="0"/>
              <a:t>位。</a:t>
            </a:r>
            <a:endParaRPr lang="en-US" altLang="zh-CN" dirty="0" smtClean="0"/>
          </a:p>
          <a:p>
            <a:pPr lvl="1"/>
            <a:r>
              <a:rPr lang="zh-CN" altLang="en-US" dirty="0" smtClean="0"/>
              <a:t>中国</a:t>
            </a:r>
            <a:r>
              <a:rPr lang="zh-CN" altLang="en-US" dirty="0"/>
              <a:t>国民平均受教育年限从</a:t>
            </a:r>
            <a:r>
              <a:rPr lang="en-US" altLang="zh-CN" dirty="0"/>
              <a:t>1.0</a:t>
            </a:r>
            <a:r>
              <a:rPr lang="zh-CN" altLang="en-US" dirty="0"/>
              <a:t>年达到现在</a:t>
            </a:r>
            <a:r>
              <a:rPr lang="en-US" altLang="zh-CN" dirty="0"/>
              <a:t>9.0</a:t>
            </a:r>
            <a:r>
              <a:rPr lang="zh-CN" altLang="en-US" dirty="0"/>
              <a:t>年，其现代化过程本质上是人的现代化，而人的现代化本质上是人力资本水平提高</a:t>
            </a:r>
          </a:p>
        </p:txBody>
      </p:sp>
    </p:spTree>
    <p:extLst>
      <p:ext uri="{BB962C8B-B14F-4D97-AF65-F5344CB8AC3E}">
        <p14:creationId xmlns:p14="http://schemas.microsoft.com/office/powerpoint/2010/main" xmlns="" val="3784479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latin typeface="黑体" pitchFamily="49" charset="-122"/>
              </a:rPr>
              <a:t>2.</a:t>
            </a:r>
            <a:r>
              <a:rPr lang="zh-CN" altLang="en-US" dirty="0">
                <a:latin typeface="黑体" pitchFamily="49" charset="-122"/>
              </a:rPr>
              <a:t>国民受教育水平大幅提高</a:t>
            </a:r>
            <a:endParaRPr lang="zh-CN" altLang="en-US" dirty="0"/>
          </a:p>
        </p:txBody>
      </p:sp>
      <p:sp>
        <p:nvSpPr>
          <p:cNvPr id="3" name="内容占位符 2"/>
          <p:cNvSpPr>
            <a:spLocks noGrp="1"/>
          </p:cNvSpPr>
          <p:nvPr>
            <p:ph idx="1"/>
          </p:nvPr>
        </p:nvSpPr>
        <p:spPr/>
        <p:txBody>
          <a:bodyPr>
            <a:normAutofit/>
          </a:bodyPr>
          <a:lstStyle/>
          <a:p>
            <a:r>
              <a:rPr lang="zh-CN" altLang="en-US" sz="2400" dirty="0"/>
              <a:t>人力资本集聚趋势非常明显，世界人才城市已见</a:t>
            </a:r>
            <a:r>
              <a:rPr lang="zh-CN" altLang="en-US" sz="2400" dirty="0" smtClean="0"/>
              <a:t>规模</a:t>
            </a:r>
            <a:endParaRPr lang="en-US" altLang="zh-CN" sz="2400" dirty="0" smtClean="0"/>
          </a:p>
          <a:p>
            <a:r>
              <a:rPr lang="zh-CN" altLang="zh-CN" sz="2400" dirty="0"/>
              <a:t>北京市、上海市人才聚集非常突出</a:t>
            </a:r>
            <a:endParaRPr lang="zh-CN" altLang="en-US" sz="2400" dirty="0"/>
          </a:p>
        </p:txBody>
      </p:sp>
      <p:graphicFrame>
        <p:nvGraphicFramePr>
          <p:cNvPr id="4" name="表格 3"/>
          <p:cNvGraphicFramePr>
            <a:graphicFrameLocks noGrp="1"/>
          </p:cNvGraphicFramePr>
          <p:nvPr>
            <p:extLst>
              <p:ext uri="{D42A27DB-BD31-4B8C-83A1-F6EECF244321}">
                <p14:modId xmlns:p14="http://schemas.microsoft.com/office/powerpoint/2010/main" xmlns="" val="2121007828"/>
              </p:ext>
            </p:extLst>
          </p:nvPr>
        </p:nvGraphicFramePr>
        <p:xfrm>
          <a:off x="683568" y="3065511"/>
          <a:ext cx="7754166" cy="2595737"/>
        </p:xfrm>
        <a:graphic>
          <a:graphicData uri="http://schemas.openxmlformats.org/drawingml/2006/table">
            <a:tbl>
              <a:tblPr firstRow="1" firstCol="1" bandRow="1">
                <a:tableStyleId>{1E171933-4619-4E11-9A3F-F7608DF75F80}</a:tableStyleId>
              </a:tblPr>
              <a:tblGrid>
                <a:gridCol w="2651760"/>
                <a:gridCol w="996184"/>
                <a:gridCol w="996184"/>
                <a:gridCol w="996184"/>
                <a:gridCol w="874698"/>
                <a:gridCol w="1239156"/>
              </a:tblGrid>
              <a:tr h="515567">
                <a:tc>
                  <a:txBody>
                    <a:bodyPr/>
                    <a:lstStyle/>
                    <a:p>
                      <a:r>
                        <a:rPr lang="zh-CN" altLang="en-US" sz="1800" b="0" dirty="0" smtClean="0">
                          <a:solidFill>
                            <a:schemeClr val="tx1"/>
                          </a:solidFill>
                          <a:effectLst/>
                          <a:latin typeface="黑体" pitchFamily="49" charset="-122"/>
                          <a:ea typeface="黑体" pitchFamily="49" charset="-122"/>
                        </a:rPr>
                        <a:t>年份</a:t>
                      </a:r>
                      <a:endParaRPr lang="zh-CN" sz="1800" b="0" dirty="0">
                        <a:solidFill>
                          <a:schemeClr val="tx1"/>
                        </a:solidFill>
                        <a:effectLst/>
                        <a:latin typeface="黑体" pitchFamily="49" charset="-122"/>
                        <a:ea typeface="黑体" pitchFamily="49" charset="-122"/>
                      </a:endParaRPr>
                    </a:p>
                  </a:txBody>
                  <a:tcPr marL="68580" marR="68580" marT="0" marB="0" anchor="ctr">
                    <a:solidFill>
                      <a:schemeClr val="bg1"/>
                    </a:solidFill>
                  </a:tcPr>
                </a:tc>
                <a:tc>
                  <a:txBody>
                    <a:bodyPr/>
                    <a:lstStyle/>
                    <a:p>
                      <a:pPr algn="ctr">
                        <a:spcAft>
                          <a:spcPts val="0"/>
                        </a:spcAft>
                      </a:pPr>
                      <a:r>
                        <a:rPr lang="zh-CN" altLang="en-US" sz="1800" b="0" kern="0" dirty="0" smtClean="0">
                          <a:solidFill>
                            <a:schemeClr val="tx1"/>
                          </a:solidFill>
                          <a:effectLst/>
                          <a:latin typeface="黑体" pitchFamily="49" charset="-122"/>
                          <a:ea typeface="黑体" pitchFamily="49" charset="-122"/>
                        </a:rPr>
                        <a:t>北</a:t>
                      </a:r>
                      <a:r>
                        <a:rPr lang="zh-CN" sz="1800" b="0" kern="0" dirty="0" smtClean="0">
                          <a:solidFill>
                            <a:schemeClr val="tx1"/>
                          </a:solidFill>
                          <a:effectLst/>
                          <a:latin typeface="黑体" pitchFamily="49" charset="-122"/>
                          <a:ea typeface="黑体" pitchFamily="49" charset="-122"/>
                        </a:rPr>
                        <a:t>京</a:t>
                      </a:r>
                      <a:endParaRPr lang="zh-CN" sz="1800" b="0" kern="100" dirty="0">
                        <a:solidFill>
                          <a:schemeClr val="tx1"/>
                        </a:solidFill>
                        <a:effectLst/>
                        <a:latin typeface="黑体" pitchFamily="49" charset="-122"/>
                        <a:ea typeface="黑体" pitchFamily="49" charset="-122"/>
                      </a:endParaRPr>
                    </a:p>
                  </a:txBody>
                  <a:tcPr marL="68580" marR="68580" marT="0" marB="0" anchor="ctr">
                    <a:solidFill>
                      <a:schemeClr val="bg1"/>
                    </a:solidFill>
                  </a:tcPr>
                </a:tc>
                <a:tc>
                  <a:txBody>
                    <a:bodyPr/>
                    <a:lstStyle/>
                    <a:p>
                      <a:pPr algn="ctr">
                        <a:spcAft>
                          <a:spcPts val="0"/>
                        </a:spcAft>
                      </a:pPr>
                      <a:r>
                        <a:rPr lang="zh-CN" sz="1800" b="0" kern="0" dirty="0">
                          <a:solidFill>
                            <a:schemeClr val="tx1"/>
                          </a:solidFill>
                          <a:effectLst/>
                          <a:latin typeface="黑体" pitchFamily="49" charset="-122"/>
                          <a:ea typeface="黑体" pitchFamily="49" charset="-122"/>
                        </a:rPr>
                        <a:t>上海</a:t>
                      </a:r>
                      <a:endParaRPr lang="zh-CN" sz="1800" b="0" kern="100" dirty="0">
                        <a:solidFill>
                          <a:schemeClr val="tx1"/>
                        </a:solidFill>
                        <a:effectLst/>
                        <a:latin typeface="黑体" pitchFamily="49" charset="-122"/>
                        <a:ea typeface="黑体" pitchFamily="49" charset="-122"/>
                      </a:endParaRPr>
                    </a:p>
                  </a:txBody>
                  <a:tcPr marL="68580" marR="68580" marT="0" marB="0" anchor="ctr">
                    <a:solidFill>
                      <a:schemeClr val="bg1"/>
                    </a:solidFill>
                  </a:tcPr>
                </a:tc>
                <a:tc>
                  <a:txBody>
                    <a:bodyPr/>
                    <a:lstStyle/>
                    <a:p>
                      <a:pPr algn="ctr">
                        <a:spcAft>
                          <a:spcPts val="0"/>
                        </a:spcAft>
                      </a:pPr>
                      <a:r>
                        <a:rPr lang="zh-CN" sz="1800" b="0" kern="0" dirty="0">
                          <a:solidFill>
                            <a:schemeClr val="tx1"/>
                          </a:solidFill>
                          <a:effectLst/>
                          <a:latin typeface="黑体" pitchFamily="49" charset="-122"/>
                          <a:ea typeface="黑体" pitchFamily="49" charset="-122"/>
                        </a:rPr>
                        <a:t>天津</a:t>
                      </a:r>
                      <a:endParaRPr lang="zh-CN" sz="1800" b="0" kern="100" dirty="0">
                        <a:solidFill>
                          <a:schemeClr val="tx1"/>
                        </a:solidFill>
                        <a:effectLst/>
                        <a:latin typeface="黑体" pitchFamily="49" charset="-122"/>
                        <a:ea typeface="黑体" pitchFamily="49" charset="-122"/>
                      </a:endParaRPr>
                    </a:p>
                  </a:txBody>
                  <a:tcPr marL="68580" marR="68580" marT="0" marB="0" anchor="ctr">
                    <a:solidFill>
                      <a:schemeClr val="bg1"/>
                    </a:solidFill>
                  </a:tcPr>
                </a:tc>
                <a:tc>
                  <a:txBody>
                    <a:bodyPr/>
                    <a:lstStyle/>
                    <a:p>
                      <a:pPr algn="ctr">
                        <a:spcAft>
                          <a:spcPts val="0"/>
                        </a:spcAft>
                      </a:pPr>
                      <a:r>
                        <a:rPr lang="zh-CN" sz="1800" b="0" kern="0" dirty="0">
                          <a:solidFill>
                            <a:schemeClr val="tx1"/>
                          </a:solidFill>
                          <a:effectLst/>
                          <a:latin typeface="黑体" pitchFamily="49" charset="-122"/>
                          <a:ea typeface="黑体" pitchFamily="49" charset="-122"/>
                        </a:rPr>
                        <a:t>重庆</a:t>
                      </a:r>
                      <a:endParaRPr lang="zh-CN" sz="1800" b="0" kern="100" dirty="0">
                        <a:solidFill>
                          <a:schemeClr val="tx1"/>
                        </a:solidFill>
                        <a:effectLst/>
                        <a:latin typeface="黑体" pitchFamily="49" charset="-122"/>
                        <a:ea typeface="黑体" pitchFamily="49" charset="-122"/>
                      </a:endParaRPr>
                    </a:p>
                  </a:txBody>
                  <a:tcPr marL="68580" marR="68580" marT="0" marB="0" anchor="ctr">
                    <a:solidFill>
                      <a:schemeClr val="bg1"/>
                    </a:solidFill>
                  </a:tcPr>
                </a:tc>
                <a:tc>
                  <a:txBody>
                    <a:bodyPr/>
                    <a:lstStyle/>
                    <a:p>
                      <a:pPr algn="ctr">
                        <a:spcAft>
                          <a:spcPts val="0"/>
                        </a:spcAft>
                      </a:pPr>
                      <a:r>
                        <a:rPr lang="zh-CN" sz="1800" b="0" kern="0" dirty="0">
                          <a:solidFill>
                            <a:schemeClr val="tx1"/>
                          </a:solidFill>
                          <a:effectLst/>
                          <a:latin typeface="黑体" pitchFamily="49" charset="-122"/>
                          <a:ea typeface="黑体" pitchFamily="49" charset="-122"/>
                        </a:rPr>
                        <a:t>中国</a:t>
                      </a:r>
                      <a:endParaRPr lang="zh-CN" sz="1800" b="0" kern="100" dirty="0">
                        <a:solidFill>
                          <a:schemeClr val="tx1"/>
                        </a:solidFill>
                        <a:effectLst/>
                        <a:latin typeface="黑体" pitchFamily="49" charset="-122"/>
                        <a:ea typeface="黑体" pitchFamily="49" charset="-122"/>
                      </a:endParaRPr>
                    </a:p>
                  </a:txBody>
                  <a:tcPr marL="68580" marR="68580" marT="0" marB="0" anchor="ctr">
                    <a:solidFill>
                      <a:schemeClr val="bg1"/>
                    </a:solidFill>
                  </a:tcPr>
                </a:tc>
              </a:tr>
              <a:tr h="515567">
                <a:tc>
                  <a:txBody>
                    <a:bodyPr/>
                    <a:lstStyle/>
                    <a:p>
                      <a:pPr algn="l">
                        <a:spcAft>
                          <a:spcPts val="0"/>
                        </a:spcAft>
                      </a:pPr>
                      <a:r>
                        <a:rPr lang="en-US" sz="1800" b="0" kern="0" dirty="0">
                          <a:effectLst/>
                          <a:latin typeface="黑体" pitchFamily="49" charset="-122"/>
                          <a:ea typeface="黑体" pitchFamily="49" charset="-122"/>
                        </a:rPr>
                        <a:t>1990</a:t>
                      </a:r>
                      <a:endParaRPr lang="zh-CN" sz="1800" b="0" kern="100" dirty="0">
                        <a:effectLst/>
                        <a:latin typeface="黑体" pitchFamily="49" charset="-122"/>
                        <a:ea typeface="黑体" pitchFamily="49" charset="-122"/>
                      </a:endParaRPr>
                    </a:p>
                  </a:txBody>
                  <a:tcPr marL="68580" marR="68580" marT="0" marB="0" anchor="ctr">
                    <a:solidFill>
                      <a:schemeClr val="bg1"/>
                    </a:solidFill>
                  </a:tcPr>
                </a:tc>
                <a:tc>
                  <a:txBody>
                    <a:bodyPr/>
                    <a:lstStyle/>
                    <a:p>
                      <a:pPr algn="r">
                        <a:spcAft>
                          <a:spcPts val="0"/>
                        </a:spcAft>
                      </a:pPr>
                      <a:r>
                        <a:rPr lang="en-US" sz="1800" b="0" kern="0" dirty="0" smtClean="0">
                          <a:effectLst/>
                          <a:latin typeface="黑体" pitchFamily="49" charset="-122"/>
                          <a:ea typeface="黑体" pitchFamily="49" charset="-122"/>
                        </a:rPr>
                        <a:t>100.6</a:t>
                      </a:r>
                      <a:endParaRPr lang="zh-CN" sz="1800" b="0" kern="100" dirty="0">
                        <a:effectLst/>
                        <a:latin typeface="黑体" pitchFamily="49" charset="-122"/>
                        <a:ea typeface="黑体" pitchFamily="49" charset="-122"/>
                      </a:endParaRPr>
                    </a:p>
                  </a:txBody>
                  <a:tcPr marL="68580" marR="68580" marT="0" marB="0" anchor="ctr">
                    <a:solidFill>
                      <a:schemeClr val="bg1"/>
                    </a:solidFill>
                  </a:tcPr>
                </a:tc>
                <a:tc>
                  <a:txBody>
                    <a:bodyPr/>
                    <a:lstStyle/>
                    <a:p>
                      <a:pPr algn="r">
                        <a:spcAft>
                          <a:spcPts val="0"/>
                        </a:spcAft>
                      </a:pPr>
                      <a:r>
                        <a:rPr lang="en-US" sz="1800" b="0" kern="0" dirty="0" smtClean="0">
                          <a:effectLst/>
                          <a:latin typeface="黑体" pitchFamily="49" charset="-122"/>
                          <a:ea typeface="黑体" pitchFamily="49" charset="-122"/>
                        </a:rPr>
                        <a:t>87.</a:t>
                      </a:r>
                      <a:r>
                        <a:rPr lang="en-US" altLang="zh-CN" sz="1800" b="0" kern="0" dirty="0" smtClean="0">
                          <a:effectLst/>
                          <a:latin typeface="黑体" pitchFamily="49" charset="-122"/>
                          <a:ea typeface="黑体" pitchFamily="49" charset="-122"/>
                        </a:rPr>
                        <a:t>2</a:t>
                      </a:r>
                      <a:endParaRPr lang="zh-CN" sz="1800" b="0" kern="100" dirty="0">
                        <a:effectLst/>
                        <a:latin typeface="黑体" pitchFamily="49" charset="-122"/>
                        <a:ea typeface="黑体" pitchFamily="49" charset="-122"/>
                      </a:endParaRPr>
                    </a:p>
                  </a:txBody>
                  <a:tcPr marL="68580" marR="68580" marT="0" marB="0" anchor="ctr">
                    <a:solidFill>
                      <a:schemeClr val="bg1"/>
                    </a:solidFill>
                  </a:tcPr>
                </a:tc>
                <a:tc>
                  <a:txBody>
                    <a:bodyPr/>
                    <a:lstStyle/>
                    <a:p>
                      <a:pPr algn="r">
                        <a:spcAft>
                          <a:spcPts val="0"/>
                        </a:spcAft>
                      </a:pPr>
                      <a:r>
                        <a:rPr lang="en-US" sz="1800" b="0" kern="0" dirty="0" smtClean="0">
                          <a:effectLst/>
                          <a:latin typeface="黑体" pitchFamily="49" charset="-122"/>
                          <a:ea typeface="黑体" pitchFamily="49" charset="-122"/>
                        </a:rPr>
                        <a:t>41.0</a:t>
                      </a:r>
                      <a:endParaRPr lang="zh-CN" sz="1800" b="0" kern="100" dirty="0">
                        <a:effectLst/>
                        <a:latin typeface="黑体" pitchFamily="49" charset="-122"/>
                        <a:ea typeface="黑体" pitchFamily="49" charset="-122"/>
                      </a:endParaRPr>
                    </a:p>
                  </a:txBody>
                  <a:tcPr marL="68580" marR="68580" marT="0" marB="0" anchor="ctr">
                    <a:solidFill>
                      <a:schemeClr val="bg1"/>
                    </a:solidFill>
                  </a:tcPr>
                </a:tc>
                <a:tc>
                  <a:txBody>
                    <a:bodyPr/>
                    <a:lstStyle/>
                    <a:p>
                      <a:pPr algn="r"/>
                      <a:endParaRPr lang="zh-CN" sz="1800" b="0" dirty="0">
                        <a:effectLst/>
                        <a:latin typeface="黑体" pitchFamily="49" charset="-122"/>
                        <a:ea typeface="黑体" pitchFamily="49" charset="-122"/>
                      </a:endParaRPr>
                    </a:p>
                  </a:txBody>
                  <a:tcPr marL="68580" marR="68580" marT="0" marB="0" anchor="ctr">
                    <a:solidFill>
                      <a:schemeClr val="bg1"/>
                    </a:solidFill>
                  </a:tcPr>
                </a:tc>
                <a:tc>
                  <a:txBody>
                    <a:bodyPr/>
                    <a:lstStyle/>
                    <a:p>
                      <a:pPr algn="r">
                        <a:spcAft>
                          <a:spcPts val="0"/>
                        </a:spcAft>
                      </a:pPr>
                      <a:r>
                        <a:rPr lang="en-US" sz="1800" b="0" kern="0" dirty="0" smtClean="0">
                          <a:effectLst/>
                          <a:latin typeface="黑体" pitchFamily="49" charset="-122"/>
                          <a:ea typeface="黑体" pitchFamily="49" charset="-122"/>
                        </a:rPr>
                        <a:t>1612.</a:t>
                      </a:r>
                      <a:r>
                        <a:rPr lang="en-US" altLang="zh-CN" sz="1800" b="0" kern="0" dirty="0" smtClean="0">
                          <a:effectLst/>
                          <a:latin typeface="黑体" pitchFamily="49" charset="-122"/>
                          <a:ea typeface="黑体" pitchFamily="49" charset="-122"/>
                        </a:rPr>
                        <a:t>5</a:t>
                      </a:r>
                      <a:endParaRPr lang="zh-CN" sz="1800" b="0" kern="100" dirty="0">
                        <a:effectLst/>
                        <a:latin typeface="黑体" pitchFamily="49" charset="-122"/>
                        <a:ea typeface="黑体" pitchFamily="49" charset="-122"/>
                      </a:endParaRPr>
                    </a:p>
                  </a:txBody>
                  <a:tcPr marL="68580" marR="68580" marT="0" marB="0" anchor="ctr">
                    <a:solidFill>
                      <a:schemeClr val="bg1"/>
                    </a:solidFill>
                  </a:tcPr>
                </a:tc>
              </a:tr>
              <a:tr h="515567">
                <a:tc>
                  <a:txBody>
                    <a:bodyPr/>
                    <a:lstStyle/>
                    <a:p>
                      <a:pPr algn="l">
                        <a:spcAft>
                          <a:spcPts val="0"/>
                        </a:spcAft>
                      </a:pPr>
                      <a:r>
                        <a:rPr lang="en-US" sz="1800" b="0" kern="0" dirty="0">
                          <a:effectLst/>
                          <a:latin typeface="黑体" pitchFamily="49" charset="-122"/>
                          <a:ea typeface="黑体" pitchFamily="49" charset="-122"/>
                        </a:rPr>
                        <a:t>2000</a:t>
                      </a:r>
                      <a:endParaRPr lang="zh-CN" sz="1800" b="0" kern="100" dirty="0">
                        <a:effectLst/>
                        <a:latin typeface="黑体" pitchFamily="49" charset="-122"/>
                        <a:ea typeface="黑体" pitchFamily="49" charset="-122"/>
                      </a:endParaRPr>
                    </a:p>
                  </a:txBody>
                  <a:tcPr marL="68580" marR="68580" marT="0" marB="0" anchor="ctr">
                    <a:solidFill>
                      <a:schemeClr val="bg1"/>
                    </a:solidFill>
                  </a:tcPr>
                </a:tc>
                <a:tc>
                  <a:txBody>
                    <a:bodyPr/>
                    <a:lstStyle/>
                    <a:p>
                      <a:pPr algn="r">
                        <a:spcAft>
                          <a:spcPts val="0"/>
                        </a:spcAft>
                      </a:pPr>
                      <a:r>
                        <a:rPr lang="en-US" sz="1800" b="0" kern="0" dirty="0">
                          <a:effectLst/>
                          <a:latin typeface="黑体" pitchFamily="49" charset="-122"/>
                          <a:ea typeface="黑体" pitchFamily="49" charset="-122"/>
                        </a:rPr>
                        <a:t>232.8</a:t>
                      </a:r>
                      <a:endParaRPr lang="zh-CN" sz="1800" b="0" kern="100" dirty="0">
                        <a:effectLst/>
                        <a:latin typeface="黑体" pitchFamily="49" charset="-122"/>
                        <a:ea typeface="黑体" pitchFamily="49" charset="-122"/>
                      </a:endParaRPr>
                    </a:p>
                  </a:txBody>
                  <a:tcPr marL="68580" marR="68580" marT="0" marB="0" anchor="ctr">
                    <a:solidFill>
                      <a:schemeClr val="bg1"/>
                    </a:solidFill>
                  </a:tcPr>
                </a:tc>
                <a:tc>
                  <a:txBody>
                    <a:bodyPr/>
                    <a:lstStyle/>
                    <a:p>
                      <a:pPr algn="r">
                        <a:spcAft>
                          <a:spcPts val="0"/>
                        </a:spcAft>
                      </a:pPr>
                      <a:r>
                        <a:rPr lang="en-US" sz="1800" b="0" kern="0" dirty="0">
                          <a:effectLst/>
                          <a:latin typeface="黑体" pitchFamily="49" charset="-122"/>
                          <a:ea typeface="黑体" pitchFamily="49" charset="-122"/>
                        </a:rPr>
                        <a:t>179.5</a:t>
                      </a:r>
                      <a:endParaRPr lang="zh-CN" sz="1800" b="0" kern="100" dirty="0">
                        <a:effectLst/>
                        <a:latin typeface="黑体" pitchFamily="49" charset="-122"/>
                        <a:ea typeface="黑体" pitchFamily="49" charset="-122"/>
                      </a:endParaRPr>
                    </a:p>
                  </a:txBody>
                  <a:tcPr marL="68580" marR="68580" marT="0" marB="0" anchor="ctr">
                    <a:solidFill>
                      <a:schemeClr val="bg1"/>
                    </a:solidFill>
                  </a:tcPr>
                </a:tc>
                <a:tc>
                  <a:txBody>
                    <a:bodyPr/>
                    <a:lstStyle/>
                    <a:p>
                      <a:pPr algn="r">
                        <a:spcAft>
                          <a:spcPts val="0"/>
                        </a:spcAft>
                      </a:pPr>
                      <a:r>
                        <a:rPr lang="en-US" sz="1800" b="0" kern="0" dirty="0" smtClean="0">
                          <a:effectLst/>
                          <a:latin typeface="黑体" pitchFamily="49" charset="-122"/>
                          <a:ea typeface="黑体" pitchFamily="49" charset="-122"/>
                        </a:rPr>
                        <a:t>90.</a:t>
                      </a:r>
                      <a:r>
                        <a:rPr lang="en-US" altLang="zh-CN" sz="1800" b="0" kern="0" dirty="0" smtClean="0">
                          <a:effectLst/>
                          <a:latin typeface="黑体" pitchFamily="49" charset="-122"/>
                          <a:ea typeface="黑体" pitchFamily="49" charset="-122"/>
                        </a:rPr>
                        <a:t>2</a:t>
                      </a:r>
                      <a:endParaRPr lang="zh-CN" sz="1800" b="0" kern="100" dirty="0">
                        <a:effectLst/>
                        <a:latin typeface="黑体" pitchFamily="49" charset="-122"/>
                        <a:ea typeface="黑体" pitchFamily="49" charset="-122"/>
                      </a:endParaRPr>
                    </a:p>
                  </a:txBody>
                  <a:tcPr marL="68580" marR="68580" marT="0" marB="0" anchor="ctr">
                    <a:solidFill>
                      <a:schemeClr val="bg1"/>
                    </a:solidFill>
                  </a:tcPr>
                </a:tc>
                <a:tc>
                  <a:txBody>
                    <a:bodyPr/>
                    <a:lstStyle/>
                    <a:p>
                      <a:pPr algn="r">
                        <a:spcAft>
                          <a:spcPts val="0"/>
                        </a:spcAft>
                      </a:pPr>
                      <a:r>
                        <a:rPr lang="en-US" sz="1800" b="0" kern="0" dirty="0" smtClean="0">
                          <a:effectLst/>
                          <a:latin typeface="黑体" pitchFamily="49" charset="-122"/>
                          <a:ea typeface="黑体" pitchFamily="49" charset="-122"/>
                        </a:rPr>
                        <a:t>86.</a:t>
                      </a:r>
                      <a:r>
                        <a:rPr lang="en-US" altLang="zh-CN" sz="1800" b="0" kern="0" dirty="0" smtClean="0">
                          <a:effectLst/>
                          <a:latin typeface="黑体" pitchFamily="49" charset="-122"/>
                          <a:ea typeface="黑体" pitchFamily="49" charset="-122"/>
                        </a:rPr>
                        <a:t>6</a:t>
                      </a:r>
                      <a:endParaRPr lang="zh-CN" sz="1800" b="0" kern="100" dirty="0">
                        <a:effectLst/>
                        <a:latin typeface="黑体" pitchFamily="49" charset="-122"/>
                        <a:ea typeface="黑体" pitchFamily="49" charset="-122"/>
                      </a:endParaRPr>
                    </a:p>
                  </a:txBody>
                  <a:tcPr marL="68580" marR="68580" marT="0" marB="0" anchor="ctr">
                    <a:solidFill>
                      <a:schemeClr val="bg1"/>
                    </a:solidFill>
                  </a:tcPr>
                </a:tc>
                <a:tc>
                  <a:txBody>
                    <a:bodyPr/>
                    <a:lstStyle/>
                    <a:p>
                      <a:pPr algn="r">
                        <a:spcAft>
                          <a:spcPts val="0"/>
                        </a:spcAft>
                      </a:pPr>
                      <a:r>
                        <a:rPr lang="en-US" sz="1800" b="0" kern="0" dirty="0" smtClean="0">
                          <a:effectLst/>
                          <a:latin typeface="黑体" pitchFamily="49" charset="-122"/>
                          <a:ea typeface="黑体" pitchFamily="49" charset="-122"/>
                        </a:rPr>
                        <a:t>4571</a:t>
                      </a:r>
                      <a:r>
                        <a:rPr lang="en-US" altLang="zh-CN" sz="1800" b="0" kern="0" dirty="0" smtClean="0">
                          <a:effectLst/>
                          <a:latin typeface="黑体" pitchFamily="49" charset="-122"/>
                          <a:ea typeface="黑体" pitchFamily="49" charset="-122"/>
                        </a:rPr>
                        <a:t>.0</a:t>
                      </a:r>
                      <a:endParaRPr lang="zh-CN" sz="1800" b="0" kern="100" dirty="0">
                        <a:effectLst/>
                        <a:latin typeface="黑体" pitchFamily="49" charset="-122"/>
                        <a:ea typeface="黑体" pitchFamily="49" charset="-122"/>
                      </a:endParaRPr>
                    </a:p>
                  </a:txBody>
                  <a:tcPr marL="68580" marR="68580" marT="0" marB="0" anchor="ctr">
                    <a:solidFill>
                      <a:schemeClr val="bg1"/>
                    </a:solidFill>
                  </a:tcPr>
                </a:tc>
              </a:tr>
              <a:tr h="515567">
                <a:tc>
                  <a:txBody>
                    <a:bodyPr/>
                    <a:lstStyle/>
                    <a:p>
                      <a:pPr algn="l">
                        <a:spcAft>
                          <a:spcPts val="0"/>
                        </a:spcAft>
                      </a:pPr>
                      <a:r>
                        <a:rPr lang="en-US" sz="1800" b="0" kern="0" dirty="0">
                          <a:effectLst/>
                          <a:latin typeface="黑体" pitchFamily="49" charset="-122"/>
                          <a:ea typeface="黑体" pitchFamily="49" charset="-122"/>
                        </a:rPr>
                        <a:t>2010</a:t>
                      </a:r>
                      <a:endParaRPr lang="zh-CN" sz="1800" b="0" kern="100" dirty="0">
                        <a:effectLst/>
                        <a:latin typeface="黑体" pitchFamily="49" charset="-122"/>
                        <a:ea typeface="黑体" pitchFamily="49" charset="-122"/>
                      </a:endParaRPr>
                    </a:p>
                  </a:txBody>
                  <a:tcPr marL="68580" marR="68580" marT="0" marB="0" anchor="ctr">
                    <a:solidFill>
                      <a:schemeClr val="bg1"/>
                    </a:solidFill>
                  </a:tcPr>
                </a:tc>
                <a:tc>
                  <a:txBody>
                    <a:bodyPr/>
                    <a:lstStyle/>
                    <a:p>
                      <a:pPr algn="r">
                        <a:spcAft>
                          <a:spcPts val="0"/>
                        </a:spcAft>
                      </a:pPr>
                      <a:r>
                        <a:rPr lang="en-US" sz="1800" b="0" kern="0" dirty="0">
                          <a:effectLst/>
                          <a:latin typeface="黑体" pitchFamily="49" charset="-122"/>
                          <a:ea typeface="黑体" pitchFamily="49" charset="-122"/>
                        </a:rPr>
                        <a:t>617.8</a:t>
                      </a:r>
                      <a:endParaRPr lang="zh-CN" sz="1800" b="0" kern="100" dirty="0">
                        <a:effectLst/>
                        <a:latin typeface="黑体" pitchFamily="49" charset="-122"/>
                        <a:ea typeface="黑体" pitchFamily="49" charset="-122"/>
                      </a:endParaRPr>
                    </a:p>
                  </a:txBody>
                  <a:tcPr marL="68580" marR="68580" marT="0" marB="0" anchor="ctr">
                    <a:solidFill>
                      <a:schemeClr val="bg1"/>
                    </a:solidFill>
                  </a:tcPr>
                </a:tc>
                <a:tc>
                  <a:txBody>
                    <a:bodyPr/>
                    <a:lstStyle/>
                    <a:p>
                      <a:pPr algn="r">
                        <a:spcAft>
                          <a:spcPts val="0"/>
                        </a:spcAft>
                      </a:pPr>
                      <a:r>
                        <a:rPr lang="en-US" sz="1800" b="0" kern="0" dirty="0" smtClean="0">
                          <a:effectLst/>
                          <a:latin typeface="黑体" pitchFamily="49" charset="-122"/>
                          <a:ea typeface="黑体" pitchFamily="49" charset="-122"/>
                        </a:rPr>
                        <a:t>505.3</a:t>
                      </a:r>
                      <a:endParaRPr lang="zh-CN" sz="1800" b="0" kern="100" dirty="0">
                        <a:effectLst/>
                        <a:latin typeface="黑体" pitchFamily="49" charset="-122"/>
                        <a:ea typeface="黑体" pitchFamily="49" charset="-122"/>
                      </a:endParaRPr>
                    </a:p>
                  </a:txBody>
                  <a:tcPr marL="68580" marR="68580" marT="0" marB="0" anchor="ctr">
                    <a:solidFill>
                      <a:schemeClr val="bg1"/>
                    </a:solidFill>
                  </a:tcPr>
                </a:tc>
                <a:tc>
                  <a:txBody>
                    <a:bodyPr/>
                    <a:lstStyle/>
                    <a:p>
                      <a:pPr algn="r">
                        <a:spcAft>
                          <a:spcPts val="0"/>
                        </a:spcAft>
                      </a:pPr>
                      <a:r>
                        <a:rPr lang="en-US" sz="1800" b="0" kern="0" dirty="0" smtClean="0">
                          <a:effectLst/>
                          <a:latin typeface="黑体" pitchFamily="49" charset="-122"/>
                          <a:ea typeface="黑体" pitchFamily="49" charset="-122"/>
                        </a:rPr>
                        <a:t>226.</a:t>
                      </a:r>
                      <a:r>
                        <a:rPr lang="en-US" altLang="zh-CN" sz="1800" b="0" kern="0" dirty="0" smtClean="0">
                          <a:effectLst/>
                          <a:latin typeface="黑体" pitchFamily="49" charset="-122"/>
                          <a:ea typeface="黑体" pitchFamily="49" charset="-122"/>
                        </a:rPr>
                        <a:t>2</a:t>
                      </a:r>
                      <a:endParaRPr lang="zh-CN" sz="1800" b="0" kern="100" dirty="0">
                        <a:effectLst/>
                        <a:latin typeface="黑体" pitchFamily="49" charset="-122"/>
                        <a:ea typeface="黑体" pitchFamily="49" charset="-122"/>
                      </a:endParaRPr>
                    </a:p>
                  </a:txBody>
                  <a:tcPr marL="68580" marR="68580" marT="0" marB="0" anchor="ctr">
                    <a:solidFill>
                      <a:schemeClr val="bg1"/>
                    </a:solidFill>
                  </a:tcPr>
                </a:tc>
                <a:tc>
                  <a:txBody>
                    <a:bodyPr/>
                    <a:lstStyle/>
                    <a:p>
                      <a:pPr algn="r">
                        <a:spcAft>
                          <a:spcPts val="0"/>
                        </a:spcAft>
                      </a:pPr>
                      <a:r>
                        <a:rPr lang="en-US" sz="1800" b="0" kern="0" dirty="0">
                          <a:effectLst/>
                          <a:latin typeface="黑体" pitchFamily="49" charset="-122"/>
                          <a:ea typeface="黑体" pitchFamily="49" charset="-122"/>
                        </a:rPr>
                        <a:t>249.3</a:t>
                      </a:r>
                      <a:endParaRPr lang="zh-CN" sz="1800" b="0" kern="100" dirty="0">
                        <a:effectLst/>
                        <a:latin typeface="黑体" pitchFamily="49" charset="-122"/>
                        <a:ea typeface="黑体" pitchFamily="49" charset="-122"/>
                      </a:endParaRPr>
                    </a:p>
                  </a:txBody>
                  <a:tcPr marL="68580" marR="68580" marT="0" marB="0" anchor="ctr">
                    <a:solidFill>
                      <a:schemeClr val="bg1"/>
                    </a:solidFill>
                  </a:tcPr>
                </a:tc>
                <a:tc>
                  <a:txBody>
                    <a:bodyPr/>
                    <a:lstStyle/>
                    <a:p>
                      <a:pPr algn="r">
                        <a:spcAft>
                          <a:spcPts val="0"/>
                        </a:spcAft>
                      </a:pPr>
                      <a:r>
                        <a:rPr lang="en-US" sz="1800" b="0" kern="0" dirty="0" smtClean="0">
                          <a:effectLst/>
                          <a:latin typeface="黑体" pitchFamily="49" charset="-122"/>
                          <a:ea typeface="黑体" pitchFamily="49" charset="-122"/>
                        </a:rPr>
                        <a:t>11963.</a:t>
                      </a:r>
                      <a:r>
                        <a:rPr lang="en-US" altLang="zh-CN" sz="1800" b="0" kern="0" dirty="0" smtClean="0">
                          <a:effectLst/>
                          <a:latin typeface="黑体" pitchFamily="49" charset="-122"/>
                          <a:ea typeface="黑体" pitchFamily="49" charset="-122"/>
                        </a:rPr>
                        <a:t>7</a:t>
                      </a:r>
                      <a:endParaRPr lang="zh-CN" sz="1800" b="0" kern="100" dirty="0">
                        <a:effectLst/>
                        <a:latin typeface="黑体" pitchFamily="49" charset="-122"/>
                        <a:ea typeface="黑体" pitchFamily="49" charset="-122"/>
                      </a:endParaRPr>
                    </a:p>
                  </a:txBody>
                  <a:tcPr marL="68580" marR="68580" marT="0" marB="0" anchor="ctr">
                    <a:solidFill>
                      <a:schemeClr val="bg1"/>
                    </a:solidFill>
                  </a:tcPr>
                </a:tc>
              </a:tr>
              <a:tr h="533469">
                <a:tc>
                  <a:txBody>
                    <a:bodyPr/>
                    <a:lstStyle/>
                    <a:p>
                      <a:pPr algn="l">
                        <a:spcAft>
                          <a:spcPts val="0"/>
                        </a:spcAft>
                      </a:pPr>
                      <a:r>
                        <a:rPr lang="en-US" altLang="zh-CN" sz="1800" b="0" kern="0" dirty="0" smtClean="0">
                          <a:effectLst/>
                          <a:latin typeface="黑体" pitchFamily="49" charset="-122"/>
                          <a:ea typeface="黑体" pitchFamily="49" charset="-122"/>
                        </a:rPr>
                        <a:t>2010</a:t>
                      </a:r>
                      <a:r>
                        <a:rPr lang="zh-CN" altLang="en-US" sz="1800" b="0" kern="0" dirty="0" smtClean="0">
                          <a:effectLst/>
                          <a:latin typeface="黑体" pitchFamily="49" charset="-122"/>
                          <a:ea typeface="黑体" pitchFamily="49" charset="-122"/>
                        </a:rPr>
                        <a:t>年占人口比重（</a:t>
                      </a:r>
                      <a:r>
                        <a:rPr lang="en-US" altLang="zh-CN" sz="1800" b="0" kern="0" dirty="0" smtClean="0">
                          <a:effectLst/>
                          <a:latin typeface="黑体" pitchFamily="49" charset="-122"/>
                          <a:ea typeface="黑体" pitchFamily="49" charset="-122"/>
                        </a:rPr>
                        <a:t>%</a:t>
                      </a:r>
                      <a:r>
                        <a:rPr lang="zh-CN" altLang="en-US" sz="1800" b="0" kern="0" dirty="0" smtClean="0">
                          <a:effectLst/>
                          <a:latin typeface="黑体" pitchFamily="49" charset="-122"/>
                          <a:ea typeface="黑体" pitchFamily="49" charset="-122"/>
                        </a:rPr>
                        <a:t>）</a:t>
                      </a:r>
                      <a:endParaRPr lang="zh-CN" sz="1800" b="0" kern="100" dirty="0">
                        <a:effectLst/>
                        <a:latin typeface="黑体" pitchFamily="49" charset="-122"/>
                        <a:ea typeface="黑体" pitchFamily="49" charset="-122"/>
                      </a:endParaRPr>
                    </a:p>
                  </a:txBody>
                  <a:tcPr marL="68580" marR="68580" marT="0" marB="0" anchor="ctr">
                    <a:solidFill>
                      <a:schemeClr val="bg1"/>
                    </a:solidFill>
                  </a:tcPr>
                </a:tc>
                <a:tc>
                  <a:txBody>
                    <a:bodyPr/>
                    <a:lstStyle/>
                    <a:p>
                      <a:pPr algn="r" fontAlgn="ctr"/>
                      <a:r>
                        <a:rPr lang="en-US" altLang="zh-CN" sz="1800" b="0" i="0" u="none" strike="noStrike" dirty="0">
                          <a:solidFill>
                            <a:srgbClr val="000000"/>
                          </a:solidFill>
                          <a:effectLst/>
                          <a:latin typeface="黑体" pitchFamily="49" charset="-122"/>
                          <a:ea typeface="黑体" pitchFamily="49" charset="-122"/>
                        </a:rPr>
                        <a:t>31.5</a:t>
                      </a:r>
                    </a:p>
                  </a:txBody>
                  <a:tcPr marL="9525" marR="9525" marT="9525" marB="0" anchor="ctr">
                    <a:solidFill>
                      <a:schemeClr val="bg1"/>
                    </a:solidFill>
                  </a:tcPr>
                </a:tc>
                <a:tc>
                  <a:txBody>
                    <a:bodyPr/>
                    <a:lstStyle/>
                    <a:p>
                      <a:pPr algn="r" fontAlgn="ctr"/>
                      <a:r>
                        <a:rPr lang="en-US" altLang="zh-CN" sz="1800" b="0" i="0" u="none" strike="noStrike" dirty="0">
                          <a:solidFill>
                            <a:srgbClr val="000000"/>
                          </a:solidFill>
                          <a:effectLst/>
                          <a:latin typeface="黑体" pitchFamily="49" charset="-122"/>
                          <a:ea typeface="黑体" pitchFamily="49" charset="-122"/>
                        </a:rPr>
                        <a:t>22.0</a:t>
                      </a:r>
                    </a:p>
                  </a:txBody>
                  <a:tcPr marL="9525" marR="9525" marT="9525" marB="0" anchor="ctr">
                    <a:solidFill>
                      <a:schemeClr val="bg1"/>
                    </a:solidFill>
                  </a:tcPr>
                </a:tc>
                <a:tc>
                  <a:txBody>
                    <a:bodyPr/>
                    <a:lstStyle/>
                    <a:p>
                      <a:pPr algn="r" fontAlgn="ctr"/>
                      <a:r>
                        <a:rPr lang="en-US" altLang="zh-CN" sz="1800" b="0" i="0" u="none" strike="noStrike" dirty="0">
                          <a:solidFill>
                            <a:srgbClr val="000000"/>
                          </a:solidFill>
                          <a:effectLst/>
                          <a:latin typeface="黑体" pitchFamily="49" charset="-122"/>
                          <a:ea typeface="黑体" pitchFamily="49" charset="-122"/>
                        </a:rPr>
                        <a:t>17.5</a:t>
                      </a:r>
                    </a:p>
                  </a:txBody>
                  <a:tcPr marL="9525" marR="9525" marT="9525" marB="0" anchor="ctr">
                    <a:solidFill>
                      <a:schemeClr val="bg1"/>
                    </a:solidFill>
                  </a:tcPr>
                </a:tc>
                <a:tc>
                  <a:txBody>
                    <a:bodyPr/>
                    <a:lstStyle/>
                    <a:p>
                      <a:pPr algn="r" fontAlgn="ctr"/>
                      <a:r>
                        <a:rPr lang="en-US" altLang="zh-CN" sz="1800" b="0" i="0" u="none" strike="noStrike" dirty="0">
                          <a:solidFill>
                            <a:srgbClr val="000000"/>
                          </a:solidFill>
                          <a:effectLst/>
                          <a:latin typeface="黑体" pitchFamily="49" charset="-122"/>
                          <a:ea typeface="黑体" pitchFamily="49" charset="-122"/>
                        </a:rPr>
                        <a:t>8.6</a:t>
                      </a:r>
                    </a:p>
                  </a:txBody>
                  <a:tcPr marL="9525" marR="9525" marT="9525" marB="0" anchor="ctr">
                    <a:solidFill>
                      <a:schemeClr val="bg1"/>
                    </a:solidFill>
                  </a:tcPr>
                </a:tc>
                <a:tc>
                  <a:txBody>
                    <a:bodyPr/>
                    <a:lstStyle/>
                    <a:p>
                      <a:pPr algn="r" fontAlgn="ctr"/>
                      <a:r>
                        <a:rPr lang="en-US" altLang="zh-CN" sz="1800" b="0" i="0" u="none" strike="noStrike" dirty="0">
                          <a:solidFill>
                            <a:srgbClr val="000000"/>
                          </a:solidFill>
                          <a:effectLst/>
                          <a:latin typeface="黑体" pitchFamily="49" charset="-122"/>
                          <a:ea typeface="黑体" pitchFamily="49" charset="-122"/>
                        </a:rPr>
                        <a:t>8.9</a:t>
                      </a:r>
                    </a:p>
                  </a:txBody>
                  <a:tcPr marL="9525" marR="9525" marT="9525" marB="0" anchor="ctr">
                    <a:solidFill>
                      <a:schemeClr val="bg1"/>
                    </a:solidFill>
                  </a:tcPr>
                </a:tc>
              </a:tr>
            </a:tbl>
          </a:graphicData>
        </a:graphic>
      </p:graphicFrame>
      <p:sp>
        <p:nvSpPr>
          <p:cNvPr id="5" name="矩形 4"/>
          <p:cNvSpPr/>
          <p:nvPr/>
        </p:nvSpPr>
        <p:spPr>
          <a:xfrm>
            <a:off x="2843808" y="2636911"/>
            <a:ext cx="4031873" cy="400110"/>
          </a:xfrm>
          <a:prstGeom prst="rect">
            <a:avLst/>
          </a:prstGeom>
        </p:spPr>
        <p:txBody>
          <a:bodyPr wrap="none">
            <a:spAutoFit/>
          </a:bodyPr>
          <a:lstStyle/>
          <a:p>
            <a:r>
              <a:rPr lang="zh-CN" altLang="zh-CN" sz="2000" dirty="0">
                <a:latin typeface="黑体" pitchFamily="49" charset="-122"/>
                <a:ea typeface="黑体" pitchFamily="49" charset="-122"/>
              </a:rPr>
              <a:t>大学（大专以上）人口</a:t>
            </a:r>
            <a:r>
              <a:rPr lang="zh-CN" altLang="zh-CN" sz="2000" dirty="0" smtClean="0">
                <a:latin typeface="黑体" pitchFamily="49" charset="-122"/>
                <a:ea typeface="黑体" pitchFamily="49" charset="-122"/>
              </a:rPr>
              <a:t>数</a:t>
            </a:r>
            <a:r>
              <a:rPr lang="zh-CN" altLang="en-US" sz="2000" dirty="0" smtClean="0">
                <a:latin typeface="黑体" pitchFamily="49" charset="-122"/>
                <a:ea typeface="黑体" pitchFamily="49" charset="-122"/>
              </a:rPr>
              <a:t>（万人）</a:t>
            </a:r>
            <a:endParaRPr lang="zh-CN" altLang="en-US" sz="2000" dirty="0">
              <a:latin typeface="黑体" pitchFamily="49" charset="-122"/>
              <a:ea typeface="黑体" pitchFamily="49" charset="-122"/>
            </a:endParaRPr>
          </a:p>
        </p:txBody>
      </p:sp>
      <p:sp>
        <p:nvSpPr>
          <p:cNvPr id="6" name="矩形 5"/>
          <p:cNvSpPr/>
          <p:nvPr/>
        </p:nvSpPr>
        <p:spPr>
          <a:xfrm>
            <a:off x="611560" y="5661248"/>
            <a:ext cx="7776864" cy="276999"/>
          </a:xfrm>
          <a:prstGeom prst="rect">
            <a:avLst/>
          </a:prstGeom>
        </p:spPr>
        <p:txBody>
          <a:bodyPr wrap="square">
            <a:spAutoFit/>
          </a:bodyPr>
          <a:lstStyle/>
          <a:p>
            <a:r>
              <a:rPr lang="zh-CN" altLang="en-US" sz="1200" dirty="0" smtClean="0"/>
              <a:t>计算数据来源：国家统计局：</a:t>
            </a:r>
            <a:r>
              <a:rPr lang="en-US" altLang="zh-CN" sz="1200" dirty="0" smtClean="0"/>
              <a:t>2010</a:t>
            </a:r>
            <a:r>
              <a:rPr lang="zh-CN" altLang="en-US" sz="1200" dirty="0" smtClean="0"/>
              <a:t>年第六次全国人口普查主要数据公报（第</a:t>
            </a:r>
            <a:r>
              <a:rPr lang="en-US" altLang="zh-CN" sz="1200" dirty="0" smtClean="0"/>
              <a:t>1</a:t>
            </a:r>
            <a:r>
              <a:rPr lang="zh-CN" altLang="en-US" sz="1200" dirty="0" smtClean="0"/>
              <a:t>号）。</a:t>
            </a:r>
            <a:endParaRPr lang="zh-CN" altLang="en-US" sz="1200" dirty="0"/>
          </a:p>
        </p:txBody>
      </p:sp>
    </p:spTree>
    <p:extLst>
      <p:ext uri="{BB962C8B-B14F-4D97-AF65-F5344CB8AC3E}">
        <p14:creationId xmlns:p14="http://schemas.microsoft.com/office/powerpoint/2010/main" xmlns="" val="2731313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z="2800" dirty="0" smtClean="0">
                <a:solidFill>
                  <a:prstClr val="black"/>
                </a:solidFill>
              </a:rPr>
              <a:t>3.</a:t>
            </a:r>
            <a:r>
              <a:rPr lang="zh-CN" altLang="en-US" sz="2800" dirty="0">
                <a:solidFill>
                  <a:prstClr val="black"/>
                </a:solidFill>
              </a:rPr>
              <a:t>人口的城乡结构：世界最大规模的城市化进程</a:t>
            </a:r>
            <a:endParaRPr lang="zh-CN" altLang="en-US" dirty="0"/>
          </a:p>
        </p:txBody>
      </p:sp>
      <p:sp>
        <p:nvSpPr>
          <p:cNvPr id="3" name="内容占位符 2"/>
          <p:cNvSpPr>
            <a:spLocks noGrp="1"/>
          </p:cNvSpPr>
          <p:nvPr>
            <p:ph idx="1"/>
          </p:nvPr>
        </p:nvSpPr>
        <p:spPr/>
        <p:txBody>
          <a:bodyPr>
            <a:normAutofit fontScale="92500" lnSpcReduction="20000"/>
          </a:bodyPr>
          <a:lstStyle/>
          <a:p>
            <a:r>
              <a:rPr lang="zh-CN" altLang="zh-CN" dirty="0"/>
              <a:t>从人口增长、家庭结构与城市化进程带来的市场需求来看，中国4亿户的家庭住户破了世界记录</a:t>
            </a:r>
            <a:r>
              <a:rPr lang="zh-CN" altLang="zh-CN" dirty="0" smtClean="0"/>
              <a:t>，家庭</a:t>
            </a:r>
            <a:r>
              <a:rPr lang="zh-CN" altLang="zh-CN" dirty="0"/>
              <a:t>的平均人口迅速</a:t>
            </a:r>
            <a:r>
              <a:rPr lang="zh-CN" altLang="zh-CN" dirty="0" smtClean="0"/>
              <a:t>下降</a:t>
            </a:r>
            <a:endParaRPr lang="en-US" altLang="zh-CN" dirty="0" smtClean="0"/>
          </a:p>
          <a:p>
            <a:pPr lvl="1"/>
            <a:r>
              <a:rPr lang="zh-CN" altLang="zh-CN" dirty="0"/>
              <a:t>2000年，每一个家庭的平均人口是3.44人，2010年是3.10人</a:t>
            </a:r>
            <a:r>
              <a:rPr lang="zh-CN" altLang="zh-CN" dirty="0" smtClean="0"/>
              <a:t>，</a:t>
            </a:r>
            <a:r>
              <a:rPr lang="zh-CN" altLang="en-US" dirty="0" smtClean="0"/>
              <a:t>家庭住户数从</a:t>
            </a:r>
            <a:r>
              <a:rPr lang="en-US" altLang="zh-CN" dirty="0" smtClean="0"/>
              <a:t>3.68</a:t>
            </a:r>
            <a:r>
              <a:rPr lang="zh-CN" altLang="en-US" dirty="0" smtClean="0"/>
              <a:t>亿户提高至</a:t>
            </a:r>
            <a:r>
              <a:rPr lang="en-US" altLang="zh-CN" dirty="0" smtClean="0"/>
              <a:t>4.015</a:t>
            </a:r>
            <a:r>
              <a:rPr lang="zh-CN" altLang="en-US" dirty="0" smtClean="0"/>
              <a:t>亿户，</a:t>
            </a:r>
            <a:r>
              <a:rPr lang="zh-CN" altLang="zh-CN" dirty="0" smtClean="0"/>
              <a:t>这</a:t>
            </a:r>
            <a:r>
              <a:rPr lang="zh-CN" altLang="zh-CN" dirty="0"/>
              <a:t>就产生了对住房巨大的</a:t>
            </a:r>
            <a:r>
              <a:rPr lang="zh-CN" altLang="zh-CN" dirty="0" smtClean="0"/>
              <a:t>需求</a:t>
            </a:r>
            <a:endParaRPr lang="en-US" altLang="zh-CN" dirty="0" smtClean="0"/>
          </a:p>
          <a:p>
            <a:pPr lvl="1"/>
            <a:r>
              <a:rPr lang="zh-CN" altLang="zh-CN" dirty="0" smtClean="0"/>
              <a:t>尽管</a:t>
            </a:r>
            <a:r>
              <a:rPr lang="zh-CN" altLang="zh-CN" dirty="0"/>
              <a:t>全国平均数是3.10人，但是城市的平均数已经低于3.0人，住户迅速增加以后，就会对中国的房地产业产生巨大的需求</a:t>
            </a:r>
            <a:r>
              <a:rPr lang="zh-CN" altLang="zh-CN" dirty="0" smtClean="0"/>
              <a:t>刺激</a:t>
            </a:r>
            <a:endParaRPr lang="en-US" altLang="zh-CN" dirty="0" smtClean="0"/>
          </a:p>
          <a:p>
            <a:pPr lvl="1"/>
            <a:r>
              <a:rPr lang="zh-CN" altLang="zh-CN" dirty="0" smtClean="0"/>
              <a:t>去年</a:t>
            </a:r>
            <a:r>
              <a:rPr lang="zh-CN" altLang="zh-CN" dirty="0"/>
              <a:t>住宅的销售面积超过10亿平方米，相当于美国最高峰时的三倍，相当于日本的10倍</a:t>
            </a:r>
            <a:r>
              <a:rPr lang="zh-CN" altLang="zh-CN" dirty="0" smtClean="0"/>
              <a:t>，</a:t>
            </a:r>
            <a:r>
              <a:rPr lang="zh-CN" altLang="en-US" dirty="0" smtClean="0"/>
              <a:t>是世界</a:t>
            </a:r>
            <a:r>
              <a:rPr lang="zh-CN" altLang="en-US" dirty="0" smtClean="0"/>
              <a:t>最大规模住宅消费市场。</a:t>
            </a:r>
            <a:r>
              <a:rPr lang="en-US" altLang="zh-CN" dirty="0" smtClean="0"/>
              <a:t> </a:t>
            </a:r>
            <a:endParaRPr lang="zh-CN" altLang="en-US" dirty="0"/>
          </a:p>
        </p:txBody>
      </p:sp>
    </p:spTree>
    <p:extLst>
      <p:ext uri="{BB962C8B-B14F-4D97-AF65-F5344CB8AC3E}">
        <p14:creationId xmlns:p14="http://schemas.microsoft.com/office/powerpoint/2010/main" xmlns="" val="2404570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2800" dirty="0" smtClean="0"/>
              <a:t>3.</a:t>
            </a:r>
            <a:r>
              <a:rPr lang="zh-CN" altLang="en-US" sz="2800" dirty="0" smtClean="0"/>
              <a:t>人口</a:t>
            </a:r>
            <a:r>
              <a:rPr lang="zh-CN" altLang="en-US" sz="2800" dirty="0"/>
              <a:t>的城乡结构：世界最大规模的城市化进程</a:t>
            </a:r>
          </a:p>
        </p:txBody>
      </p:sp>
      <p:sp>
        <p:nvSpPr>
          <p:cNvPr id="3" name="内容占位符 2"/>
          <p:cNvSpPr>
            <a:spLocks noGrp="1"/>
          </p:cNvSpPr>
          <p:nvPr>
            <p:ph idx="1"/>
          </p:nvPr>
        </p:nvSpPr>
        <p:spPr/>
        <p:txBody>
          <a:bodyPr>
            <a:normAutofit/>
          </a:bodyPr>
          <a:lstStyle/>
          <a:p>
            <a:r>
              <a:rPr lang="zh-CN" altLang="zh-CN" sz="2200" dirty="0"/>
              <a:t>2008年</a:t>
            </a:r>
            <a:r>
              <a:rPr lang="zh-CN" altLang="en-US" sz="2200" dirty="0"/>
              <a:t>中国</a:t>
            </a:r>
            <a:r>
              <a:rPr lang="zh-CN" altLang="zh-CN" sz="2200" dirty="0"/>
              <a:t>城市人口达到了6.6亿人，相当于总人口的49.68</a:t>
            </a:r>
            <a:r>
              <a:rPr lang="zh-CN" altLang="zh-CN" sz="2200" dirty="0" smtClean="0"/>
              <a:t>%</a:t>
            </a:r>
            <a:endParaRPr lang="en-US" altLang="zh-CN" sz="2200" dirty="0" smtClean="0"/>
          </a:p>
          <a:p>
            <a:r>
              <a:rPr lang="zh-CN" altLang="zh-CN" sz="2200" dirty="0" smtClean="0"/>
              <a:t>“十二五”</a:t>
            </a:r>
            <a:r>
              <a:rPr lang="zh-CN" altLang="zh-CN" sz="2200" dirty="0"/>
              <a:t>时期最重要目标就是要完成以农村人口为主向城市人口为主的转型</a:t>
            </a:r>
            <a:r>
              <a:rPr lang="zh-CN" altLang="zh-CN" sz="2200" dirty="0" smtClean="0"/>
              <a:t>，</a:t>
            </a:r>
            <a:endParaRPr lang="en-US" altLang="zh-CN" sz="2200" dirty="0" smtClean="0"/>
          </a:p>
          <a:p>
            <a:r>
              <a:rPr lang="en-US" altLang="zh-CN" sz="2200" dirty="0" smtClean="0"/>
              <a:t>2011</a:t>
            </a:r>
            <a:r>
              <a:rPr lang="zh-CN" altLang="en-US" sz="2200" dirty="0"/>
              <a:t>年将成</a:t>
            </a:r>
            <a:r>
              <a:rPr lang="zh-CN" altLang="zh-CN" sz="2200" dirty="0"/>
              <a:t>结构转变的关键年</a:t>
            </a:r>
            <a:r>
              <a:rPr lang="zh-CN" altLang="en-US" sz="2200" dirty="0"/>
              <a:t>：</a:t>
            </a:r>
            <a:r>
              <a:rPr lang="zh-CN" altLang="zh-CN" sz="2200" dirty="0"/>
              <a:t>实现从农村人口为主变成城市人口</a:t>
            </a:r>
            <a:r>
              <a:rPr lang="zh-CN" altLang="zh-CN" sz="2200" dirty="0" smtClean="0"/>
              <a:t>为主</a:t>
            </a:r>
            <a:endParaRPr lang="en-US" altLang="zh-CN" sz="2200" dirty="0" smtClean="0"/>
          </a:p>
          <a:p>
            <a:r>
              <a:rPr lang="zh-CN" altLang="zh-CN" sz="2200" dirty="0" smtClean="0"/>
              <a:t>1978年</a:t>
            </a:r>
            <a:r>
              <a:rPr lang="zh-CN" altLang="zh-CN" sz="2200" dirty="0"/>
              <a:t>我国城市人口只有1.7亿人口，32年过后，中国的城市人口居然增加到近5个亿，这在人类历史上是前所未有的</a:t>
            </a:r>
            <a:endParaRPr lang="zh-CN" altLang="en-US" sz="2200" dirty="0"/>
          </a:p>
        </p:txBody>
      </p:sp>
      <p:graphicFrame>
        <p:nvGraphicFramePr>
          <p:cNvPr id="4" name="表格 3"/>
          <p:cNvGraphicFramePr>
            <a:graphicFrameLocks noGrp="1"/>
          </p:cNvGraphicFramePr>
          <p:nvPr>
            <p:extLst>
              <p:ext uri="{D42A27DB-BD31-4B8C-83A1-F6EECF244321}">
                <p14:modId xmlns:p14="http://schemas.microsoft.com/office/powerpoint/2010/main" xmlns="" val="2345201831"/>
              </p:ext>
            </p:extLst>
          </p:nvPr>
        </p:nvGraphicFramePr>
        <p:xfrm>
          <a:off x="539552" y="4437112"/>
          <a:ext cx="8069580" cy="1368153"/>
        </p:xfrm>
        <a:graphic>
          <a:graphicData uri="http://schemas.openxmlformats.org/drawingml/2006/table">
            <a:tbl>
              <a:tblPr>
                <a:tableStyleId>{1E171933-4619-4E11-9A3F-F7608DF75F80}</a:tableStyleId>
              </a:tblPr>
              <a:tblGrid>
                <a:gridCol w="2308860"/>
                <a:gridCol w="822960"/>
                <a:gridCol w="822960"/>
                <a:gridCol w="822960"/>
                <a:gridCol w="822960"/>
                <a:gridCol w="822960"/>
                <a:gridCol w="822960"/>
                <a:gridCol w="822960"/>
              </a:tblGrid>
              <a:tr h="456051">
                <a:tc>
                  <a:txBody>
                    <a:bodyPr/>
                    <a:lstStyle/>
                    <a:p>
                      <a:pPr algn="ctr">
                        <a:spcAft>
                          <a:spcPts val="0"/>
                        </a:spcAft>
                      </a:pPr>
                      <a:r>
                        <a:rPr lang="zh-CN" sz="1800" kern="0" dirty="0">
                          <a:latin typeface="黑体" pitchFamily="49" charset="-122"/>
                          <a:ea typeface="黑体" pitchFamily="49" charset="-122"/>
                        </a:rPr>
                        <a:t>年份</a:t>
                      </a:r>
                      <a:endParaRPr lang="zh-CN" sz="1400" kern="100" dirty="0">
                        <a:latin typeface="黑体" pitchFamily="49" charset="-122"/>
                        <a:ea typeface="黑体" pitchFamily="49" charset="-122"/>
                      </a:endParaRPr>
                    </a:p>
                  </a:txBody>
                  <a:tcPr marL="68580" marR="68580" marT="0" marB="0" anchor="ctr"/>
                </a:tc>
                <a:tc>
                  <a:txBody>
                    <a:bodyPr/>
                    <a:lstStyle/>
                    <a:p>
                      <a:pPr algn="ctr">
                        <a:spcAft>
                          <a:spcPts val="0"/>
                        </a:spcAft>
                      </a:pPr>
                      <a:r>
                        <a:rPr lang="zh-CN" sz="1800" kern="0">
                          <a:latin typeface="黑体" pitchFamily="49" charset="-122"/>
                          <a:ea typeface="黑体" pitchFamily="49" charset="-122"/>
                        </a:rPr>
                        <a:t>1978</a:t>
                      </a:r>
                      <a:endParaRPr lang="zh-CN" sz="1400" kern="100">
                        <a:latin typeface="黑体" pitchFamily="49" charset="-122"/>
                        <a:ea typeface="黑体" pitchFamily="49" charset="-122"/>
                      </a:endParaRPr>
                    </a:p>
                  </a:txBody>
                  <a:tcPr marL="68580" marR="68580" marT="0" marB="0" anchor="ctr"/>
                </a:tc>
                <a:tc>
                  <a:txBody>
                    <a:bodyPr/>
                    <a:lstStyle/>
                    <a:p>
                      <a:pPr algn="ctr">
                        <a:spcAft>
                          <a:spcPts val="0"/>
                        </a:spcAft>
                      </a:pPr>
                      <a:r>
                        <a:rPr lang="zh-CN" sz="1800" kern="0">
                          <a:latin typeface="黑体" pitchFamily="49" charset="-122"/>
                          <a:ea typeface="黑体" pitchFamily="49" charset="-122"/>
                        </a:rPr>
                        <a:t>1980</a:t>
                      </a:r>
                      <a:endParaRPr lang="zh-CN" sz="1400" kern="100">
                        <a:latin typeface="黑体" pitchFamily="49" charset="-122"/>
                        <a:ea typeface="黑体" pitchFamily="49" charset="-122"/>
                      </a:endParaRPr>
                    </a:p>
                  </a:txBody>
                  <a:tcPr marL="68580" marR="68580" marT="0" marB="0" anchor="ctr"/>
                </a:tc>
                <a:tc>
                  <a:txBody>
                    <a:bodyPr/>
                    <a:lstStyle/>
                    <a:p>
                      <a:pPr algn="ctr">
                        <a:spcAft>
                          <a:spcPts val="0"/>
                        </a:spcAft>
                      </a:pPr>
                      <a:r>
                        <a:rPr lang="zh-CN" sz="1800" kern="0">
                          <a:latin typeface="黑体" pitchFamily="49" charset="-122"/>
                          <a:ea typeface="黑体" pitchFamily="49" charset="-122"/>
                        </a:rPr>
                        <a:t>1990</a:t>
                      </a:r>
                      <a:endParaRPr lang="zh-CN" sz="1400" kern="100">
                        <a:latin typeface="黑体" pitchFamily="49" charset="-122"/>
                        <a:ea typeface="黑体" pitchFamily="49" charset="-122"/>
                      </a:endParaRPr>
                    </a:p>
                  </a:txBody>
                  <a:tcPr marL="68580" marR="68580" marT="0" marB="0" anchor="ctr"/>
                </a:tc>
                <a:tc>
                  <a:txBody>
                    <a:bodyPr/>
                    <a:lstStyle/>
                    <a:p>
                      <a:pPr algn="ctr">
                        <a:spcAft>
                          <a:spcPts val="0"/>
                        </a:spcAft>
                      </a:pPr>
                      <a:r>
                        <a:rPr lang="zh-CN" sz="1800" kern="0">
                          <a:latin typeface="黑体" pitchFamily="49" charset="-122"/>
                          <a:ea typeface="黑体" pitchFamily="49" charset="-122"/>
                        </a:rPr>
                        <a:t>1995</a:t>
                      </a:r>
                      <a:endParaRPr lang="zh-CN" sz="1400" kern="100">
                        <a:latin typeface="黑体" pitchFamily="49" charset="-122"/>
                        <a:ea typeface="黑体" pitchFamily="49" charset="-122"/>
                      </a:endParaRPr>
                    </a:p>
                  </a:txBody>
                  <a:tcPr marL="68580" marR="68580" marT="0" marB="0" anchor="ctr"/>
                </a:tc>
                <a:tc>
                  <a:txBody>
                    <a:bodyPr/>
                    <a:lstStyle/>
                    <a:p>
                      <a:pPr algn="ctr">
                        <a:spcAft>
                          <a:spcPts val="0"/>
                        </a:spcAft>
                      </a:pPr>
                      <a:r>
                        <a:rPr lang="zh-CN" sz="1800" kern="0">
                          <a:latin typeface="黑体" pitchFamily="49" charset="-122"/>
                          <a:ea typeface="黑体" pitchFamily="49" charset="-122"/>
                        </a:rPr>
                        <a:t>2000</a:t>
                      </a:r>
                      <a:endParaRPr lang="zh-CN" sz="1400" kern="100">
                        <a:latin typeface="黑体" pitchFamily="49" charset="-122"/>
                        <a:ea typeface="黑体" pitchFamily="49" charset="-122"/>
                      </a:endParaRPr>
                    </a:p>
                  </a:txBody>
                  <a:tcPr marL="68580" marR="68580" marT="0" marB="0" anchor="ctr"/>
                </a:tc>
                <a:tc>
                  <a:txBody>
                    <a:bodyPr/>
                    <a:lstStyle/>
                    <a:p>
                      <a:pPr algn="ctr">
                        <a:spcAft>
                          <a:spcPts val="0"/>
                        </a:spcAft>
                      </a:pPr>
                      <a:r>
                        <a:rPr lang="zh-CN" sz="1800" kern="0">
                          <a:latin typeface="黑体" pitchFamily="49" charset="-122"/>
                          <a:ea typeface="黑体" pitchFamily="49" charset="-122"/>
                        </a:rPr>
                        <a:t>2005</a:t>
                      </a:r>
                      <a:endParaRPr lang="zh-CN" sz="1400" kern="100">
                        <a:latin typeface="黑体" pitchFamily="49" charset="-122"/>
                        <a:ea typeface="黑体" pitchFamily="49" charset="-122"/>
                      </a:endParaRPr>
                    </a:p>
                  </a:txBody>
                  <a:tcPr marL="68580" marR="68580" marT="0" marB="0" anchor="ctr"/>
                </a:tc>
                <a:tc>
                  <a:txBody>
                    <a:bodyPr/>
                    <a:lstStyle/>
                    <a:p>
                      <a:pPr algn="ctr">
                        <a:spcAft>
                          <a:spcPts val="0"/>
                        </a:spcAft>
                      </a:pPr>
                      <a:r>
                        <a:rPr lang="zh-CN" sz="1800" kern="0">
                          <a:latin typeface="黑体" pitchFamily="49" charset="-122"/>
                          <a:ea typeface="黑体" pitchFamily="49" charset="-122"/>
                        </a:rPr>
                        <a:t>2010</a:t>
                      </a:r>
                      <a:endParaRPr lang="zh-CN" sz="1400" kern="100">
                        <a:latin typeface="黑体" pitchFamily="49" charset="-122"/>
                        <a:ea typeface="黑体" pitchFamily="49" charset="-122"/>
                      </a:endParaRPr>
                    </a:p>
                  </a:txBody>
                  <a:tcPr marL="68580" marR="68580" marT="0" marB="0" anchor="ctr"/>
                </a:tc>
              </a:tr>
              <a:tr h="456051">
                <a:tc>
                  <a:txBody>
                    <a:bodyPr/>
                    <a:lstStyle/>
                    <a:p>
                      <a:pPr algn="ctr">
                        <a:spcAft>
                          <a:spcPts val="0"/>
                        </a:spcAft>
                      </a:pPr>
                      <a:r>
                        <a:rPr lang="zh-CN" sz="1800" kern="0" dirty="0">
                          <a:latin typeface="黑体" pitchFamily="49" charset="-122"/>
                          <a:ea typeface="黑体" pitchFamily="49" charset="-122"/>
                        </a:rPr>
                        <a:t>城镇人口数（亿人）</a:t>
                      </a:r>
                      <a:endParaRPr lang="zh-CN" sz="1400" kern="100" dirty="0">
                        <a:latin typeface="黑体" pitchFamily="49" charset="-122"/>
                        <a:ea typeface="黑体" pitchFamily="49" charset="-122"/>
                      </a:endParaRPr>
                    </a:p>
                  </a:txBody>
                  <a:tcPr marL="68580" marR="68580" marT="0" marB="0" anchor="ctr"/>
                </a:tc>
                <a:tc>
                  <a:txBody>
                    <a:bodyPr/>
                    <a:lstStyle/>
                    <a:p>
                      <a:pPr algn="ctr">
                        <a:spcAft>
                          <a:spcPts val="0"/>
                        </a:spcAft>
                      </a:pPr>
                      <a:r>
                        <a:rPr lang="zh-CN" sz="1800" kern="0">
                          <a:latin typeface="黑体" pitchFamily="49" charset="-122"/>
                          <a:ea typeface="黑体" pitchFamily="49" charset="-122"/>
                        </a:rPr>
                        <a:t>1.72</a:t>
                      </a:r>
                      <a:endParaRPr lang="zh-CN" sz="1400" kern="100">
                        <a:latin typeface="黑体" pitchFamily="49" charset="-122"/>
                        <a:ea typeface="黑体" pitchFamily="49" charset="-122"/>
                      </a:endParaRPr>
                    </a:p>
                  </a:txBody>
                  <a:tcPr marL="68580" marR="68580" marT="0" marB="0" anchor="ctr"/>
                </a:tc>
                <a:tc>
                  <a:txBody>
                    <a:bodyPr/>
                    <a:lstStyle/>
                    <a:p>
                      <a:pPr algn="ctr">
                        <a:spcAft>
                          <a:spcPts val="0"/>
                        </a:spcAft>
                      </a:pPr>
                      <a:r>
                        <a:rPr lang="zh-CN" sz="1800" kern="0">
                          <a:latin typeface="黑体" pitchFamily="49" charset="-122"/>
                          <a:ea typeface="黑体" pitchFamily="49" charset="-122"/>
                        </a:rPr>
                        <a:t>1.91</a:t>
                      </a:r>
                      <a:endParaRPr lang="zh-CN" sz="1400" kern="100">
                        <a:latin typeface="黑体" pitchFamily="49" charset="-122"/>
                        <a:ea typeface="黑体" pitchFamily="49" charset="-122"/>
                      </a:endParaRPr>
                    </a:p>
                  </a:txBody>
                  <a:tcPr marL="68580" marR="68580" marT="0" marB="0" anchor="ctr"/>
                </a:tc>
                <a:tc>
                  <a:txBody>
                    <a:bodyPr/>
                    <a:lstStyle/>
                    <a:p>
                      <a:pPr algn="ctr">
                        <a:spcAft>
                          <a:spcPts val="0"/>
                        </a:spcAft>
                      </a:pPr>
                      <a:r>
                        <a:rPr lang="zh-CN" sz="1800" kern="0">
                          <a:latin typeface="黑体" pitchFamily="49" charset="-122"/>
                          <a:ea typeface="黑体" pitchFamily="49" charset="-122"/>
                        </a:rPr>
                        <a:t>3.02</a:t>
                      </a:r>
                      <a:endParaRPr lang="zh-CN" sz="1400" kern="100">
                        <a:latin typeface="黑体" pitchFamily="49" charset="-122"/>
                        <a:ea typeface="黑体" pitchFamily="49" charset="-122"/>
                      </a:endParaRPr>
                    </a:p>
                  </a:txBody>
                  <a:tcPr marL="68580" marR="68580" marT="0" marB="0" anchor="ctr"/>
                </a:tc>
                <a:tc>
                  <a:txBody>
                    <a:bodyPr/>
                    <a:lstStyle/>
                    <a:p>
                      <a:pPr algn="ctr">
                        <a:spcAft>
                          <a:spcPts val="0"/>
                        </a:spcAft>
                      </a:pPr>
                      <a:r>
                        <a:rPr lang="zh-CN" sz="1800" kern="0">
                          <a:latin typeface="黑体" pitchFamily="49" charset="-122"/>
                          <a:ea typeface="黑体" pitchFamily="49" charset="-122"/>
                        </a:rPr>
                        <a:t>3.52</a:t>
                      </a:r>
                      <a:endParaRPr lang="zh-CN" sz="1400" kern="100">
                        <a:latin typeface="黑体" pitchFamily="49" charset="-122"/>
                        <a:ea typeface="黑体" pitchFamily="49" charset="-122"/>
                      </a:endParaRPr>
                    </a:p>
                  </a:txBody>
                  <a:tcPr marL="68580" marR="68580" marT="0" marB="0" anchor="ctr"/>
                </a:tc>
                <a:tc>
                  <a:txBody>
                    <a:bodyPr/>
                    <a:lstStyle/>
                    <a:p>
                      <a:pPr algn="ctr">
                        <a:spcAft>
                          <a:spcPts val="0"/>
                        </a:spcAft>
                      </a:pPr>
                      <a:r>
                        <a:rPr lang="zh-CN" sz="1800" kern="0">
                          <a:latin typeface="黑体" pitchFamily="49" charset="-122"/>
                          <a:ea typeface="黑体" pitchFamily="49" charset="-122"/>
                        </a:rPr>
                        <a:t>4.59</a:t>
                      </a:r>
                      <a:endParaRPr lang="zh-CN" sz="1400" kern="100">
                        <a:latin typeface="黑体" pitchFamily="49" charset="-122"/>
                        <a:ea typeface="黑体" pitchFamily="49" charset="-122"/>
                      </a:endParaRPr>
                    </a:p>
                  </a:txBody>
                  <a:tcPr marL="68580" marR="68580" marT="0" marB="0" anchor="ctr"/>
                </a:tc>
                <a:tc>
                  <a:txBody>
                    <a:bodyPr/>
                    <a:lstStyle/>
                    <a:p>
                      <a:pPr algn="ctr">
                        <a:spcAft>
                          <a:spcPts val="0"/>
                        </a:spcAft>
                      </a:pPr>
                      <a:r>
                        <a:rPr lang="zh-CN" sz="1800" kern="0">
                          <a:latin typeface="黑体" pitchFamily="49" charset="-122"/>
                          <a:ea typeface="黑体" pitchFamily="49" charset="-122"/>
                        </a:rPr>
                        <a:t>5.62</a:t>
                      </a:r>
                      <a:endParaRPr lang="zh-CN" sz="1400" kern="100">
                        <a:latin typeface="黑体" pitchFamily="49" charset="-122"/>
                        <a:ea typeface="黑体" pitchFamily="49" charset="-122"/>
                      </a:endParaRPr>
                    </a:p>
                  </a:txBody>
                  <a:tcPr marL="68580" marR="68580" marT="0" marB="0" anchor="ctr"/>
                </a:tc>
                <a:tc>
                  <a:txBody>
                    <a:bodyPr/>
                    <a:lstStyle/>
                    <a:p>
                      <a:pPr algn="ctr">
                        <a:spcAft>
                          <a:spcPts val="0"/>
                        </a:spcAft>
                      </a:pPr>
                      <a:r>
                        <a:rPr lang="zh-CN" sz="1800" kern="0">
                          <a:latin typeface="黑体" pitchFamily="49" charset="-122"/>
                          <a:ea typeface="黑体" pitchFamily="49" charset="-122"/>
                        </a:rPr>
                        <a:t>6.66</a:t>
                      </a:r>
                      <a:endParaRPr lang="zh-CN" sz="1400" kern="100">
                        <a:latin typeface="黑体" pitchFamily="49" charset="-122"/>
                        <a:ea typeface="黑体" pitchFamily="49" charset="-122"/>
                      </a:endParaRPr>
                    </a:p>
                  </a:txBody>
                  <a:tcPr marL="68580" marR="68580" marT="0" marB="0" anchor="ctr"/>
                </a:tc>
              </a:tr>
              <a:tr h="456051">
                <a:tc>
                  <a:txBody>
                    <a:bodyPr/>
                    <a:lstStyle/>
                    <a:p>
                      <a:pPr algn="ctr">
                        <a:spcAft>
                          <a:spcPts val="0"/>
                        </a:spcAft>
                      </a:pPr>
                      <a:r>
                        <a:rPr lang="zh-CN" sz="1800" kern="0" dirty="0">
                          <a:latin typeface="黑体" pitchFamily="49" charset="-122"/>
                          <a:ea typeface="黑体" pitchFamily="49" charset="-122"/>
                        </a:rPr>
                        <a:t>城镇人口比重（%）</a:t>
                      </a:r>
                      <a:endParaRPr lang="zh-CN" sz="1400" kern="100" dirty="0">
                        <a:latin typeface="黑体" pitchFamily="49" charset="-122"/>
                        <a:ea typeface="黑体" pitchFamily="49" charset="-122"/>
                      </a:endParaRPr>
                    </a:p>
                  </a:txBody>
                  <a:tcPr marL="68580" marR="68580" marT="0" marB="0" anchor="ctr"/>
                </a:tc>
                <a:tc>
                  <a:txBody>
                    <a:bodyPr/>
                    <a:lstStyle/>
                    <a:p>
                      <a:pPr algn="ctr">
                        <a:spcAft>
                          <a:spcPts val="0"/>
                        </a:spcAft>
                      </a:pPr>
                      <a:r>
                        <a:rPr lang="zh-CN" sz="1800" kern="0" dirty="0">
                          <a:latin typeface="黑体" pitchFamily="49" charset="-122"/>
                          <a:ea typeface="黑体" pitchFamily="49" charset="-122"/>
                        </a:rPr>
                        <a:t>17.92</a:t>
                      </a:r>
                      <a:endParaRPr lang="zh-CN" sz="1400" kern="100" dirty="0">
                        <a:latin typeface="黑体" pitchFamily="49" charset="-122"/>
                        <a:ea typeface="黑体" pitchFamily="49" charset="-122"/>
                      </a:endParaRPr>
                    </a:p>
                  </a:txBody>
                  <a:tcPr marL="68580" marR="68580" marT="0" marB="0" anchor="ctr"/>
                </a:tc>
                <a:tc>
                  <a:txBody>
                    <a:bodyPr/>
                    <a:lstStyle/>
                    <a:p>
                      <a:pPr algn="ctr">
                        <a:spcAft>
                          <a:spcPts val="0"/>
                        </a:spcAft>
                      </a:pPr>
                      <a:r>
                        <a:rPr lang="zh-CN" sz="1800" kern="0" dirty="0">
                          <a:latin typeface="黑体" pitchFamily="49" charset="-122"/>
                          <a:ea typeface="黑体" pitchFamily="49" charset="-122"/>
                        </a:rPr>
                        <a:t>19.39</a:t>
                      </a:r>
                      <a:endParaRPr lang="zh-CN" sz="1400" kern="100" dirty="0">
                        <a:latin typeface="黑体" pitchFamily="49" charset="-122"/>
                        <a:ea typeface="黑体" pitchFamily="49" charset="-122"/>
                      </a:endParaRPr>
                    </a:p>
                  </a:txBody>
                  <a:tcPr marL="68580" marR="68580" marT="0" marB="0" anchor="ctr"/>
                </a:tc>
                <a:tc>
                  <a:txBody>
                    <a:bodyPr/>
                    <a:lstStyle/>
                    <a:p>
                      <a:pPr algn="ctr">
                        <a:spcAft>
                          <a:spcPts val="0"/>
                        </a:spcAft>
                      </a:pPr>
                      <a:r>
                        <a:rPr lang="zh-CN" sz="1800" kern="0" dirty="0">
                          <a:latin typeface="黑体" pitchFamily="49" charset="-122"/>
                          <a:ea typeface="黑体" pitchFamily="49" charset="-122"/>
                        </a:rPr>
                        <a:t>26.41</a:t>
                      </a:r>
                      <a:endParaRPr lang="zh-CN" sz="1400" kern="100" dirty="0">
                        <a:latin typeface="黑体" pitchFamily="49" charset="-122"/>
                        <a:ea typeface="黑体" pitchFamily="49" charset="-122"/>
                      </a:endParaRPr>
                    </a:p>
                  </a:txBody>
                  <a:tcPr marL="68580" marR="68580" marT="0" marB="0" anchor="ctr"/>
                </a:tc>
                <a:tc>
                  <a:txBody>
                    <a:bodyPr/>
                    <a:lstStyle/>
                    <a:p>
                      <a:pPr algn="ctr">
                        <a:spcAft>
                          <a:spcPts val="0"/>
                        </a:spcAft>
                      </a:pPr>
                      <a:r>
                        <a:rPr lang="zh-CN" sz="1800" kern="0" dirty="0">
                          <a:latin typeface="黑体" pitchFamily="49" charset="-122"/>
                          <a:ea typeface="黑体" pitchFamily="49" charset="-122"/>
                        </a:rPr>
                        <a:t>29.04</a:t>
                      </a:r>
                      <a:endParaRPr lang="zh-CN" sz="1400" kern="100" dirty="0">
                        <a:latin typeface="黑体" pitchFamily="49" charset="-122"/>
                        <a:ea typeface="黑体" pitchFamily="49" charset="-122"/>
                      </a:endParaRPr>
                    </a:p>
                  </a:txBody>
                  <a:tcPr marL="68580" marR="68580" marT="0" marB="0" anchor="ctr"/>
                </a:tc>
                <a:tc>
                  <a:txBody>
                    <a:bodyPr/>
                    <a:lstStyle/>
                    <a:p>
                      <a:pPr algn="ctr">
                        <a:spcAft>
                          <a:spcPts val="0"/>
                        </a:spcAft>
                      </a:pPr>
                      <a:r>
                        <a:rPr lang="zh-CN" sz="1800" kern="0" dirty="0">
                          <a:latin typeface="黑体" pitchFamily="49" charset="-122"/>
                          <a:ea typeface="黑体" pitchFamily="49" charset="-122"/>
                        </a:rPr>
                        <a:t>36.22</a:t>
                      </a:r>
                      <a:endParaRPr lang="zh-CN" sz="1400" kern="100" dirty="0">
                        <a:latin typeface="黑体" pitchFamily="49" charset="-122"/>
                        <a:ea typeface="黑体" pitchFamily="49" charset="-122"/>
                      </a:endParaRPr>
                    </a:p>
                  </a:txBody>
                  <a:tcPr marL="68580" marR="68580" marT="0" marB="0" anchor="ctr"/>
                </a:tc>
                <a:tc>
                  <a:txBody>
                    <a:bodyPr/>
                    <a:lstStyle/>
                    <a:p>
                      <a:pPr algn="ctr">
                        <a:spcAft>
                          <a:spcPts val="0"/>
                        </a:spcAft>
                      </a:pPr>
                      <a:r>
                        <a:rPr lang="zh-CN" sz="1800" kern="0" dirty="0">
                          <a:latin typeface="黑体" pitchFamily="49" charset="-122"/>
                          <a:ea typeface="黑体" pitchFamily="49" charset="-122"/>
                        </a:rPr>
                        <a:t>42.99</a:t>
                      </a:r>
                      <a:endParaRPr lang="zh-CN" sz="1400" kern="100" dirty="0">
                        <a:latin typeface="黑体" pitchFamily="49" charset="-122"/>
                        <a:ea typeface="黑体" pitchFamily="49" charset="-122"/>
                      </a:endParaRPr>
                    </a:p>
                  </a:txBody>
                  <a:tcPr marL="68580" marR="68580" marT="0" marB="0" anchor="ctr"/>
                </a:tc>
                <a:tc>
                  <a:txBody>
                    <a:bodyPr/>
                    <a:lstStyle/>
                    <a:p>
                      <a:pPr algn="ctr">
                        <a:spcAft>
                          <a:spcPts val="0"/>
                        </a:spcAft>
                      </a:pPr>
                      <a:r>
                        <a:rPr lang="zh-CN" sz="1800" kern="0" dirty="0">
                          <a:latin typeface="黑体" pitchFamily="49" charset="-122"/>
                          <a:ea typeface="黑体" pitchFamily="49" charset="-122"/>
                        </a:rPr>
                        <a:t>49.68</a:t>
                      </a:r>
                      <a:endParaRPr lang="zh-CN" sz="1400" kern="100" dirty="0">
                        <a:latin typeface="黑体" pitchFamily="49" charset="-122"/>
                        <a:ea typeface="黑体" pitchFamily="49" charset="-122"/>
                      </a:endParaRPr>
                    </a:p>
                  </a:txBody>
                  <a:tcPr marL="68580" marR="68580" marT="0" marB="0" anchor="ctr"/>
                </a:tc>
              </a:tr>
            </a:tbl>
          </a:graphicData>
        </a:graphic>
      </p:graphicFrame>
      <p:sp>
        <p:nvSpPr>
          <p:cNvPr id="5" name="矩形 4"/>
          <p:cNvSpPr/>
          <p:nvPr/>
        </p:nvSpPr>
        <p:spPr>
          <a:xfrm>
            <a:off x="467544" y="5805264"/>
            <a:ext cx="7776864" cy="276999"/>
          </a:xfrm>
          <a:prstGeom prst="rect">
            <a:avLst/>
          </a:prstGeom>
        </p:spPr>
        <p:txBody>
          <a:bodyPr wrap="square">
            <a:spAutoFit/>
          </a:bodyPr>
          <a:lstStyle/>
          <a:p>
            <a:r>
              <a:rPr lang="zh-CN" altLang="en-US" sz="1200" dirty="0" smtClean="0"/>
              <a:t>计算数据来源：国家统计局：</a:t>
            </a:r>
            <a:r>
              <a:rPr lang="en-US" altLang="zh-CN" sz="1200" dirty="0" smtClean="0"/>
              <a:t>2010</a:t>
            </a:r>
            <a:r>
              <a:rPr lang="zh-CN" altLang="en-US" sz="1200" dirty="0" smtClean="0"/>
              <a:t>年第六次全国人口普查主要数据公报（第</a:t>
            </a:r>
            <a:r>
              <a:rPr lang="en-US" altLang="zh-CN" sz="1200" dirty="0" smtClean="0"/>
              <a:t>1</a:t>
            </a:r>
            <a:r>
              <a:rPr lang="zh-CN" altLang="en-US" sz="1200" dirty="0" smtClean="0"/>
              <a:t>号）。</a:t>
            </a:r>
            <a:endParaRPr lang="zh-CN" altLang="en-US" sz="1200" dirty="0"/>
          </a:p>
        </p:txBody>
      </p:sp>
    </p:spTree>
    <p:extLst>
      <p:ext uri="{BB962C8B-B14F-4D97-AF65-F5344CB8AC3E}">
        <p14:creationId xmlns:p14="http://schemas.microsoft.com/office/powerpoint/2010/main" xmlns="" val="4046394635"/>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1121</TotalTime>
  <Words>2273</Words>
  <Application>Microsoft Office PowerPoint</Application>
  <PresentationFormat>全屏显示(4:3)</PresentationFormat>
  <Paragraphs>284</Paragraphs>
  <Slides>22</Slides>
  <Notes>1</Notes>
  <HiddenSlides>0</HiddenSlides>
  <MMClips>0</MMClips>
  <ScaleCrop>false</ScaleCrop>
  <HeadingPairs>
    <vt:vector size="4" baseType="variant">
      <vt:variant>
        <vt:lpstr>主题</vt:lpstr>
      </vt:variant>
      <vt:variant>
        <vt:i4>1</vt:i4>
      </vt:variant>
      <vt:variant>
        <vt:lpstr>幻灯片标题</vt:lpstr>
      </vt:variant>
      <vt:variant>
        <vt:i4>22</vt:i4>
      </vt:variant>
    </vt:vector>
  </HeadingPairs>
  <TitlesOfParts>
    <vt:vector size="23" baseType="lpstr">
      <vt:lpstr>1_Office 主题​​</vt:lpstr>
      <vt:lpstr>从第六次全国人口普查主要数据看中国人口国情变化</vt:lpstr>
      <vt:lpstr>1.总人口情况</vt:lpstr>
      <vt:lpstr>十一五规划主要指标实现情况</vt:lpstr>
      <vt:lpstr>2.国民受教育水平大幅提高</vt:lpstr>
      <vt:lpstr>2.国民受教育水平大幅提高</vt:lpstr>
      <vt:lpstr>2.国民受教育水平大幅提高</vt:lpstr>
      <vt:lpstr>2.国民受教育水平大幅提高</vt:lpstr>
      <vt:lpstr>3.人口的城乡结构：世界最大规模的城市化进程</vt:lpstr>
      <vt:lpstr>3.人口的城乡结构：世界最大规模的城市化进程</vt:lpstr>
      <vt:lpstr>人口的流动</vt:lpstr>
      <vt:lpstr>3.人口的城乡结构：世界最大规模的城市化进程</vt:lpstr>
      <vt:lpstr>3.人口的城乡结构：世界最大规模的城市化进程</vt:lpstr>
      <vt:lpstr>4.重塑中国人口经济版图</vt:lpstr>
      <vt:lpstr>4.重塑中国人口经济版图</vt:lpstr>
      <vt:lpstr>4.重塑中国人口经济版图</vt:lpstr>
      <vt:lpstr>5.人口信息更加透明、更加全面</vt:lpstr>
      <vt:lpstr>6.人口发展面临的挑战</vt:lpstr>
      <vt:lpstr>6.人口发展面临的挑战</vt:lpstr>
      <vt:lpstr>中印人口发展情况对比（2010）</vt:lpstr>
      <vt:lpstr>前人栽树、后人乘凉</vt:lpstr>
      <vt:lpstr>计划生育：基本国策与具体政策</vt:lpstr>
      <vt:lpstr>幻灯片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国家“十二五”规划： 背景、思路与目标</dc:title>
  <dc:creator>WX</dc:creator>
  <cp:lastModifiedBy>AngangHU</cp:lastModifiedBy>
  <cp:revision>293</cp:revision>
  <dcterms:created xsi:type="dcterms:W3CDTF">2010-12-27T05:30:32Z</dcterms:created>
  <dcterms:modified xsi:type="dcterms:W3CDTF">2011-05-14T01:44:45Z</dcterms:modified>
</cp:coreProperties>
</file>