
<file path=[Content_Types].xml><?xml version="1.0" encoding="utf-8"?>
<Types xmlns="http://schemas.openxmlformats.org/package/2006/content-types">
  <Override PartName="/ppt/slides/slide6.xml" ContentType="application/vnd.openxmlformats-officedocument.presentationml.slide+xml"/>
  <Override PartName="/ppt/slideLayouts/slideLayout8.xml" ContentType="application/vnd.openxmlformats-officedocument.presentationml.slideLayout+xml"/>
  <Override PartName="/ppt/notesSlides/notesSlide2.xml" ContentType="application/vnd.openxmlformats-officedocument.presentationml.notesSlide+xml"/>
  <Override PartName="/ppt/slideMasters/slideMaster1.xml" ContentType="application/vnd.openxmlformats-officedocument.presentationml.slideMaster+xml"/>
  <Override PartName="/ppt/slides/slide4.xml" ContentType="application/vnd.openxmlformats-officedocument.presentationml.slide+xml"/>
  <Override PartName="/ppt/slideLayouts/slideLayout4.xml" ContentType="application/vnd.openxmlformats-officedocument.presentationml.slideLayout+xml"/>
  <Override PartName="/ppt/slideLayouts/slideLayout6.xml" ContentType="application/vnd.openxmlformats-officedocument.presentationml.slideLayout+xml"/>
  <Override PartName="/ppt/theme/theme3.xml" ContentType="application/vnd.openxmlformats-officedocument.theme+xml"/>
  <Override PartName="/ppt/slides/slide1.xml" ContentType="application/vnd.openxmlformats-officedocument.presentationml.slide+xml"/>
  <Override PartName="/ppt/slides/slide2.xml" ContentType="application/vnd.openxmlformats-officedocument.presentationml.slide+xml"/>
  <Override PartName="/ppt/slides/slide15.xml" ContentType="application/vnd.openxmlformats-officedocument.presentationml.slide+xml"/>
  <Override PartName="/ppt/theme/theme1.xml" ContentType="application/vnd.openxmlformats-officedocument.theme+xml"/>
  <Override PartName="/ppt/slideLayouts/slideLayout2.xml" ContentType="application/vnd.openxmlformats-officedocument.presentationml.slideLayout+xml"/>
  <Override PartName="/ppt/slideLayouts/slideLayout3.xml" ContentType="application/vnd.openxmlformats-officedocument.presentationml.slideLayout+xml"/>
  <Default Extension="emf" ContentType="image/x-emf"/>
  <Default Extension="jpeg" ContentType="image/jpe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s/slide13.xml" ContentType="application/vnd.openxmlformats-officedocument.presentationml.slide+xml"/>
  <Override PartName="/ppt/slides/slide14.xml" ContentType="application/vnd.openxmlformats-officedocument.presentationml.slide+xml"/>
  <Override PartName="/ppt/notesMasters/notesMaster1.xml" ContentType="application/vnd.openxmlformats-officedocument.presentationml.notesMaster+xml"/>
  <Override PartName="/ppt/slideLayouts/slideLayout1.xml" ContentType="application/vnd.openxmlformats-officedocument.presentationml.slideLayout+xml"/>
  <Override PartName="/ppt/notesSlides/notesSlide15.xml" ContentType="application/vnd.openxmlformats-officedocument.presentationml.notesSlide+xml"/>
  <Override PartName="/docProps/app.xml" ContentType="application/vnd.openxmlformats-officedocument.extended-properties+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tableStyles.xml" ContentType="application/vnd.openxmlformats-officedocument.presentationml.tableStyles+xml"/>
  <Override PartName="/ppt/slideLayouts/slideLayout11.xml" ContentType="application/vnd.openxmlformats-officedocument.presentationml.slideLayout+xml"/>
  <Override PartName="/ppt/notesSlides/notesSlide13.xml" ContentType="application/vnd.openxmlformats-officedocument.presentationml.notesSlide+xml"/>
  <Override PartName="/ppt/notesSlides/notesSlide14.xml" ContentType="application/vnd.openxmlformats-officedocument.presentationml.notesSlide+xml"/>
  <Override PartName="/ppt/slideLayouts/slideLayout10.xml" ContentType="application/vnd.openxmlformats-officedocument.presentationml.slideLayout+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10.xml" ContentType="application/vnd.openxmlformats-officedocument.presentationml.notes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handoutMasters/handoutMaster1.xml" ContentType="application/vnd.openxmlformats-officedocument.presentationml.handoutMaster+xml"/>
  <Override PartName="/ppt/viewProps.xml" ContentType="application/vnd.openxmlformats-officedocument.presentationml.viewProps+xml"/>
  <Override PartName="/ppt/slideLayouts/slideLayout9.xml" ContentType="application/vnd.openxmlformats-officedocument.presentationml.slideLayout+xml"/>
  <Override PartName="/ppt/notesSlides/notesSlide4.xml" ContentType="application/vnd.openxmlformats-officedocument.presentationml.notesSlide+xml"/>
  <Override PartName="/ppt/notesSlides/notesSlide5.xml" ContentType="application/vnd.openxmlformats-officedocument.presentationml.notesSlide+xml"/>
  <Override PartName="/docProps/core.xml" ContentType="application/vnd.openxmlformats-package.core-properties+xml"/>
  <Override PartName="/ppt/slides/slide5.xml" ContentType="application/vnd.openxmlformats-officedocument.presentationml.slide+xml"/>
  <Override PartName="/ppt/slideLayouts/slideLayout7.xml" ContentType="application/vnd.openxmlformats-officedocument.presentationml.slideLayout+xml"/>
  <Override PartName="/ppt/notesSlides/notesSlide1.xml" ContentType="application/vnd.openxmlformats-officedocument.presentationml.notesSlide+xml"/>
  <Override PartName="/ppt/notesSlides/notesSlide3.xml" ContentType="application/vnd.openxmlformats-officedocument.presentationml.notesSlide+xml"/>
  <Default Extension="png" ContentType="image/png"/>
  <Override PartName="/ppt/slides/slide3.xml" ContentType="application/vnd.openxmlformats-officedocument.presentationml.slide+xml"/>
  <Override PartName="/ppt/presProps.xml" ContentType="application/vnd.openxmlformats-officedocument.presentationml.presProps+xml"/>
  <Override PartName="/ppt/slideLayouts/slideLayout5.xml" ContentType="application/vnd.openxmlformats-officedocument.presentationml.slideLayout+xml"/>
  <Override PartName="/ppt/theme/theme2.xml" ContentType="application/vnd.openxmlformats-officedocument.theme+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1"/>
  </p:sldMasterIdLst>
  <p:notesMasterIdLst>
    <p:notesMasterId r:id="rId17"/>
  </p:notesMasterIdLst>
  <p:handoutMasterIdLst>
    <p:handoutMasterId r:id="rId18"/>
  </p:handoutMasterIdLst>
  <p:sldIdLst>
    <p:sldId id="256" r:id="rId2"/>
    <p:sldId id="273" r:id="rId3"/>
    <p:sldId id="257" r:id="rId4"/>
    <p:sldId id="259" r:id="rId5"/>
    <p:sldId id="264" r:id="rId6"/>
    <p:sldId id="270" r:id="rId7"/>
    <p:sldId id="272" r:id="rId8"/>
    <p:sldId id="258" r:id="rId9"/>
    <p:sldId id="265" r:id="rId10"/>
    <p:sldId id="266" r:id="rId11"/>
    <p:sldId id="263" r:id="rId12"/>
    <p:sldId id="262" r:id="rId13"/>
    <p:sldId id="267" r:id="rId14"/>
    <p:sldId id="271" r:id="rId15"/>
    <p:sldId id="268" r:id="rId16"/>
  </p:sldIdLst>
  <p:sldSz cx="9144000" cy="6858000" type="screen4x3"/>
  <p:notesSz cx="6985000" cy="92837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xmlns="">
          <a:srgbClr val="FF0000"/>
        </p14:laserClr>
      </p:ext>
      <p:ext uri="{2FDB2607-1784-4EEB-B798-7EB5836EED8A}">
        <p14:showMediaCtrls xmlns:p14="http://schemas.microsoft.com/office/powerpoint/2010/main" xmlns="" val="1"/>
      </p:ext>
    </p:extLst>
  </p:showPr>
  <p:extLst>
    <p:ext uri="{E76CE94A-603C-4142-B9EB-6D1370010A27}">
      <p14:discardImageEditData xmlns:p14="http://schemas.microsoft.com/office/powerpoint/2010/main" xmlns="" val="0"/>
    </p:ext>
    <p:ext uri="{D31A062A-798A-4329-ABDD-BBA856620510}">
      <p14:defaultImageDpi xmlns:p14="http://schemas.microsoft.com/office/powerpoint/2010/main" xmlns="" val="22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vertBarState="maximized">
    <p:restoredLeft sz="34587" autoAdjust="0"/>
    <p:restoredTop sz="94627" autoAdjust="0"/>
  </p:normalViewPr>
  <p:slideViewPr>
    <p:cSldViewPr>
      <p:cViewPr>
        <p:scale>
          <a:sx n="135" d="100"/>
          <a:sy n="135" d="100"/>
        </p:scale>
        <p:origin x="-72" y="438"/>
      </p:cViewPr>
      <p:guideLst>
        <p:guide orient="horz" pos="2160"/>
        <p:guide pos="2880"/>
      </p:guideLst>
    </p:cSldViewPr>
  </p:slideViewPr>
  <p:outlineViewPr>
    <p:cViewPr>
      <p:scale>
        <a:sx n="33" d="100"/>
        <a:sy n="33" d="100"/>
      </p:scale>
      <p:origin x="0" y="3756"/>
    </p:cViewPr>
  </p:outlineViewPr>
  <p:notesTextViewPr>
    <p:cViewPr>
      <p:scale>
        <a:sx n="100" d="100"/>
        <a:sy n="100" d="100"/>
      </p:scale>
      <p:origin x="0" y="0"/>
    </p:cViewPr>
  </p:notesTextViewPr>
  <p:gridSpacing cx="78028800" cy="780288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handoutMaster" Target="handoutMasters/handoutMaster1.xml"/><Relationship Id="rId3" Type="http://schemas.openxmlformats.org/officeDocument/2006/relationships/slide" Target="slides/slide2.xml"/><Relationship Id="rId21" Type="http://schemas.openxmlformats.org/officeDocument/2006/relationships/theme" Target="theme/theme1.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notesMaster" Target="notesMasters/notesMaster1.xml"/><Relationship Id="rId2" Type="http://schemas.openxmlformats.org/officeDocument/2006/relationships/slide" Target="slides/slide1.xml"/><Relationship Id="rId16" Type="http://schemas.openxmlformats.org/officeDocument/2006/relationships/slide" Target="slides/slide15.xml"/><Relationship Id="rId20" Type="http://schemas.openxmlformats.org/officeDocument/2006/relationships/viewProps" Target="view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presProps" Target="presProp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tableStyles" Target="tableStyles.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6"/>
          </a:xfrm>
          <a:prstGeom prst="rect">
            <a:avLst/>
          </a:prstGeom>
        </p:spPr>
        <p:txBody>
          <a:bodyPr vert="horz" lIns="92409" tIns="46205" rIns="92409" bIns="46205" rtlCol="0"/>
          <a:lstStyle>
            <a:lvl1pPr algn="l">
              <a:defRPr sz="1200"/>
            </a:lvl1pPr>
          </a:lstStyle>
          <a:p>
            <a:endParaRPr lang="en-US"/>
          </a:p>
        </p:txBody>
      </p:sp>
      <p:sp>
        <p:nvSpPr>
          <p:cNvPr id="3" name="Date Placeholder 2"/>
          <p:cNvSpPr>
            <a:spLocks noGrp="1"/>
          </p:cNvSpPr>
          <p:nvPr>
            <p:ph type="dt" sz="quarter" idx="1"/>
          </p:nvPr>
        </p:nvSpPr>
        <p:spPr>
          <a:xfrm>
            <a:off x="3956550" y="0"/>
            <a:ext cx="3026833" cy="464186"/>
          </a:xfrm>
          <a:prstGeom prst="rect">
            <a:avLst/>
          </a:prstGeom>
        </p:spPr>
        <p:txBody>
          <a:bodyPr vert="horz" lIns="92409" tIns="46205" rIns="92409" bIns="46205" rtlCol="0"/>
          <a:lstStyle>
            <a:lvl1pPr algn="r">
              <a:defRPr sz="1200"/>
            </a:lvl1pPr>
          </a:lstStyle>
          <a:p>
            <a:fld id="{873AAA92-7045-453F-BE76-53010C07170D}" type="datetimeFigureOut">
              <a:rPr lang="en-US" smtClean="0"/>
              <a:pPr/>
              <a:t>5/3/2012</a:t>
            </a:fld>
            <a:endParaRPr lang="en-US"/>
          </a:p>
        </p:txBody>
      </p:sp>
      <p:sp>
        <p:nvSpPr>
          <p:cNvPr id="4" name="Footer Placeholder 3"/>
          <p:cNvSpPr>
            <a:spLocks noGrp="1"/>
          </p:cNvSpPr>
          <p:nvPr>
            <p:ph type="ftr" sz="quarter" idx="2"/>
          </p:nvPr>
        </p:nvSpPr>
        <p:spPr>
          <a:xfrm>
            <a:off x="0" y="8817920"/>
            <a:ext cx="3026833" cy="464186"/>
          </a:xfrm>
          <a:prstGeom prst="rect">
            <a:avLst/>
          </a:prstGeom>
        </p:spPr>
        <p:txBody>
          <a:bodyPr vert="horz" lIns="92409" tIns="46205" rIns="92409" bIns="46205" rtlCol="0" anchor="b"/>
          <a:lstStyle>
            <a:lvl1pPr algn="l">
              <a:defRPr sz="1200"/>
            </a:lvl1pPr>
          </a:lstStyle>
          <a:p>
            <a:endParaRPr lang="en-US"/>
          </a:p>
        </p:txBody>
      </p:sp>
      <p:sp>
        <p:nvSpPr>
          <p:cNvPr id="5" name="Slide Number Placeholder 4"/>
          <p:cNvSpPr>
            <a:spLocks noGrp="1"/>
          </p:cNvSpPr>
          <p:nvPr>
            <p:ph type="sldNum" sz="quarter" idx="3"/>
          </p:nvPr>
        </p:nvSpPr>
        <p:spPr>
          <a:xfrm>
            <a:off x="3956550" y="8817920"/>
            <a:ext cx="3026833" cy="464186"/>
          </a:xfrm>
          <a:prstGeom prst="rect">
            <a:avLst/>
          </a:prstGeom>
        </p:spPr>
        <p:txBody>
          <a:bodyPr vert="horz" lIns="92409" tIns="46205" rIns="92409" bIns="46205" rtlCol="0" anchor="b"/>
          <a:lstStyle>
            <a:lvl1pPr algn="r">
              <a:defRPr sz="1200"/>
            </a:lvl1pPr>
          </a:lstStyle>
          <a:p>
            <a:fld id="{F72F50E0-C7B2-4EA3-B750-30351DF0EB04}" type="slidenum">
              <a:rPr lang="en-US" smtClean="0"/>
              <a:pPr/>
              <a:t>‹#›</a:t>
            </a:fld>
            <a:endParaRPr lang="en-US"/>
          </a:p>
        </p:txBody>
      </p:sp>
    </p:spTree>
    <p:extLst>
      <p:ext uri="{BB962C8B-B14F-4D97-AF65-F5344CB8AC3E}">
        <p14:creationId xmlns:p14="http://schemas.microsoft.com/office/powerpoint/2010/main" xmlns="" val="2286233489"/>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3026833" cy="464186"/>
          </a:xfrm>
          <a:prstGeom prst="rect">
            <a:avLst/>
          </a:prstGeom>
        </p:spPr>
        <p:txBody>
          <a:bodyPr vert="horz" lIns="92409" tIns="46205" rIns="92409" bIns="46205" rtlCol="0"/>
          <a:lstStyle>
            <a:lvl1pPr algn="l">
              <a:defRPr sz="1200"/>
            </a:lvl1pPr>
          </a:lstStyle>
          <a:p>
            <a:endParaRPr lang="en-US"/>
          </a:p>
        </p:txBody>
      </p:sp>
      <p:sp>
        <p:nvSpPr>
          <p:cNvPr id="3" name="Date Placeholder 2"/>
          <p:cNvSpPr>
            <a:spLocks noGrp="1"/>
          </p:cNvSpPr>
          <p:nvPr>
            <p:ph type="dt" idx="1"/>
          </p:nvPr>
        </p:nvSpPr>
        <p:spPr>
          <a:xfrm>
            <a:off x="3956550" y="0"/>
            <a:ext cx="3026833" cy="464186"/>
          </a:xfrm>
          <a:prstGeom prst="rect">
            <a:avLst/>
          </a:prstGeom>
        </p:spPr>
        <p:txBody>
          <a:bodyPr vert="horz" lIns="92409" tIns="46205" rIns="92409" bIns="46205" rtlCol="0"/>
          <a:lstStyle>
            <a:lvl1pPr algn="r">
              <a:defRPr sz="1200"/>
            </a:lvl1pPr>
          </a:lstStyle>
          <a:p>
            <a:fld id="{E577D394-63E8-45F0-9C39-4286CA299E77}" type="datetimeFigureOut">
              <a:rPr lang="en-US" smtClean="0"/>
              <a:pPr/>
              <a:t>5/3/2012</a:t>
            </a:fld>
            <a:endParaRPr lang="en-US"/>
          </a:p>
        </p:txBody>
      </p:sp>
      <p:sp>
        <p:nvSpPr>
          <p:cNvPr id="4" name="Slide Image Placeholder 3"/>
          <p:cNvSpPr>
            <a:spLocks noGrp="1" noRot="1" noChangeAspect="1"/>
          </p:cNvSpPr>
          <p:nvPr>
            <p:ph type="sldImg" idx="2"/>
          </p:nvPr>
        </p:nvSpPr>
        <p:spPr>
          <a:xfrm>
            <a:off x="1171575" y="696913"/>
            <a:ext cx="4641850" cy="3481387"/>
          </a:xfrm>
          <a:prstGeom prst="rect">
            <a:avLst/>
          </a:prstGeom>
          <a:noFill/>
          <a:ln w="12700">
            <a:solidFill>
              <a:prstClr val="black"/>
            </a:solidFill>
          </a:ln>
        </p:spPr>
        <p:txBody>
          <a:bodyPr vert="horz" lIns="92409" tIns="46205" rIns="92409" bIns="46205" rtlCol="0" anchor="ctr"/>
          <a:lstStyle/>
          <a:p>
            <a:endParaRPr lang="en-US"/>
          </a:p>
        </p:txBody>
      </p:sp>
      <p:sp>
        <p:nvSpPr>
          <p:cNvPr id="5" name="Notes Placeholder 4"/>
          <p:cNvSpPr>
            <a:spLocks noGrp="1"/>
          </p:cNvSpPr>
          <p:nvPr>
            <p:ph type="body" sz="quarter" idx="3"/>
          </p:nvPr>
        </p:nvSpPr>
        <p:spPr>
          <a:xfrm>
            <a:off x="698500" y="4409758"/>
            <a:ext cx="5588000" cy="4177666"/>
          </a:xfrm>
          <a:prstGeom prst="rect">
            <a:avLst/>
          </a:prstGeom>
        </p:spPr>
        <p:txBody>
          <a:bodyPr vert="horz" lIns="92409" tIns="46205" rIns="92409" bIns="46205"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6" name="Footer Placeholder 5"/>
          <p:cNvSpPr>
            <a:spLocks noGrp="1"/>
          </p:cNvSpPr>
          <p:nvPr>
            <p:ph type="ftr" sz="quarter" idx="4"/>
          </p:nvPr>
        </p:nvSpPr>
        <p:spPr>
          <a:xfrm>
            <a:off x="0" y="8817904"/>
            <a:ext cx="3026833" cy="464186"/>
          </a:xfrm>
          <a:prstGeom prst="rect">
            <a:avLst/>
          </a:prstGeom>
        </p:spPr>
        <p:txBody>
          <a:bodyPr vert="horz" lIns="92409" tIns="46205" rIns="92409" bIns="46205" rtlCol="0" anchor="b"/>
          <a:lstStyle>
            <a:lvl1pPr algn="l">
              <a:defRPr sz="1200"/>
            </a:lvl1pPr>
          </a:lstStyle>
          <a:p>
            <a:endParaRPr lang="en-US"/>
          </a:p>
        </p:txBody>
      </p:sp>
      <p:sp>
        <p:nvSpPr>
          <p:cNvPr id="7" name="Slide Number Placeholder 6"/>
          <p:cNvSpPr>
            <a:spLocks noGrp="1"/>
          </p:cNvSpPr>
          <p:nvPr>
            <p:ph type="sldNum" sz="quarter" idx="5"/>
          </p:nvPr>
        </p:nvSpPr>
        <p:spPr>
          <a:xfrm>
            <a:off x="3956550" y="8817904"/>
            <a:ext cx="3026833" cy="464186"/>
          </a:xfrm>
          <a:prstGeom prst="rect">
            <a:avLst/>
          </a:prstGeom>
        </p:spPr>
        <p:txBody>
          <a:bodyPr vert="horz" lIns="92409" tIns="46205" rIns="92409" bIns="46205" rtlCol="0" anchor="b"/>
          <a:lstStyle>
            <a:lvl1pPr algn="r">
              <a:defRPr sz="1200"/>
            </a:lvl1pPr>
          </a:lstStyle>
          <a:p>
            <a:fld id="{3CBE734C-03BC-4086-B7E7-37B10DD2829B}" type="slidenum">
              <a:rPr lang="en-US" smtClean="0"/>
              <a:pPr/>
              <a:t>‹#›</a:t>
            </a:fld>
            <a:endParaRPr lang="en-US"/>
          </a:p>
        </p:txBody>
      </p:sp>
    </p:spTree>
    <p:extLst>
      <p:ext uri="{BB962C8B-B14F-4D97-AF65-F5344CB8AC3E}">
        <p14:creationId xmlns:p14="http://schemas.microsoft.com/office/powerpoint/2010/main" xmlns="" val="1911759331"/>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14.xml.rels><?xml version="1.0" encoding="UTF-8" standalone="yes"?>
<Relationships xmlns="http://schemas.openxmlformats.org/package/2006/relationships"><Relationship Id="rId2" Type="http://schemas.openxmlformats.org/officeDocument/2006/relationships/slide" Target="../slides/slide14.xml"/><Relationship Id="rId1" Type="http://schemas.openxmlformats.org/officeDocument/2006/relationships/notesMaster" Target="../notesMasters/notesMaster1.xml"/></Relationships>
</file>

<file path=ppt/notesSlides/_rels/notesSlide15.xml.rels><?xml version="1.0" encoding="UTF-8" standalone="yes"?>
<Relationships xmlns="http://schemas.openxmlformats.org/package/2006/relationships"><Relationship Id="rId2" Type="http://schemas.openxmlformats.org/officeDocument/2006/relationships/slide" Target="../slides/slide15.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CBE734C-03BC-4086-B7E7-37B10DD2829B}" type="slidenum">
              <a:rPr lang="en-US" smtClean="0"/>
              <a:pPr/>
              <a:t>1</a:t>
            </a:fld>
            <a:endParaRPr lang="en-US"/>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dirty="0"/>
          </a:p>
        </p:txBody>
      </p:sp>
      <p:sp>
        <p:nvSpPr>
          <p:cNvPr id="4" name="Slide Number Placeholder 3"/>
          <p:cNvSpPr>
            <a:spLocks noGrp="1"/>
          </p:cNvSpPr>
          <p:nvPr>
            <p:ph type="sldNum" sz="quarter" idx="10"/>
          </p:nvPr>
        </p:nvSpPr>
        <p:spPr/>
        <p:txBody>
          <a:bodyPr/>
          <a:lstStyle/>
          <a:p>
            <a:fld id="{3CBE734C-03BC-4086-B7E7-37B10DD2829B}" type="slidenum">
              <a:rPr lang="en-US" smtClean="0"/>
              <a:pPr/>
              <a:t>10</a:t>
            </a:fld>
            <a:endParaRPr lang="en-US"/>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BBAB0117-87BE-400D-9E46-F078BD0B427E}" type="slidenum">
              <a:rPr lang="en-US" smtClean="0"/>
              <a:pPr/>
              <a:t>11</a:t>
            </a:fld>
            <a:endParaRPr lang="en-US"/>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CBE734C-03BC-4086-B7E7-37B10DD2829B}" type="slidenum">
              <a:rPr lang="en-US" smtClean="0"/>
              <a:pPr/>
              <a:t>12</a:t>
            </a:fld>
            <a:endParaRPr lang="en-US"/>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CBE734C-03BC-4086-B7E7-37B10DD2829B}" type="slidenum">
              <a:rPr lang="en-US" smtClean="0"/>
              <a:pPr/>
              <a:t>13</a:t>
            </a:fld>
            <a:endParaRPr lang="en-US"/>
          </a:p>
        </p:txBody>
      </p:sp>
    </p:spTree>
  </p:cSld>
  <p:clrMapOvr>
    <a:masterClrMapping/>
  </p:clrMapOvr>
</p:notes>
</file>

<file path=ppt/notesSlides/notesSlide1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BE734C-03BC-4086-B7E7-37B10DD2829B}" type="slidenum">
              <a:rPr lang="en-US" smtClean="0"/>
              <a:pPr/>
              <a:t>14</a:t>
            </a:fld>
            <a:endParaRPr lang="en-US"/>
          </a:p>
        </p:txBody>
      </p:sp>
    </p:spTree>
    <p:extLst>
      <p:ext uri="{BB962C8B-B14F-4D97-AF65-F5344CB8AC3E}">
        <p14:creationId xmlns:p14="http://schemas.microsoft.com/office/powerpoint/2010/main" xmlns="" val="646331376"/>
      </p:ext>
    </p:extLst>
  </p:cSld>
  <p:clrMapOvr>
    <a:masterClrMapping/>
  </p:clrMapOvr>
</p:notes>
</file>

<file path=ppt/notesSlides/notesSlide1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CBE734C-03BC-4086-B7E7-37B10DD2829B}" type="slidenum">
              <a:rPr lang="en-US" smtClean="0"/>
              <a:pPr/>
              <a:t>15</a:t>
            </a:fld>
            <a:endParaRPr lang="en-US"/>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3CBE734C-03BC-4086-B7E7-37B10DD2829B}" type="slidenum">
              <a:rPr lang="en-US" smtClean="0"/>
              <a:pPr/>
              <a:t>2</a:t>
            </a:fld>
            <a:endParaRPr lang="en-US"/>
          </a:p>
        </p:txBody>
      </p:sp>
    </p:spTree>
    <p:extLst>
      <p:ext uri="{BB962C8B-B14F-4D97-AF65-F5344CB8AC3E}">
        <p14:creationId xmlns:p14="http://schemas.microsoft.com/office/powerpoint/2010/main" xmlns="" val="2332624488"/>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CBE734C-03BC-4086-B7E7-37B10DD2829B}" type="slidenum">
              <a:rPr lang="en-US" smtClean="0"/>
              <a:pPr/>
              <a:t>3</a:t>
            </a:fld>
            <a:endParaRPr lang="en-US"/>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E30B9B1F-F779-4DAB-A6A0-1A1C7DF4F870}" type="slidenum">
              <a:rPr lang="en-US" smtClean="0"/>
              <a:pPr/>
              <a:t>4</a:t>
            </a:fld>
            <a:endParaRPr lang="en-US"/>
          </a:p>
        </p:txBody>
      </p:sp>
    </p:spTree>
    <p:extLst>
      <p:ext uri="{BB962C8B-B14F-4D97-AF65-F5344CB8AC3E}">
        <p14:creationId xmlns:p14="http://schemas.microsoft.com/office/powerpoint/2010/main" xmlns="" val="310181720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CBE734C-03BC-4086-B7E7-37B10DD2829B}" type="slidenum">
              <a:rPr lang="en-US" smtClean="0"/>
              <a:pPr/>
              <a:t>5</a:t>
            </a:fld>
            <a:endParaRPr lang="en-US"/>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D7BF62D4-D3C6-4A0F-A285-810AB43D23E1}" type="slidenum">
              <a:rPr lang="en-US" smtClean="0"/>
              <a:pPr/>
              <a:t>6</a:t>
            </a:fld>
            <a:endParaRPr lang="en-US"/>
          </a:p>
        </p:txBody>
      </p:sp>
    </p:spTree>
    <p:extLst>
      <p:ext uri="{BB962C8B-B14F-4D97-AF65-F5344CB8AC3E}">
        <p14:creationId xmlns:p14="http://schemas.microsoft.com/office/powerpoint/2010/main" xmlns="" val="1121357968"/>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endParaRPr lang="en-US"/>
          </a:p>
        </p:txBody>
      </p:sp>
      <p:sp>
        <p:nvSpPr>
          <p:cNvPr id="4" name="Slide Number Placeholder 3"/>
          <p:cNvSpPr>
            <a:spLocks noGrp="1"/>
          </p:cNvSpPr>
          <p:nvPr>
            <p:ph type="sldNum" sz="quarter" idx="10"/>
          </p:nvPr>
        </p:nvSpPr>
        <p:spPr/>
        <p:txBody>
          <a:bodyPr/>
          <a:lstStyle/>
          <a:p>
            <a:fld id="{7B4ABCF0-6450-423B-9596-609BF0CB144E}" type="slidenum">
              <a:rPr lang="en-US" smtClean="0"/>
              <a:pPr/>
              <a:t>7</a:t>
            </a:fld>
            <a:endParaRPr lang="en-US"/>
          </a:p>
        </p:txBody>
      </p:sp>
    </p:spTree>
    <p:extLst>
      <p:ext uri="{BB962C8B-B14F-4D97-AF65-F5344CB8AC3E}">
        <p14:creationId xmlns:p14="http://schemas.microsoft.com/office/powerpoint/2010/main" xmlns="" val="3368680991"/>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CBE734C-03BC-4086-B7E7-37B10DD2829B}" type="slidenum">
              <a:rPr lang="en-US" smtClean="0"/>
              <a:pPr/>
              <a:t>8</a:t>
            </a:fld>
            <a:endParaRPr lang="en-US"/>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normAutofit/>
          </a:bodyPr>
          <a:lstStyle/>
          <a:p>
            <a:endParaRPr lang="en-US"/>
          </a:p>
        </p:txBody>
      </p:sp>
      <p:sp>
        <p:nvSpPr>
          <p:cNvPr id="4" name="Slide Number Placeholder 3"/>
          <p:cNvSpPr>
            <a:spLocks noGrp="1"/>
          </p:cNvSpPr>
          <p:nvPr>
            <p:ph type="sldNum" sz="quarter" idx="10"/>
          </p:nvPr>
        </p:nvSpPr>
        <p:spPr/>
        <p:txBody>
          <a:bodyPr/>
          <a:lstStyle/>
          <a:p>
            <a:fld id="{3CBE734C-03BC-4086-B7E7-37B10DD2829B}" type="slidenum">
              <a:rPr lang="en-US" smtClean="0"/>
              <a:pPr/>
              <a:t>9</a:t>
            </a:fld>
            <a:endParaRPr lang="en-US"/>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p:cNvSpPr>
            <a:spLocks noGrp="1"/>
          </p:cNvSpPr>
          <p:nvPr>
            <p:ph type="ctrTitle"/>
          </p:nvPr>
        </p:nvSpPr>
        <p:spPr>
          <a:xfrm>
            <a:off x="685800" y="2130425"/>
            <a:ext cx="7772400" cy="1470025"/>
          </a:xfrm>
        </p:spPr>
        <p:txBody>
          <a:bodyPr/>
          <a:lstStyle/>
          <a:p>
            <a:r>
              <a:rPr lang="en-US" smtClean="0"/>
              <a:t>Click to edit Master title style</a:t>
            </a:r>
            <a:endParaRPr lang="en-US"/>
          </a:p>
        </p:txBody>
      </p:sp>
      <p:sp>
        <p:nvSpPr>
          <p:cNvPr id="3" name="Subtitle 2"/>
          <p:cNvSpPr>
            <a:spLocks noGrp="1"/>
          </p:cNvSpPr>
          <p:nvPr>
            <p:ph type="subTitle" idx="1"/>
          </p:nvPr>
        </p:nvSpPr>
        <p:spPr>
          <a:xfrm>
            <a:off x="1371600" y="3886200"/>
            <a:ext cx="6400800" cy="1752600"/>
          </a:xfrm>
        </p:spPr>
        <p:txBody>
          <a:bodyPr/>
          <a:lstStyle>
            <a:lvl1pPr marL="0" indent="0" algn="ctr">
              <a:buNone/>
              <a:defRPr>
                <a:solidFill>
                  <a:schemeClr val="tx1">
                    <a:tint val="75000"/>
                  </a:schemeClr>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smtClean="0"/>
              <a:t>Click to edit Master subtitle style</a:t>
            </a:r>
            <a:endParaRPr lang="en-US"/>
          </a:p>
        </p:txBody>
      </p:sp>
      <p:sp>
        <p:nvSpPr>
          <p:cNvPr id="4" name="Date Placeholder 3"/>
          <p:cNvSpPr>
            <a:spLocks noGrp="1"/>
          </p:cNvSpPr>
          <p:nvPr>
            <p:ph type="dt" sz="half" idx="10"/>
          </p:nvPr>
        </p:nvSpPr>
        <p:spPr/>
        <p:txBody>
          <a:bodyPr/>
          <a:lstStyle/>
          <a:p>
            <a:fld id="{F81F2E7A-5987-45AE-99C9-FF56582EDC4C}" type="datetimeFigureOut">
              <a:rPr lang="en-US" smtClean="0"/>
              <a:pPr/>
              <a:t>5/3/2012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9F41B-40F7-44EF-9266-DD867B172170}" type="slidenum">
              <a:rPr lang="en-US" smtClean="0"/>
              <a:pPr/>
              <a:t>‹#›</a:t>
            </a:fld>
            <a:endParaRPr lang="en-US"/>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Vertical Text Placeholder 2"/>
          <p:cNvSpPr>
            <a:spLocks noGrp="1"/>
          </p:cNvSpPr>
          <p:nvPr>
            <p:ph type="body" orient="vert" idx="1"/>
          </p:nvPr>
        </p:nvSpPr>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1F2E7A-5987-45AE-99C9-FF56582EDC4C}" type="datetimeFigureOut">
              <a:rPr lang="en-US" smtClean="0"/>
              <a:pPr/>
              <a:t>5/3/2012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9F41B-40F7-44EF-9266-DD867B172170}" type="slidenum">
              <a:rPr lang="en-US" smtClean="0"/>
              <a:pPr/>
              <a:t>‹#›</a:t>
            </a:fld>
            <a:endParaRPr lang="en-US"/>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p:cNvSpPr>
            <a:spLocks noGrp="1"/>
          </p:cNvSpPr>
          <p:nvPr>
            <p:ph type="title" orient="vert"/>
          </p:nvPr>
        </p:nvSpPr>
        <p:spPr>
          <a:xfrm>
            <a:off x="6629400" y="274638"/>
            <a:ext cx="2057400" cy="5851525"/>
          </a:xfrm>
        </p:spPr>
        <p:txBody>
          <a:bodyPr vert="eaVert"/>
          <a:lstStyle/>
          <a:p>
            <a:r>
              <a:rPr lang="en-US" smtClean="0"/>
              <a:t>Click to edit Master title style</a:t>
            </a:r>
            <a:endParaRPr lang="en-US"/>
          </a:p>
        </p:txBody>
      </p:sp>
      <p:sp>
        <p:nvSpPr>
          <p:cNvPr id="3" name="Vertical Text Placeholder 2"/>
          <p:cNvSpPr>
            <a:spLocks noGrp="1"/>
          </p:cNvSpPr>
          <p:nvPr>
            <p:ph type="body" orient="vert" idx="1"/>
          </p:nvPr>
        </p:nvSpPr>
        <p:spPr>
          <a:xfrm>
            <a:off x="457200" y="274638"/>
            <a:ext cx="6019800" cy="5851525"/>
          </a:xfrm>
        </p:spPr>
        <p:txBody>
          <a:bodyPr vert="eaVert"/>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1F2E7A-5987-45AE-99C9-FF56582EDC4C}" type="datetimeFigureOut">
              <a:rPr lang="en-US" smtClean="0"/>
              <a:pPr/>
              <a:t>5/3/2012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9F41B-40F7-44EF-9266-DD867B172170}" type="slidenum">
              <a:rPr lang="en-US" smtClean="0"/>
              <a:pPr/>
              <a:t>‹#›</a:t>
            </a:fld>
            <a:endParaRPr lang="en-US"/>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idx="1"/>
          </p:nvPr>
        </p:nvSpPr>
        <p:spPr/>
        <p:txBody>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10"/>
          </p:nvPr>
        </p:nvSpPr>
        <p:spPr/>
        <p:txBody>
          <a:bodyPr/>
          <a:lstStyle/>
          <a:p>
            <a:fld id="{F81F2E7A-5987-45AE-99C9-FF56582EDC4C}" type="datetimeFigureOut">
              <a:rPr lang="en-US" smtClean="0"/>
              <a:pPr/>
              <a:t>5/3/2012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9F41B-40F7-44EF-9266-DD867B172170}" type="slidenum">
              <a:rPr lang="en-US" smtClean="0"/>
              <a:pPr/>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p:cNvSpPr>
            <a:spLocks noGrp="1"/>
          </p:cNvSpPr>
          <p:nvPr>
            <p:ph type="title"/>
          </p:nvPr>
        </p:nvSpPr>
        <p:spPr>
          <a:xfrm>
            <a:off x="722313" y="4406900"/>
            <a:ext cx="7772400" cy="1362075"/>
          </a:xfrm>
        </p:spPr>
        <p:txBody>
          <a:bodyPr anchor="t"/>
          <a:lstStyle>
            <a:lvl1pPr algn="l">
              <a:defRPr sz="4000" b="1" cap="all"/>
            </a:lvl1pPr>
          </a:lstStyle>
          <a:p>
            <a:r>
              <a:rPr lang="en-US" smtClean="0"/>
              <a:t>Click to edit Master title style</a:t>
            </a:r>
            <a:endParaRPr lang="en-US"/>
          </a:p>
        </p:txBody>
      </p:sp>
      <p:sp>
        <p:nvSpPr>
          <p:cNvPr id="3" name="Text Placeholder 2"/>
          <p:cNvSpPr>
            <a:spLocks noGrp="1"/>
          </p:cNvSpPr>
          <p:nvPr>
            <p:ph type="body" idx="1"/>
          </p:nvPr>
        </p:nvSpPr>
        <p:spPr>
          <a:xfrm>
            <a:off x="722313" y="2906713"/>
            <a:ext cx="7772400" cy="1500187"/>
          </a:xfrm>
        </p:spPr>
        <p:txBody>
          <a:bodyPr anchor="b"/>
          <a:lstStyle>
            <a:lvl1pPr marL="0" indent="0">
              <a:buNone/>
              <a:defRPr sz="2000">
                <a:solidFill>
                  <a:schemeClr val="tx1">
                    <a:tint val="75000"/>
                  </a:schemeClr>
                </a:solidFill>
              </a:defRPr>
            </a:lvl1pPr>
            <a:lvl2pPr marL="457200" indent="0">
              <a:buNone/>
              <a:defRPr sz="1800">
                <a:solidFill>
                  <a:schemeClr val="tx1">
                    <a:tint val="75000"/>
                  </a:schemeClr>
                </a:solidFill>
              </a:defRPr>
            </a:lvl2pPr>
            <a:lvl3pPr marL="914400" indent="0">
              <a:buNone/>
              <a:defRPr sz="1600">
                <a:solidFill>
                  <a:schemeClr val="tx1">
                    <a:tint val="75000"/>
                  </a:schemeClr>
                </a:solidFill>
              </a:defRPr>
            </a:lvl3pPr>
            <a:lvl4pPr marL="1371600" indent="0">
              <a:buNone/>
              <a:defRPr sz="1400">
                <a:solidFill>
                  <a:schemeClr val="tx1">
                    <a:tint val="75000"/>
                  </a:schemeClr>
                </a:solidFill>
              </a:defRPr>
            </a:lvl4pPr>
            <a:lvl5pPr marL="1828800" indent="0">
              <a:buNone/>
              <a:defRPr sz="1400">
                <a:solidFill>
                  <a:schemeClr val="tx1">
                    <a:tint val="75000"/>
                  </a:schemeClr>
                </a:solidFill>
              </a:defRPr>
            </a:lvl5pPr>
            <a:lvl6pPr marL="2286000" indent="0">
              <a:buNone/>
              <a:defRPr sz="1400">
                <a:solidFill>
                  <a:schemeClr val="tx1">
                    <a:tint val="75000"/>
                  </a:schemeClr>
                </a:solidFill>
              </a:defRPr>
            </a:lvl6pPr>
            <a:lvl7pPr marL="2743200" indent="0">
              <a:buNone/>
              <a:defRPr sz="1400">
                <a:solidFill>
                  <a:schemeClr val="tx1">
                    <a:tint val="75000"/>
                  </a:schemeClr>
                </a:solidFill>
              </a:defRPr>
            </a:lvl7pPr>
            <a:lvl8pPr marL="3200400" indent="0">
              <a:buNone/>
              <a:defRPr sz="1400">
                <a:solidFill>
                  <a:schemeClr val="tx1">
                    <a:tint val="75000"/>
                  </a:schemeClr>
                </a:solidFill>
              </a:defRPr>
            </a:lvl8pPr>
            <a:lvl9pPr marL="3657600" indent="0">
              <a:buNone/>
              <a:defRPr sz="1400">
                <a:solidFill>
                  <a:schemeClr val="tx1">
                    <a:tint val="75000"/>
                  </a:schemeClr>
                </a:solidFill>
              </a:defRPr>
            </a:lvl9pPr>
          </a:lstStyle>
          <a:p>
            <a:pPr lvl="0"/>
            <a:r>
              <a:rPr lang="en-US" smtClean="0"/>
              <a:t>Click to edit Master text styles</a:t>
            </a:r>
          </a:p>
        </p:txBody>
      </p:sp>
      <p:sp>
        <p:nvSpPr>
          <p:cNvPr id="4" name="Date Placeholder 3"/>
          <p:cNvSpPr>
            <a:spLocks noGrp="1"/>
          </p:cNvSpPr>
          <p:nvPr>
            <p:ph type="dt" sz="half" idx="10"/>
          </p:nvPr>
        </p:nvSpPr>
        <p:spPr/>
        <p:txBody>
          <a:bodyPr/>
          <a:lstStyle/>
          <a:p>
            <a:fld id="{F81F2E7A-5987-45AE-99C9-FF56582EDC4C}" type="datetimeFigureOut">
              <a:rPr lang="en-US" smtClean="0"/>
              <a:pPr/>
              <a:t>5/3/2012</a:t>
            </a:fld>
            <a:endParaRPr lang="en-US"/>
          </a:p>
        </p:txBody>
      </p:sp>
      <p:sp>
        <p:nvSpPr>
          <p:cNvPr id="5" name="Footer Placeholder 4"/>
          <p:cNvSpPr>
            <a:spLocks noGrp="1"/>
          </p:cNvSpPr>
          <p:nvPr>
            <p:ph type="ftr" sz="quarter" idx="11"/>
          </p:nvPr>
        </p:nvSpPr>
        <p:spPr/>
        <p:txBody>
          <a:bodyPr/>
          <a:lstStyle/>
          <a:p>
            <a:endParaRPr lang="en-US"/>
          </a:p>
        </p:txBody>
      </p:sp>
      <p:sp>
        <p:nvSpPr>
          <p:cNvPr id="6" name="Slide Number Placeholder 5"/>
          <p:cNvSpPr>
            <a:spLocks noGrp="1"/>
          </p:cNvSpPr>
          <p:nvPr>
            <p:ph type="sldNum" sz="quarter" idx="12"/>
          </p:nvPr>
        </p:nvSpPr>
        <p:spPr/>
        <p:txBody>
          <a:bodyPr/>
          <a:lstStyle/>
          <a:p>
            <a:fld id="{8FC9F41B-40F7-44EF-9266-DD867B172170}" type="slidenum">
              <a:rPr lang="en-US" smtClean="0"/>
              <a:pPr/>
              <a:t>‹#›</a:t>
            </a:fld>
            <a:endParaRPr lang="en-US"/>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Content Placeholder 2"/>
          <p:cNvSpPr>
            <a:spLocks noGrp="1"/>
          </p:cNvSpPr>
          <p:nvPr>
            <p:ph sz="half" idx="1"/>
          </p:nvPr>
        </p:nvSpPr>
        <p:spPr>
          <a:xfrm>
            <a:off x="457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Content Placeholder 3"/>
          <p:cNvSpPr>
            <a:spLocks noGrp="1"/>
          </p:cNvSpPr>
          <p:nvPr>
            <p:ph sz="half" idx="2"/>
          </p:nvPr>
        </p:nvSpPr>
        <p:spPr>
          <a:xfrm>
            <a:off x="4648200" y="1600200"/>
            <a:ext cx="4038600" cy="4525963"/>
          </a:xfrm>
        </p:spPr>
        <p:txBody>
          <a:bodyPr/>
          <a:lstStyle>
            <a:lvl1pPr>
              <a:defRPr sz="2800"/>
            </a:lvl1pPr>
            <a:lvl2pPr>
              <a:defRPr sz="2400"/>
            </a:lvl2pPr>
            <a:lvl3pPr>
              <a:defRPr sz="2000"/>
            </a:lvl3pPr>
            <a:lvl4pPr>
              <a:defRPr sz="1800"/>
            </a:lvl4pPr>
            <a:lvl5pPr>
              <a:defRPr sz="1800"/>
            </a:lvl5pPr>
            <a:lvl6pPr>
              <a:defRPr sz="1800"/>
            </a:lvl6pPr>
            <a:lvl7pPr>
              <a:defRPr sz="1800"/>
            </a:lvl7pPr>
            <a:lvl8pPr>
              <a:defRPr sz="1800"/>
            </a:lvl8pPr>
            <a:lvl9pPr>
              <a:defRPr sz="18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Date Placeholder 4"/>
          <p:cNvSpPr>
            <a:spLocks noGrp="1"/>
          </p:cNvSpPr>
          <p:nvPr>
            <p:ph type="dt" sz="half" idx="10"/>
          </p:nvPr>
        </p:nvSpPr>
        <p:spPr/>
        <p:txBody>
          <a:bodyPr/>
          <a:lstStyle/>
          <a:p>
            <a:fld id="{F81F2E7A-5987-45AE-99C9-FF56582EDC4C}" type="datetimeFigureOut">
              <a:rPr lang="en-US" smtClean="0"/>
              <a:pPr/>
              <a:t>5/3/2012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9F41B-40F7-44EF-9266-DD867B172170}" type="slidenum">
              <a:rPr lang="en-US" smtClean="0"/>
              <a:pPr/>
              <a:t>‹#›</a:t>
            </a:fld>
            <a:endParaRPr lang="en-US"/>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lvl1pPr>
              <a:defRPr/>
            </a:lvl1pPr>
          </a:lstStyle>
          <a:p>
            <a:r>
              <a:rPr lang="en-US" smtClean="0"/>
              <a:t>Click to edit Master title style</a:t>
            </a:r>
            <a:endParaRPr lang="en-US"/>
          </a:p>
        </p:txBody>
      </p:sp>
      <p:sp>
        <p:nvSpPr>
          <p:cNvPr id="3" name="Text Placeholder 2"/>
          <p:cNvSpPr>
            <a:spLocks noGrp="1"/>
          </p:cNvSpPr>
          <p:nvPr>
            <p:ph type="body" idx="1"/>
          </p:nvPr>
        </p:nvSpPr>
        <p:spPr>
          <a:xfrm>
            <a:off x="457200" y="1535113"/>
            <a:ext cx="4040188"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4" name="Content Placeholder 3"/>
          <p:cNvSpPr>
            <a:spLocks noGrp="1"/>
          </p:cNvSpPr>
          <p:nvPr>
            <p:ph sz="half" idx="2"/>
          </p:nvPr>
        </p:nvSpPr>
        <p:spPr>
          <a:xfrm>
            <a:off x="457200" y="2174875"/>
            <a:ext cx="4040188"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5" name="Text Placeholder 4"/>
          <p:cNvSpPr>
            <a:spLocks noGrp="1"/>
          </p:cNvSpPr>
          <p:nvPr>
            <p:ph type="body" sz="quarter" idx="3"/>
          </p:nvPr>
        </p:nvSpPr>
        <p:spPr>
          <a:xfrm>
            <a:off x="4645025" y="1535113"/>
            <a:ext cx="4041775" cy="63976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smtClean="0"/>
              <a:t>Click to edit Master text styles</a:t>
            </a:r>
          </a:p>
        </p:txBody>
      </p:sp>
      <p:sp>
        <p:nvSpPr>
          <p:cNvPr id="6" name="Content Placeholder 5"/>
          <p:cNvSpPr>
            <a:spLocks noGrp="1"/>
          </p:cNvSpPr>
          <p:nvPr>
            <p:ph sz="quarter" idx="4"/>
          </p:nvPr>
        </p:nvSpPr>
        <p:spPr>
          <a:xfrm>
            <a:off x="4645025" y="2174875"/>
            <a:ext cx="4041775" cy="3951288"/>
          </a:xfrm>
        </p:spPr>
        <p:txBody>
          <a:bodyPr/>
          <a:lstStyle>
            <a:lvl1pPr>
              <a:defRPr sz="2400"/>
            </a:lvl1pPr>
            <a:lvl2pPr>
              <a:defRPr sz="2000"/>
            </a:lvl2pPr>
            <a:lvl3pPr>
              <a:defRPr sz="1800"/>
            </a:lvl3pPr>
            <a:lvl4pPr>
              <a:defRPr sz="1600"/>
            </a:lvl4pPr>
            <a:lvl5pPr>
              <a:defRPr sz="1600"/>
            </a:lvl5pPr>
            <a:lvl6pPr>
              <a:defRPr sz="1600"/>
            </a:lvl6pPr>
            <a:lvl7pPr>
              <a:defRPr sz="1600"/>
            </a:lvl7pPr>
            <a:lvl8pPr>
              <a:defRPr sz="1600"/>
            </a:lvl8pPr>
            <a:lvl9pPr>
              <a:defRPr sz="16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7" name="Date Placeholder 6"/>
          <p:cNvSpPr>
            <a:spLocks noGrp="1"/>
          </p:cNvSpPr>
          <p:nvPr>
            <p:ph type="dt" sz="half" idx="10"/>
          </p:nvPr>
        </p:nvSpPr>
        <p:spPr/>
        <p:txBody>
          <a:bodyPr/>
          <a:lstStyle/>
          <a:p>
            <a:fld id="{F81F2E7A-5987-45AE-99C9-FF56582EDC4C}" type="datetimeFigureOut">
              <a:rPr lang="en-US" smtClean="0"/>
              <a:pPr/>
              <a:t>5/3/2012</a:t>
            </a:fld>
            <a:endParaRPr lang="en-US"/>
          </a:p>
        </p:txBody>
      </p:sp>
      <p:sp>
        <p:nvSpPr>
          <p:cNvPr id="8" name="Footer Placeholder 7"/>
          <p:cNvSpPr>
            <a:spLocks noGrp="1"/>
          </p:cNvSpPr>
          <p:nvPr>
            <p:ph type="ftr" sz="quarter" idx="11"/>
          </p:nvPr>
        </p:nvSpPr>
        <p:spPr/>
        <p:txBody>
          <a:bodyPr/>
          <a:lstStyle/>
          <a:p>
            <a:endParaRPr lang="en-US"/>
          </a:p>
        </p:txBody>
      </p:sp>
      <p:sp>
        <p:nvSpPr>
          <p:cNvPr id="9" name="Slide Number Placeholder 8"/>
          <p:cNvSpPr>
            <a:spLocks noGrp="1"/>
          </p:cNvSpPr>
          <p:nvPr>
            <p:ph type="sldNum" sz="quarter" idx="12"/>
          </p:nvPr>
        </p:nvSpPr>
        <p:spPr/>
        <p:txBody>
          <a:bodyPr/>
          <a:lstStyle/>
          <a:p>
            <a:fld id="{8FC9F41B-40F7-44EF-9266-DD867B172170}" type="slidenum">
              <a:rPr lang="en-US" smtClean="0"/>
              <a:pPr/>
              <a:t>‹#›</a:t>
            </a:fld>
            <a:endParaRPr lang="en-US"/>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smtClean="0"/>
              <a:t>Click to edit Master title style</a:t>
            </a:r>
            <a:endParaRPr lang="en-US"/>
          </a:p>
        </p:txBody>
      </p:sp>
      <p:sp>
        <p:nvSpPr>
          <p:cNvPr id="3" name="Date Placeholder 2"/>
          <p:cNvSpPr>
            <a:spLocks noGrp="1"/>
          </p:cNvSpPr>
          <p:nvPr>
            <p:ph type="dt" sz="half" idx="10"/>
          </p:nvPr>
        </p:nvSpPr>
        <p:spPr/>
        <p:txBody>
          <a:bodyPr/>
          <a:lstStyle/>
          <a:p>
            <a:fld id="{F81F2E7A-5987-45AE-99C9-FF56582EDC4C}" type="datetimeFigureOut">
              <a:rPr lang="en-US" smtClean="0"/>
              <a:pPr/>
              <a:t>5/3/2012</a:t>
            </a:fld>
            <a:endParaRPr lang="en-US"/>
          </a:p>
        </p:txBody>
      </p:sp>
      <p:sp>
        <p:nvSpPr>
          <p:cNvPr id="4" name="Footer Placeholder 3"/>
          <p:cNvSpPr>
            <a:spLocks noGrp="1"/>
          </p:cNvSpPr>
          <p:nvPr>
            <p:ph type="ftr" sz="quarter" idx="11"/>
          </p:nvPr>
        </p:nvSpPr>
        <p:spPr/>
        <p:txBody>
          <a:bodyPr/>
          <a:lstStyle/>
          <a:p>
            <a:endParaRPr lang="en-US"/>
          </a:p>
        </p:txBody>
      </p:sp>
      <p:sp>
        <p:nvSpPr>
          <p:cNvPr id="5" name="Slide Number Placeholder 4"/>
          <p:cNvSpPr>
            <a:spLocks noGrp="1"/>
          </p:cNvSpPr>
          <p:nvPr>
            <p:ph type="sldNum" sz="quarter" idx="12"/>
          </p:nvPr>
        </p:nvSpPr>
        <p:spPr/>
        <p:txBody>
          <a:bodyPr/>
          <a:lstStyle/>
          <a:p>
            <a:fld id="{8FC9F41B-40F7-44EF-9266-DD867B172170}" type="slidenum">
              <a:rPr lang="en-US" smtClean="0"/>
              <a:pPr/>
              <a:t>‹#›</a:t>
            </a:fld>
            <a:endParaRPr lang="en-US"/>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p:cNvSpPr>
            <a:spLocks noGrp="1"/>
          </p:cNvSpPr>
          <p:nvPr>
            <p:ph type="dt" sz="half" idx="10"/>
          </p:nvPr>
        </p:nvSpPr>
        <p:spPr/>
        <p:txBody>
          <a:bodyPr/>
          <a:lstStyle/>
          <a:p>
            <a:fld id="{F81F2E7A-5987-45AE-99C9-FF56582EDC4C}" type="datetimeFigureOut">
              <a:rPr lang="en-US" smtClean="0"/>
              <a:pPr/>
              <a:t>5/3/2012</a:t>
            </a:fld>
            <a:endParaRPr lang="en-US"/>
          </a:p>
        </p:txBody>
      </p:sp>
      <p:sp>
        <p:nvSpPr>
          <p:cNvPr id="3" name="Footer Placeholder 2"/>
          <p:cNvSpPr>
            <a:spLocks noGrp="1"/>
          </p:cNvSpPr>
          <p:nvPr>
            <p:ph type="ftr" sz="quarter" idx="11"/>
          </p:nvPr>
        </p:nvSpPr>
        <p:spPr/>
        <p:txBody>
          <a:bodyPr/>
          <a:lstStyle/>
          <a:p>
            <a:endParaRPr lang="en-US"/>
          </a:p>
        </p:txBody>
      </p:sp>
      <p:sp>
        <p:nvSpPr>
          <p:cNvPr id="4" name="Slide Number Placeholder 3"/>
          <p:cNvSpPr>
            <a:spLocks noGrp="1"/>
          </p:cNvSpPr>
          <p:nvPr>
            <p:ph type="sldNum" sz="quarter" idx="12"/>
          </p:nvPr>
        </p:nvSpPr>
        <p:spPr/>
        <p:txBody>
          <a:bodyPr/>
          <a:lstStyle/>
          <a:p>
            <a:fld id="{8FC9F41B-40F7-44EF-9266-DD867B172170}" type="slidenum">
              <a:rPr lang="en-US" smtClean="0"/>
              <a:pPr/>
              <a:t>‹#›</a:t>
            </a:fld>
            <a:endParaRPr lang="en-US"/>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457200" y="273050"/>
            <a:ext cx="3008313" cy="1162050"/>
          </a:xfrm>
        </p:spPr>
        <p:txBody>
          <a:bodyPr anchor="b"/>
          <a:lstStyle>
            <a:lvl1pPr algn="l">
              <a:defRPr sz="2000" b="1"/>
            </a:lvl1pPr>
          </a:lstStyle>
          <a:p>
            <a:r>
              <a:rPr lang="en-US" smtClean="0"/>
              <a:t>Click to edit Master title style</a:t>
            </a:r>
            <a:endParaRPr lang="en-US"/>
          </a:p>
        </p:txBody>
      </p:sp>
      <p:sp>
        <p:nvSpPr>
          <p:cNvPr id="3" name="Content Placeholder 2"/>
          <p:cNvSpPr>
            <a:spLocks noGrp="1"/>
          </p:cNvSpPr>
          <p:nvPr>
            <p:ph idx="1"/>
          </p:nvPr>
        </p:nvSpPr>
        <p:spPr>
          <a:xfrm>
            <a:off x="3575050" y="273050"/>
            <a:ext cx="5111750" cy="5853113"/>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Text Placeholder 3"/>
          <p:cNvSpPr>
            <a:spLocks noGrp="1"/>
          </p:cNvSpPr>
          <p:nvPr>
            <p:ph type="body" sz="half" idx="2"/>
          </p:nvPr>
        </p:nvSpPr>
        <p:spPr>
          <a:xfrm>
            <a:off x="457200" y="1435100"/>
            <a:ext cx="3008313" cy="4691063"/>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1F2E7A-5987-45AE-99C9-FF56582EDC4C}" type="datetimeFigureOut">
              <a:rPr lang="en-US" smtClean="0"/>
              <a:pPr/>
              <a:t>5/3/2012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9F41B-40F7-44EF-9266-DD867B172170}" type="slidenum">
              <a:rPr lang="en-US" smtClean="0"/>
              <a:pPr/>
              <a:t>‹#›</a:t>
            </a:fld>
            <a:endParaRPr lang="en-US"/>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p:cNvSpPr>
            <a:spLocks noGrp="1"/>
          </p:cNvSpPr>
          <p:nvPr>
            <p:ph type="title"/>
          </p:nvPr>
        </p:nvSpPr>
        <p:spPr>
          <a:xfrm>
            <a:off x="1792288" y="4800600"/>
            <a:ext cx="5486400" cy="566738"/>
          </a:xfrm>
        </p:spPr>
        <p:txBody>
          <a:bodyPr anchor="b"/>
          <a:lstStyle>
            <a:lvl1pPr algn="l">
              <a:defRPr sz="2000" b="1"/>
            </a:lvl1pPr>
          </a:lstStyle>
          <a:p>
            <a:r>
              <a:rPr lang="en-US" smtClean="0"/>
              <a:t>Click to edit Master title style</a:t>
            </a:r>
            <a:endParaRPr lang="en-US"/>
          </a:p>
        </p:txBody>
      </p:sp>
      <p:sp>
        <p:nvSpPr>
          <p:cNvPr id="3" name="Picture Placeholder 2"/>
          <p:cNvSpPr>
            <a:spLocks noGrp="1"/>
          </p:cNvSpPr>
          <p:nvPr>
            <p:ph type="pic" idx="1"/>
          </p:nvPr>
        </p:nvSpPr>
        <p:spPr>
          <a:xfrm>
            <a:off x="1792288" y="612775"/>
            <a:ext cx="5486400" cy="4114800"/>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p:cNvSpPr>
            <a:spLocks noGrp="1"/>
          </p:cNvSpPr>
          <p:nvPr>
            <p:ph type="body" sz="half" idx="2"/>
          </p:nvPr>
        </p:nvSpPr>
        <p:spPr>
          <a:xfrm>
            <a:off x="1792288" y="5367338"/>
            <a:ext cx="5486400" cy="804862"/>
          </a:xfrm>
        </p:spPr>
        <p:txBody>
          <a:bodyPr/>
          <a:lstStyle>
            <a:lvl1pPr marL="0" indent="0">
              <a:buNone/>
              <a:defRPr sz="1400"/>
            </a:lvl1pPr>
            <a:lvl2pPr marL="457200" indent="0">
              <a:buNone/>
              <a:defRPr sz="1200"/>
            </a:lvl2pPr>
            <a:lvl3pPr marL="914400" indent="0">
              <a:buNone/>
              <a:defRPr sz="1000"/>
            </a:lvl3pPr>
            <a:lvl4pPr marL="1371600" indent="0">
              <a:buNone/>
              <a:defRPr sz="900"/>
            </a:lvl4pPr>
            <a:lvl5pPr marL="1828800" indent="0">
              <a:buNone/>
              <a:defRPr sz="900"/>
            </a:lvl5pPr>
            <a:lvl6pPr marL="2286000" indent="0">
              <a:buNone/>
              <a:defRPr sz="900"/>
            </a:lvl6pPr>
            <a:lvl7pPr marL="2743200" indent="0">
              <a:buNone/>
              <a:defRPr sz="900"/>
            </a:lvl7pPr>
            <a:lvl8pPr marL="3200400" indent="0">
              <a:buNone/>
              <a:defRPr sz="900"/>
            </a:lvl8pPr>
            <a:lvl9pPr marL="3657600" indent="0">
              <a:buNone/>
              <a:defRPr sz="900"/>
            </a:lvl9pPr>
          </a:lstStyle>
          <a:p>
            <a:pPr lvl="0"/>
            <a:r>
              <a:rPr lang="en-US" smtClean="0"/>
              <a:t>Click to edit Master text styles</a:t>
            </a:r>
          </a:p>
        </p:txBody>
      </p:sp>
      <p:sp>
        <p:nvSpPr>
          <p:cNvPr id="5" name="Date Placeholder 4"/>
          <p:cNvSpPr>
            <a:spLocks noGrp="1"/>
          </p:cNvSpPr>
          <p:nvPr>
            <p:ph type="dt" sz="half" idx="10"/>
          </p:nvPr>
        </p:nvSpPr>
        <p:spPr/>
        <p:txBody>
          <a:bodyPr/>
          <a:lstStyle/>
          <a:p>
            <a:fld id="{F81F2E7A-5987-45AE-99C9-FF56582EDC4C}" type="datetimeFigureOut">
              <a:rPr lang="en-US" smtClean="0"/>
              <a:pPr/>
              <a:t>5/3/2012</a:t>
            </a:fld>
            <a:endParaRPr lang="en-US"/>
          </a:p>
        </p:txBody>
      </p:sp>
      <p:sp>
        <p:nvSpPr>
          <p:cNvPr id="6" name="Footer Placeholder 5"/>
          <p:cNvSpPr>
            <a:spLocks noGrp="1"/>
          </p:cNvSpPr>
          <p:nvPr>
            <p:ph type="ftr" sz="quarter" idx="11"/>
          </p:nvPr>
        </p:nvSpPr>
        <p:spPr/>
        <p:txBody>
          <a:bodyPr/>
          <a:lstStyle/>
          <a:p>
            <a:endParaRPr lang="en-US"/>
          </a:p>
        </p:txBody>
      </p:sp>
      <p:sp>
        <p:nvSpPr>
          <p:cNvPr id="7" name="Slide Number Placeholder 6"/>
          <p:cNvSpPr>
            <a:spLocks noGrp="1"/>
          </p:cNvSpPr>
          <p:nvPr>
            <p:ph type="sldNum" sz="quarter" idx="12"/>
          </p:nvPr>
        </p:nvSpPr>
        <p:spPr/>
        <p:txBody>
          <a:bodyPr/>
          <a:lstStyle/>
          <a:p>
            <a:fld id="{8FC9F41B-40F7-44EF-9266-DD867B172170}" type="slidenum">
              <a:rPr lang="en-US" smtClean="0"/>
              <a:pPr/>
              <a:t>‹#›</a:t>
            </a:fld>
            <a:endParaRPr lang="en-US"/>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p:cNvSpPr>
            <a:spLocks noGrp="1"/>
          </p:cNvSpPr>
          <p:nvPr>
            <p:ph type="title"/>
          </p:nvPr>
        </p:nvSpPr>
        <p:spPr>
          <a:xfrm>
            <a:off x="457200" y="274638"/>
            <a:ext cx="8229600" cy="1143000"/>
          </a:xfrm>
          <a:prstGeom prst="rect">
            <a:avLst/>
          </a:prstGeom>
        </p:spPr>
        <p:txBody>
          <a:bodyPr vert="horz" lIns="91440" tIns="45720" rIns="91440" bIns="45720" rtlCol="0" anchor="ctr">
            <a:normAutofit/>
          </a:bodyPr>
          <a:lstStyle/>
          <a:p>
            <a:r>
              <a:rPr lang="en-US" smtClean="0"/>
              <a:t>Click to edit Master title style</a:t>
            </a:r>
            <a:endParaRPr lang="en-US"/>
          </a:p>
        </p:txBody>
      </p:sp>
      <p:sp>
        <p:nvSpPr>
          <p:cNvPr id="3" name="Text Placeholder 2"/>
          <p:cNvSpPr>
            <a:spLocks noGrp="1"/>
          </p:cNvSpPr>
          <p:nvPr>
            <p:ph type="body" idx="1"/>
          </p:nvPr>
        </p:nvSpPr>
        <p:spPr>
          <a:xfrm>
            <a:off x="457200" y="1600200"/>
            <a:ext cx="8229600" cy="4525963"/>
          </a:xfrm>
          <a:prstGeom prst="rect">
            <a:avLst/>
          </a:prstGeom>
        </p:spPr>
        <p:txBody>
          <a:bodyPr vert="horz" lIns="91440" tIns="45720" rIns="91440" bIns="45720" rtlCol="0">
            <a:normAutofit/>
          </a:bodyPr>
          <a:lstStyle/>
          <a:p>
            <a:pPr lvl="0"/>
            <a:r>
              <a:rPr lang="en-US" smtClean="0"/>
              <a:t>Click to edit Master text styles</a:t>
            </a:r>
          </a:p>
          <a:p>
            <a:pPr lvl="1"/>
            <a:r>
              <a:rPr lang="en-US" smtClean="0"/>
              <a:t>Second level</a:t>
            </a:r>
          </a:p>
          <a:p>
            <a:pPr lvl="2"/>
            <a:r>
              <a:rPr lang="en-US" smtClean="0"/>
              <a:t>Third level</a:t>
            </a:r>
          </a:p>
          <a:p>
            <a:pPr lvl="3"/>
            <a:r>
              <a:rPr lang="en-US" smtClean="0"/>
              <a:t>Fourth level</a:t>
            </a:r>
          </a:p>
          <a:p>
            <a:pPr lvl="4"/>
            <a:r>
              <a:rPr lang="en-US" smtClean="0"/>
              <a:t>Fifth level</a:t>
            </a:r>
            <a:endParaRPr lang="en-US"/>
          </a:p>
        </p:txBody>
      </p:sp>
      <p:sp>
        <p:nvSpPr>
          <p:cNvPr id="4" name="Date Placeholder 3"/>
          <p:cNvSpPr>
            <a:spLocks noGrp="1"/>
          </p:cNvSpPr>
          <p:nvPr>
            <p:ph type="dt" sz="half" idx="2"/>
          </p:nvPr>
        </p:nvSpPr>
        <p:spPr>
          <a:xfrm>
            <a:off x="457200" y="6356350"/>
            <a:ext cx="21336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F81F2E7A-5987-45AE-99C9-FF56582EDC4C}" type="datetimeFigureOut">
              <a:rPr lang="en-US" smtClean="0"/>
              <a:pPr/>
              <a:t>5/3/2012</a:t>
            </a:fld>
            <a:endParaRPr lang="en-US"/>
          </a:p>
        </p:txBody>
      </p:sp>
      <p:sp>
        <p:nvSpPr>
          <p:cNvPr id="5" name="Footer Placeholder 4"/>
          <p:cNvSpPr>
            <a:spLocks noGrp="1"/>
          </p:cNvSpPr>
          <p:nvPr>
            <p:ph type="ftr" sz="quarter" idx="3"/>
          </p:nvPr>
        </p:nvSpPr>
        <p:spPr>
          <a:xfrm>
            <a:off x="3124200" y="6356350"/>
            <a:ext cx="28956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p:cNvSpPr>
            <a:spLocks noGrp="1"/>
          </p:cNvSpPr>
          <p:nvPr>
            <p:ph type="sldNum" sz="quarter" idx="4"/>
          </p:nvPr>
        </p:nvSpPr>
        <p:spPr>
          <a:xfrm>
            <a:off x="6553200" y="6356350"/>
            <a:ext cx="21336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FC9F41B-40F7-44EF-9266-DD867B172170}" type="slidenum">
              <a:rPr lang="en-US" smtClean="0"/>
              <a:pPr/>
              <a:t>‹#›</a:t>
            </a:fld>
            <a:endParaRPr lang="en-US"/>
          </a:p>
        </p:txBody>
      </p: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 id="2147483653" r:id="rId5"/>
    <p:sldLayoutId id="2147483654" r:id="rId6"/>
    <p:sldLayoutId id="2147483655" r:id="rId7"/>
    <p:sldLayoutId id="2147483656" r:id="rId8"/>
    <p:sldLayoutId id="2147483657" r:id="rId9"/>
    <p:sldLayoutId id="2147483658" r:id="rId10"/>
    <p:sldLayoutId id="2147483659" r:id="rId11"/>
  </p:sldLayoutIdLst>
  <p:txStyles>
    <p:titleStyle>
      <a:lvl1pPr algn="ctr" defTabSz="914400" rtl="0" eaLnBrk="1" latinLnBrk="0" hangingPunct="1">
        <a:spcBef>
          <a:spcPct val="0"/>
        </a:spcBef>
        <a:buNone/>
        <a:defRPr sz="4400" kern="1200">
          <a:solidFill>
            <a:schemeClr val="tx1"/>
          </a:solidFill>
          <a:latin typeface="+mj-lt"/>
          <a:ea typeface="+mj-ea"/>
          <a:cs typeface="+mj-cs"/>
        </a:defRPr>
      </a:lvl1pPr>
    </p:titleStyle>
    <p:bodyStyle>
      <a:lvl1pPr marL="342900" indent="-342900" algn="l" defTabSz="914400" rtl="0" eaLnBrk="1" latinLnBrk="0" hangingPunct="1">
        <a:spcBef>
          <a:spcPct val="20000"/>
        </a:spcBef>
        <a:buFont typeface="Arial" pitchFamily="34" charset="0"/>
        <a:buChar char="•"/>
        <a:defRPr sz="3200" kern="1200">
          <a:solidFill>
            <a:schemeClr val="tx1"/>
          </a:solidFill>
          <a:latin typeface="+mn-lt"/>
          <a:ea typeface="+mn-ea"/>
          <a:cs typeface="+mn-cs"/>
        </a:defRPr>
      </a:lvl1pPr>
      <a:lvl2pPr marL="742950" indent="-285750" algn="l" defTabSz="914400" rtl="0" eaLnBrk="1" latinLnBrk="0" hangingPunct="1">
        <a:spcBef>
          <a:spcPct val="20000"/>
        </a:spcBef>
        <a:buFont typeface="Arial" pitchFamily="34" charset="0"/>
        <a:buChar char="–"/>
        <a:defRPr sz="2800" kern="1200">
          <a:solidFill>
            <a:schemeClr val="tx1"/>
          </a:solidFill>
          <a:latin typeface="+mn-lt"/>
          <a:ea typeface="+mn-ea"/>
          <a:cs typeface="+mn-cs"/>
        </a:defRPr>
      </a:lvl2pPr>
      <a:lvl3pPr marL="1143000" indent="-228600" algn="l" defTabSz="914400" rtl="0" eaLnBrk="1" latinLnBrk="0" hangingPunct="1">
        <a:spcBef>
          <a:spcPct val="20000"/>
        </a:spcBef>
        <a:buFont typeface="Arial" pitchFamily="34" charset="0"/>
        <a:buChar char="•"/>
        <a:defRPr sz="2400" kern="1200">
          <a:solidFill>
            <a:schemeClr val="tx1"/>
          </a:solidFill>
          <a:latin typeface="+mn-lt"/>
          <a:ea typeface="+mn-ea"/>
          <a:cs typeface="+mn-cs"/>
        </a:defRPr>
      </a:lvl3pPr>
      <a:lvl4pPr marL="1600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4pPr>
      <a:lvl5pPr marL="20574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2.xml"/></Relationships>
</file>

<file path=ppt/slides/_rels/slide11.xml.rels><?xml version="1.0" encoding="UTF-8" standalone="yes"?>
<Relationships xmlns="http://schemas.openxmlformats.org/package/2006/relationships"><Relationship Id="rId3" Type="http://schemas.openxmlformats.org/officeDocument/2006/relationships/image" Target="../media/image4.emf"/><Relationship Id="rId2" Type="http://schemas.openxmlformats.org/officeDocument/2006/relationships/notesSlide" Target="../notesSlides/notesSlide11.xml"/><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openxmlformats.org/officeDocument/2006/relationships/image" Target="../media/image5.emf"/><Relationship Id="rId2" Type="http://schemas.openxmlformats.org/officeDocument/2006/relationships/notesSlide" Target="../notesSlides/notesSlide12.xml"/><Relationship Id="rId1" Type="http://schemas.openxmlformats.org/officeDocument/2006/relationships/slideLayout" Target="../slideLayouts/slideLayout6.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2.xml"/></Relationships>
</file>

<file path=ppt/slides/_rels/slide14.xml.rels><?xml version="1.0" encoding="UTF-8" standalone="yes"?>
<Relationships xmlns="http://schemas.openxmlformats.org/package/2006/relationships"><Relationship Id="rId3" Type="http://schemas.openxmlformats.org/officeDocument/2006/relationships/image" Target="../media/image6.emf"/><Relationship Id="rId2" Type="http://schemas.openxmlformats.org/officeDocument/2006/relationships/notesSlide" Target="../notesSlides/notesSlide14.xml"/><Relationship Id="rId1" Type="http://schemas.openxmlformats.org/officeDocument/2006/relationships/slideLayout" Target="../slideLayouts/slideLayout7.xml"/></Relationships>
</file>

<file path=ppt/slides/_rels/slide15.xml.rels><?xml version="1.0" encoding="UTF-8" standalone="yes"?>
<Relationships xmlns="http://schemas.openxmlformats.org/package/2006/relationships"><Relationship Id="rId2" Type="http://schemas.openxmlformats.org/officeDocument/2006/relationships/notesSlide" Target="../notesSlides/notesSlide15.xml"/><Relationship Id="rId1" Type="http://schemas.openxmlformats.org/officeDocument/2006/relationships/slideLayout" Target="../slideLayouts/slideLayout2.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2.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2.xml"/></Relationships>
</file>

<file path=ppt/slides/_rels/slide4.xml.rels><?xml version="1.0" encoding="UTF-8" standalone="yes"?>
<Relationships xmlns="http://schemas.openxmlformats.org/package/2006/relationships"><Relationship Id="rId3" Type="http://schemas.openxmlformats.org/officeDocument/2006/relationships/image" Target="../media/image1.emf"/><Relationship Id="rId2" Type="http://schemas.openxmlformats.org/officeDocument/2006/relationships/notesSlide" Target="../notesSlides/notesSlide4.xm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2.xml"/></Relationships>
</file>

<file path=ppt/slides/_rels/slide6.xml.rels><?xml version="1.0" encoding="UTF-8" standalone="yes"?>
<Relationships xmlns="http://schemas.openxmlformats.org/package/2006/relationships"><Relationship Id="rId3" Type="http://schemas.openxmlformats.org/officeDocument/2006/relationships/image" Target="../media/image3.emf"/><Relationship Id="rId2" Type="http://schemas.openxmlformats.org/officeDocument/2006/relationships/notesSlide" Target="../notesSlides/notesSlide6.xml"/><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2.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2.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2.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ctrTitle"/>
          </p:nvPr>
        </p:nvSpPr>
        <p:spPr/>
        <p:txBody>
          <a:bodyPr/>
          <a:lstStyle/>
          <a:p>
            <a:r>
              <a:rPr lang="en-US" dirty="0" smtClean="0"/>
              <a:t>Turning Points in China’s Development</a:t>
            </a:r>
            <a:endParaRPr lang="en-US" dirty="0"/>
          </a:p>
        </p:txBody>
      </p:sp>
      <p:sp>
        <p:nvSpPr>
          <p:cNvPr id="3" name="Subtitle 2"/>
          <p:cNvSpPr>
            <a:spLocks noGrp="1"/>
          </p:cNvSpPr>
          <p:nvPr>
            <p:ph type="subTitle" idx="1"/>
          </p:nvPr>
        </p:nvSpPr>
        <p:spPr/>
        <p:txBody>
          <a:bodyPr>
            <a:normAutofit/>
          </a:bodyPr>
          <a:lstStyle/>
          <a:p>
            <a:r>
              <a:rPr lang="en-US" dirty="0" smtClean="0"/>
              <a:t>Barry Naughton</a:t>
            </a:r>
          </a:p>
          <a:p>
            <a:r>
              <a:rPr lang="en-US" dirty="0" smtClean="0"/>
              <a:t>The Brookings Institution</a:t>
            </a:r>
          </a:p>
          <a:p>
            <a:r>
              <a:rPr lang="en-US" dirty="0" smtClean="0"/>
              <a:t>May 1, 2012</a:t>
            </a:r>
            <a:endParaRPr lang="en-US"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3. Long-run: Profound Shift in Cost Conditions, Growth Model</a:t>
            </a:r>
            <a:endParaRPr lang="en-US" dirty="0"/>
          </a:p>
        </p:txBody>
      </p:sp>
      <p:sp>
        <p:nvSpPr>
          <p:cNvPr id="3" name="Content Placeholder 2"/>
          <p:cNvSpPr>
            <a:spLocks noGrp="1"/>
          </p:cNvSpPr>
          <p:nvPr>
            <p:ph idx="1"/>
          </p:nvPr>
        </p:nvSpPr>
        <p:spPr>
          <a:xfrm>
            <a:off x="457200" y="1600200"/>
            <a:ext cx="8305800" cy="5257800"/>
          </a:xfrm>
        </p:spPr>
        <p:txBody>
          <a:bodyPr>
            <a:normAutofit fontScale="77500" lnSpcReduction="20000"/>
          </a:bodyPr>
          <a:lstStyle/>
          <a:p>
            <a:pPr>
              <a:buNone/>
            </a:pPr>
            <a:r>
              <a:rPr lang="en-US" dirty="0" smtClean="0"/>
              <a:t>China is nearing the end of it’s super-high growth phase.  For more than 30 years, it has grown faster, longer than any other country.  But that growth phase also resembles the 25-year growth phases of earlier East Asian developers: it must end.</a:t>
            </a:r>
          </a:p>
          <a:p>
            <a:pPr>
              <a:buNone/>
            </a:pPr>
            <a:r>
              <a:rPr lang="en-US" dirty="0" smtClean="0"/>
              <a:t>The end will be brought by a change in labor supply conditions, the end of a “labor surplus” country.</a:t>
            </a:r>
          </a:p>
          <a:p>
            <a:pPr>
              <a:buNone/>
            </a:pPr>
            <a:r>
              <a:rPr lang="en-US" dirty="0" smtClean="0"/>
              <a:t>You already see this in wage pressures in export factories.  The crucial point is that these pressures will remain and intensify due to the intersection of:</a:t>
            </a:r>
          </a:p>
          <a:p>
            <a:r>
              <a:rPr lang="en-US" dirty="0" smtClean="0"/>
              <a:t>Demographic (aging); </a:t>
            </a:r>
          </a:p>
          <a:p>
            <a:r>
              <a:rPr lang="en-US" dirty="0" smtClean="0"/>
              <a:t>Structural (rural-urban migration); </a:t>
            </a:r>
          </a:p>
          <a:p>
            <a:r>
              <a:rPr lang="en-US" dirty="0" smtClean="0"/>
              <a:t>Educational factors (much higher rates of college education).  </a:t>
            </a:r>
          </a:p>
          <a:p>
            <a:pPr>
              <a:buNone/>
            </a:pPr>
            <a:r>
              <a:rPr lang="en-US" dirty="0" smtClean="0"/>
              <a:t>The changes that have already begun will only accelerate.</a:t>
            </a:r>
            <a:endParaRPr lang="en-US"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3074" name="Picture 2"/>
          <p:cNvPicPr>
            <a:picLocks noChangeAspect="1" noChangeArrowheads="1"/>
          </p:cNvPicPr>
          <p:nvPr/>
        </p:nvPicPr>
        <p:blipFill>
          <a:blip r:embed="rId3" cstate="print"/>
          <a:srcRect/>
          <a:stretch>
            <a:fillRect/>
          </a:stretch>
        </p:blipFill>
        <p:spPr bwMode="auto">
          <a:xfrm>
            <a:off x="233363" y="274638"/>
            <a:ext cx="8677275" cy="6315075"/>
          </a:xfrm>
          <a:prstGeom prst="rect">
            <a:avLst/>
          </a:prstGeom>
          <a:noFill/>
          <a:ln w="9525">
            <a:noFill/>
            <a:miter lim="800000"/>
            <a:headEnd/>
            <a:tailEnd/>
          </a:ln>
          <a:effectLst/>
        </p:spPr>
      </p:pic>
      <p:cxnSp>
        <p:nvCxnSpPr>
          <p:cNvPr id="6" name="Straight Connector 5"/>
          <p:cNvCxnSpPr/>
          <p:nvPr/>
        </p:nvCxnSpPr>
        <p:spPr>
          <a:xfrm>
            <a:off x="3657600" y="1143000"/>
            <a:ext cx="0" cy="4724400"/>
          </a:xfrm>
          <a:prstGeom prst="line">
            <a:avLst/>
          </a:prstGeom>
          <a:ln w="25400">
            <a:solidFill>
              <a:srgbClr val="FF0000"/>
            </a:solidFill>
            <a:prstDash val="sysDot"/>
          </a:ln>
        </p:spPr>
        <p:style>
          <a:lnRef idx="1">
            <a:schemeClr val="accent1"/>
          </a:lnRef>
          <a:fillRef idx="0">
            <a:schemeClr val="accent1"/>
          </a:fillRef>
          <a:effectRef idx="0">
            <a:schemeClr val="accent1"/>
          </a:effectRef>
          <a:fontRef idx="minor">
            <a:schemeClr val="tx1"/>
          </a:fontRef>
        </p:style>
      </p:cxnSp>
    </p:spTree>
  </p:cSld>
  <p:clrMapOvr>
    <a:masterClrMapping/>
  </p:clrMapOvr>
  <p:timing>
    <p:tnLst>
      <p:par>
        <p:cTn id="1" dur="indefinite" restart="never" nodeType="tmRoot"/>
      </p:par>
    </p:tnLst>
  </p:timing>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274638"/>
            <a:ext cx="8229600" cy="1858962"/>
          </a:xfrm>
        </p:spPr>
        <p:txBody>
          <a:bodyPr>
            <a:normAutofit fontScale="90000"/>
          </a:bodyPr>
          <a:lstStyle/>
          <a:p>
            <a:r>
              <a:rPr lang="en-US" dirty="0" smtClean="0"/>
              <a:t>Growth in Education Supply:</a:t>
            </a:r>
            <a:br>
              <a:rPr lang="en-US" dirty="0" smtClean="0"/>
            </a:br>
            <a:r>
              <a:rPr lang="en-US" dirty="0" smtClean="0"/>
              <a:t>Reinforce changes due to demography and rural-urban migration</a:t>
            </a:r>
            <a:endParaRPr lang="en-US" dirty="0"/>
          </a:p>
        </p:txBody>
      </p:sp>
      <p:pic>
        <p:nvPicPr>
          <p:cNvPr id="2049" name="Picture 1"/>
          <p:cNvPicPr>
            <a:picLocks noChangeAspect="1" noChangeArrowheads="1"/>
          </p:cNvPicPr>
          <p:nvPr/>
        </p:nvPicPr>
        <p:blipFill>
          <a:blip r:embed="rId3" cstate="print"/>
          <a:srcRect/>
          <a:stretch>
            <a:fillRect/>
          </a:stretch>
        </p:blipFill>
        <p:spPr bwMode="auto">
          <a:xfrm>
            <a:off x="152400" y="2819400"/>
            <a:ext cx="8991600" cy="2860964"/>
          </a:xfrm>
          <a:prstGeom prst="rect">
            <a:avLst/>
          </a:prstGeom>
          <a:noFill/>
          <a:ln w="9525">
            <a:noFill/>
            <a:miter lim="800000"/>
            <a:headEnd/>
            <a:tailEnd/>
          </a:ln>
          <a:effectLst/>
        </p:spPr>
      </p:pic>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normAutofit/>
          </a:bodyPr>
          <a:lstStyle/>
          <a:p>
            <a:r>
              <a:rPr lang="en-US" dirty="0" smtClean="0"/>
              <a:t>Exporters: Persistent cost pressures</a:t>
            </a:r>
            <a:endParaRPr lang="en-US" dirty="0"/>
          </a:p>
        </p:txBody>
      </p:sp>
      <p:sp>
        <p:nvSpPr>
          <p:cNvPr id="3" name="Content Placeholder 2"/>
          <p:cNvSpPr>
            <a:spLocks noGrp="1"/>
          </p:cNvSpPr>
          <p:nvPr>
            <p:ph idx="1"/>
          </p:nvPr>
        </p:nvSpPr>
        <p:spPr>
          <a:xfrm>
            <a:off x="457200" y="990600"/>
            <a:ext cx="8229600" cy="5867400"/>
          </a:xfrm>
        </p:spPr>
        <p:txBody>
          <a:bodyPr>
            <a:normAutofit fontScale="85000" lnSpcReduction="20000"/>
          </a:bodyPr>
          <a:lstStyle/>
          <a:p>
            <a:pPr marL="514350" indent="-514350">
              <a:buFont typeface="+mj-lt"/>
              <a:buAutoNum type="arabicPeriod"/>
            </a:pPr>
            <a:r>
              <a:rPr lang="en-US" dirty="0" smtClean="0"/>
              <a:t>Upward wage pressure</a:t>
            </a:r>
          </a:p>
          <a:p>
            <a:pPr marL="514350" indent="-514350">
              <a:buFont typeface="+mj-lt"/>
              <a:buAutoNum type="arabicPeriod"/>
            </a:pPr>
            <a:r>
              <a:rPr lang="en-US" dirty="0" smtClean="0"/>
              <a:t>Stronger regulatory efforts, including (politicized) push for union recognition and improved working conditions.</a:t>
            </a:r>
          </a:p>
          <a:p>
            <a:pPr marL="514350" indent="-514350">
              <a:buFont typeface="+mj-lt"/>
              <a:buAutoNum type="arabicPeriod"/>
            </a:pPr>
            <a:r>
              <a:rPr lang="en-US" dirty="0" smtClean="0"/>
              <a:t>Persistent competition for credit, higher real credit costs for the foreseeable future.</a:t>
            </a:r>
          </a:p>
          <a:p>
            <a:pPr marL="514350" indent="-514350">
              <a:buFont typeface="+mj-lt"/>
              <a:buAutoNum type="arabicPeriod"/>
            </a:pPr>
            <a:r>
              <a:rPr lang="en-US" dirty="0" smtClean="0"/>
              <a:t>Continued modest RMB appreciation (index of PBC influence).</a:t>
            </a:r>
          </a:p>
          <a:p>
            <a:pPr marL="514350" indent="-514350">
              <a:buNone/>
            </a:pPr>
            <a:r>
              <a:rPr lang="en-US" dirty="0" smtClean="0"/>
              <a:t>Despite these long-run trends, China still possesses superb infrastructure; in-depth industrial supply base; still growing productivity; and opportunities in some sectors for “over-skilling,” i.e., bringing more technicians into the factory and changing work routines.  China has not yet lost competitiveness in most traditional labor-intensive industries.</a:t>
            </a:r>
          </a:p>
          <a:p>
            <a:pPr>
              <a:buNone/>
            </a:pPr>
            <a:endParaRPr lang="en-US" dirty="0"/>
          </a:p>
        </p:txBody>
      </p:sp>
    </p:spTree>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8125" y="280988"/>
            <a:ext cx="8667750" cy="6294437"/>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1063761033"/>
      </p:ext>
    </p:extLst>
  </p:cSld>
  <p:clrMapOvr>
    <a:masterClrMapping/>
  </p:clrMapOvr>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152400"/>
            <a:ext cx="8229600" cy="914400"/>
          </a:xfrm>
        </p:spPr>
        <p:txBody>
          <a:bodyPr>
            <a:normAutofit/>
          </a:bodyPr>
          <a:lstStyle/>
          <a:p>
            <a:r>
              <a:rPr lang="en-US" dirty="0" smtClean="0"/>
              <a:t>Conclusion: 2 Choices, 1 Argument</a:t>
            </a:r>
            <a:endParaRPr lang="en-US" dirty="0"/>
          </a:p>
        </p:txBody>
      </p:sp>
      <p:sp>
        <p:nvSpPr>
          <p:cNvPr id="3" name="Content Placeholder 2"/>
          <p:cNvSpPr>
            <a:spLocks noGrp="1"/>
          </p:cNvSpPr>
          <p:nvPr>
            <p:ph idx="1"/>
          </p:nvPr>
        </p:nvSpPr>
        <p:spPr>
          <a:xfrm>
            <a:off x="457200" y="1219200"/>
            <a:ext cx="8305800" cy="5334000"/>
          </a:xfrm>
        </p:spPr>
        <p:txBody>
          <a:bodyPr>
            <a:normAutofit fontScale="85000" lnSpcReduction="10000"/>
          </a:bodyPr>
          <a:lstStyle/>
          <a:p>
            <a:pPr marL="514350" indent="-514350">
              <a:buAutoNum type="arabicPeriod"/>
            </a:pPr>
            <a:r>
              <a:rPr lang="en-US" dirty="0" smtClean="0"/>
              <a:t>Will the new leadership opt for a revived economic reform agenda?  If so, it may surprise us when we see it in late 2013.</a:t>
            </a:r>
          </a:p>
          <a:p>
            <a:pPr marL="514350" indent="-514350">
              <a:buAutoNum type="arabicPeriod"/>
            </a:pPr>
            <a:r>
              <a:rPr lang="en-US" dirty="0" smtClean="0"/>
              <a:t>How will China opt to develop higher-skilled sectors, and avoid the “middle income trap”?  China has more at stake than anyone else, but so far they have bet on the wrong approach.</a:t>
            </a:r>
          </a:p>
          <a:p>
            <a:pPr marL="0" indent="0">
              <a:buNone/>
            </a:pPr>
            <a:r>
              <a:rPr lang="en-US" dirty="0" smtClean="0"/>
              <a:t>Argument: The confluence of these three “turning points” greatly strengthens the argument for conservative macroeconomic policy combined with rapid liberalization.  This is the only policy that is likely to address all three challenges, and give China’s rapidly multiplying young, skilled workers the opportunities that they deserve.</a:t>
            </a:r>
            <a:endParaRPr lang="en-US"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lstStyle/>
          <a:p>
            <a:r>
              <a:rPr lang="en-US" dirty="0" smtClean="0"/>
              <a:t>Three Simultaneous Turning Points</a:t>
            </a:r>
            <a:endParaRPr lang="en-US" dirty="0"/>
          </a:p>
        </p:txBody>
      </p:sp>
      <p:sp>
        <p:nvSpPr>
          <p:cNvPr id="3" name="Content Placeholder 2"/>
          <p:cNvSpPr>
            <a:spLocks noGrp="1"/>
          </p:cNvSpPr>
          <p:nvPr>
            <p:ph idx="1"/>
          </p:nvPr>
        </p:nvSpPr>
        <p:spPr>
          <a:xfrm>
            <a:off x="457200" y="1417637"/>
            <a:ext cx="8229600" cy="4754563"/>
          </a:xfrm>
        </p:spPr>
        <p:txBody>
          <a:bodyPr>
            <a:normAutofit fontScale="85000" lnSpcReduction="10000"/>
          </a:bodyPr>
          <a:lstStyle/>
          <a:p>
            <a:pPr marL="514350" indent="-514350">
              <a:buAutoNum type="arabicPeriod"/>
            </a:pPr>
            <a:r>
              <a:rPr lang="en-US" dirty="0" smtClean="0"/>
              <a:t>A short-run macroeconomic turning point, as orthodox macro policy turns an excessively expansionary phase.</a:t>
            </a:r>
          </a:p>
          <a:p>
            <a:pPr marL="514350" indent="-514350">
              <a:buAutoNum type="arabicPeriod"/>
            </a:pPr>
            <a:r>
              <a:rPr lang="en-US" dirty="0" smtClean="0"/>
              <a:t>A medium-un policy turning point, as China’s leadership changes and re-assesses its approach to economic reform and growth.</a:t>
            </a:r>
          </a:p>
          <a:p>
            <a:pPr marL="514350" indent="-514350">
              <a:buAutoNum type="arabicPeriod"/>
            </a:pPr>
            <a:r>
              <a:rPr lang="en-US" dirty="0" smtClean="0"/>
              <a:t>A long-run shift in the growth model, as China’s changing labor markets outpace action in “transforming the growth model.”</a:t>
            </a:r>
          </a:p>
          <a:p>
            <a:pPr marL="0" indent="0">
              <a:buNone/>
            </a:pPr>
            <a:r>
              <a:rPr lang="en-US" dirty="0" smtClean="0"/>
              <a:t>These three will interact, but we should be careful: we have not “turned the corner” in any one of these three.</a:t>
            </a:r>
            <a:endParaRPr lang="en-US" dirty="0"/>
          </a:p>
        </p:txBody>
      </p:sp>
    </p:spTree>
    <p:extLst>
      <p:ext uri="{BB962C8B-B14F-4D97-AF65-F5344CB8AC3E}">
        <p14:creationId xmlns:p14="http://schemas.microsoft.com/office/powerpoint/2010/main" xmlns="" val="2561740488"/>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305800" cy="914400"/>
          </a:xfrm>
        </p:spPr>
        <p:txBody>
          <a:bodyPr/>
          <a:lstStyle/>
          <a:p>
            <a:r>
              <a:rPr lang="en-US" dirty="0" smtClean="0"/>
              <a:t>1. Short Run: Macro Turning Point</a:t>
            </a:r>
            <a:endParaRPr lang="en-US" dirty="0"/>
          </a:p>
        </p:txBody>
      </p:sp>
      <p:sp>
        <p:nvSpPr>
          <p:cNvPr id="3" name="Content Placeholder 2"/>
          <p:cNvSpPr>
            <a:spLocks noGrp="1"/>
          </p:cNvSpPr>
          <p:nvPr>
            <p:ph idx="1"/>
          </p:nvPr>
        </p:nvSpPr>
        <p:spPr>
          <a:xfrm>
            <a:off x="457200" y="838200"/>
            <a:ext cx="8305800" cy="5715000"/>
          </a:xfrm>
        </p:spPr>
        <p:txBody>
          <a:bodyPr>
            <a:normAutofit fontScale="85000" lnSpcReduction="10000"/>
          </a:bodyPr>
          <a:lstStyle/>
          <a:p>
            <a:r>
              <a:rPr lang="en-US" dirty="0" smtClean="0"/>
              <a:t>Current Slowdown: External demand, to some extent; but also intentional deflation of domestic bubbles.</a:t>
            </a:r>
          </a:p>
          <a:p>
            <a:pPr lvl="1"/>
            <a:r>
              <a:rPr lang="en-US" dirty="0" smtClean="0"/>
              <a:t>Resembles old-style US recessions brought on by increased interest rates (to fight inflation), rather than today’s western style chronic insufficient demand recession.</a:t>
            </a:r>
          </a:p>
          <a:p>
            <a:pPr lvl="1"/>
            <a:r>
              <a:rPr lang="en-US" dirty="0" smtClean="0"/>
              <a:t>The good news is that these bubbles </a:t>
            </a:r>
            <a:r>
              <a:rPr lang="en-US" i="1" dirty="0" smtClean="0"/>
              <a:t>needed </a:t>
            </a:r>
            <a:r>
              <a:rPr lang="en-US" dirty="0" smtClean="0"/>
              <a:t>to be deflated; policy is being implemented with reasonably good timing and in reasonably steady fashion (nobody’s perfect).  </a:t>
            </a:r>
          </a:p>
          <a:p>
            <a:r>
              <a:rPr lang="en-US" dirty="0" smtClean="0"/>
              <a:t>Deflating bubbles: can the process be contained?</a:t>
            </a:r>
          </a:p>
          <a:p>
            <a:pPr lvl="1"/>
            <a:r>
              <a:rPr lang="en-US" dirty="0" smtClean="0"/>
              <a:t>Housing bubble</a:t>
            </a:r>
          </a:p>
          <a:p>
            <a:pPr lvl="1"/>
            <a:r>
              <a:rPr lang="en-US" dirty="0" smtClean="0"/>
              <a:t>Local government infrastructure bubble</a:t>
            </a:r>
          </a:p>
          <a:p>
            <a:pPr lvl="1"/>
            <a:r>
              <a:rPr lang="en-US" dirty="0" smtClean="0"/>
              <a:t>High tech industry bubble</a:t>
            </a:r>
          </a:p>
          <a:p>
            <a:pPr lvl="1"/>
            <a:r>
              <a:rPr lang="en-US" dirty="0" smtClean="0"/>
              <a:t>Hard to give a definitive answer, but so far, so good: recent PMI readings are reasonable.</a:t>
            </a:r>
            <a:endParaRPr lang="en-US"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61913" y="36097"/>
            <a:ext cx="8674100" cy="6303963"/>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pic>
        <p:nvPicPr>
          <p:cNvPr id="1027" name="Picture 3"/>
          <p:cNvPicPr>
            <a:picLocks noChangeAspect="1" noChangeArrowheads="1"/>
          </p:cNvPicPr>
          <p:nvPr/>
        </p:nvPicPr>
        <p:blipFill>
          <a:blip r:embed="rId4" cstate="print">
            <a:extLst>
              <a:ext uri="{28A0092B-C50C-407E-A947-70E740481C1C}">
                <a14:useLocalDpi xmlns:a14="http://schemas.microsoft.com/office/drawing/2010/main" xmlns="" val="0"/>
              </a:ext>
            </a:extLst>
          </a:blip>
          <a:srcRect/>
          <a:stretch>
            <a:fillRect/>
          </a:stretch>
        </p:blipFill>
        <p:spPr bwMode="auto">
          <a:xfrm>
            <a:off x="31652" y="3962400"/>
            <a:ext cx="4046142" cy="2423319"/>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
        <p:nvSpPr>
          <p:cNvPr id="3" name="TextBox 2"/>
          <p:cNvSpPr txBox="1"/>
          <p:nvPr/>
        </p:nvSpPr>
        <p:spPr>
          <a:xfrm>
            <a:off x="838200" y="228600"/>
            <a:ext cx="1828800" cy="381000"/>
          </a:xfrm>
          <a:prstGeom prst="rect">
            <a:avLst/>
          </a:prstGeom>
          <a:noFill/>
        </p:spPr>
        <p:txBody>
          <a:bodyPr wrap="square" rtlCol="0">
            <a:spAutoFit/>
          </a:bodyPr>
          <a:lstStyle/>
          <a:p>
            <a:r>
              <a:rPr lang="en-US" dirty="0" smtClean="0">
                <a:solidFill>
                  <a:srgbClr val="0070C0"/>
                </a:solidFill>
              </a:rPr>
              <a:t>Manufacturing</a:t>
            </a:r>
            <a:endParaRPr lang="en-US" dirty="0">
              <a:solidFill>
                <a:srgbClr val="0070C0"/>
              </a:solidFill>
            </a:endParaRPr>
          </a:p>
        </p:txBody>
      </p:sp>
      <p:sp>
        <p:nvSpPr>
          <p:cNvPr id="5" name="TextBox 4"/>
          <p:cNvSpPr txBox="1"/>
          <p:nvPr/>
        </p:nvSpPr>
        <p:spPr>
          <a:xfrm>
            <a:off x="1371600" y="4267200"/>
            <a:ext cx="2286000" cy="307777"/>
          </a:xfrm>
          <a:prstGeom prst="rect">
            <a:avLst/>
          </a:prstGeom>
          <a:noFill/>
        </p:spPr>
        <p:txBody>
          <a:bodyPr wrap="square" rtlCol="0">
            <a:spAutoFit/>
          </a:bodyPr>
          <a:lstStyle/>
          <a:p>
            <a:r>
              <a:rPr lang="en-US" sz="1400" dirty="0" smtClean="0">
                <a:solidFill>
                  <a:srgbClr val="0070C0"/>
                </a:solidFill>
              </a:rPr>
              <a:t>Non-Manufacturing</a:t>
            </a:r>
            <a:endParaRPr lang="en-US" sz="1400" dirty="0">
              <a:solidFill>
                <a:srgbClr val="0070C0"/>
              </a:solidFill>
            </a:endParaRPr>
          </a:p>
        </p:txBody>
      </p:sp>
      <p:sp>
        <p:nvSpPr>
          <p:cNvPr id="6" name="Rectangle 5"/>
          <p:cNvSpPr/>
          <p:nvPr/>
        </p:nvSpPr>
        <p:spPr>
          <a:xfrm>
            <a:off x="31652" y="3962400"/>
            <a:ext cx="4046142" cy="2667000"/>
          </a:xfrm>
          <a:prstGeom prst="rect">
            <a:avLst/>
          </a:prstGeom>
          <a:noFill/>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xmlns="" val="412492224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5" name="Title 4"/>
          <p:cNvSpPr>
            <a:spLocks noGrp="1"/>
          </p:cNvSpPr>
          <p:nvPr>
            <p:ph type="title"/>
          </p:nvPr>
        </p:nvSpPr>
        <p:spPr/>
        <p:txBody>
          <a:bodyPr>
            <a:normAutofit fontScale="90000"/>
          </a:bodyPr>
          <a:lstStyle/>
          <a:p>
            <a:r>
              <a:rPr lang="en-US" dirty="0" smtClean="0"/>
              <a:t>Reasonably steady, moderately </a:t>
            </a:r>
            <a:br>
              <a:rPr lang="en-US" dirty="0" smtClean="0"/>
            </a:br>
            <a:r>
              <a:rPr lang="en-US" dirty="0" err="1" smtClean="0"/>
              <a:t>dis</a:t>
            </a:r>
            <a:r>
              <a:rPr lang="en-US" dirty="0" smtClean="0"/>
              <a:t>-inflationary policy</a:t>
            </a:r>
            <a:endParaRPr lang="en-US" dirty="0"/>
          </a:p>
        </p:txBody>
      </p:sp>
      <p:sp>
        <p:nvSpPr>
          <p:cNvPr id="6" name="Content Placeholder 5"/>
          <p:cNvSpPr>
            <a:spLocks noGrp="1"/>
          </p:cNvSpPr>
          <p:nvPr>
            <p:ph idx="1"/>
          </p:nvPr>
        </p:nvSpPr>
        <p:spPr>
          <a:xfrm>
            <a:off x="457200" y="1600200"/>
            <a:ext cx="8305800" cy="5257800"/>
          </a:xfrm>
        </p:spPr>
        <p:txBody>
          <a:bodyPr>
            <a:normAutofit fontScale="85000" lnSpcReduction="10000"/>
          </a:bodyPr>
          <a:lstStyle/>
          <a:p>
            <a:pPr>
              <a:buNone/>
            </a:pPr>
            <a:r>
              <a:rPr lang="en-US" dirty="0" smtClean="0"/>
              <a:t>Some of the pressure has eased because of moderation of global commodity prices.  Domestic CPI has inched down, but then rebounded to 3.6% in March.</a:t>
            </a:r>
          </a:p>
          <a:p>
            <a:pPr>
              <a:buNone/>
            </a:pPr>
            <a:r>
              <a:rPr lang="en-US" dirty="0" smtClean="0"/>
              <a:t>Central bank—PBC—has reclaimed voice in setting monetary policy, has now purchased a modest amount of credibility and flexibility.</a:t>
            </a:r>
          </a:p>
          <a:p>
            <a:pPr>
              <a:buNone/>
            </a:pPr>
            <a:r>
              <a:rPr lang="en-US" dirty="0" smtClean="0"/>
              <a:t>Enormous volume of resources tied up in incomplete investment projects: total value 134% of GDP at year-end 2011.  So far, this stock has not been reduced as politicians, bankers fight over cancellations.</a:t>
            </a:r>
          </a:p>
          <a:p>
            <a:pPr>
              <a:buNone/>
            </a:pPr>
            <a:r>
              <a:rPr lang="en-US" dirty="0" smtClean="0"/>
              <a:t>Beginning to address local government funding platforms, with 5-category differentiation, roll-over some, begin to cancel some.</a:t>
            </a:r>
          </a:p>
          <a:p>
            <a:pPr>
              <a:buNone/>
            </a:pPr>
            <a:endParaRPr lang="en-US" dirty="0" smtClean="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pic>
        <p:nvPicPr>
          <p:cNvPr id="2" name="Picture 2"/>
          <p:cNvPicPr>
            <a:picLocks noChangeAspect="1" noChangeArrowheads="1"/>
          </p:cNvPicPr>
          <p:nvPr/>
        </p:nvPicPr>
        <p:blipFill>
          <a:blip r:embed="rId3" cstate="print">
            <a:extLst>
              <a:ext uri="{28A0092B-C50C-407E-A947-70E740481C1C}">
                <a14:useLocalDpi xmlns:a14="http://schemas.microsoft.com/office/drawing/2010/main" xmlns="" val="0"/>
              </a:ext>
            </a:extLst>
          </a:blip>
          <a:srcRect/>
          <a:stretch>
            <a:fillRect/>
          </a:stretch>
        </p:blipFill>
        <p:spPr bwMode="auto">
          <a:xfrm>
            <a:off x="231775" y="555625"/>
            <a:ext cx="8678863" cy="6302375"/>
          </a:xfrm>
          <a:prstGeom prst="rect">
            <a:avLst/>
          </a:prstGeom>
          <a:noFill/>
          <a:ln>
            <a:noFill/>
          </a:ln>
          <a:effectLst/>
          <a:extLst>
            <a:ext uri="{909E8E84-426E-40DD-AFC4-6F175D3DCCD1}">
              <a14:hiddenFill xmlns:a14="http://schemas.microsoft.com/office/drawing/2010/main" xmlns="">
                <a:solidFill>
                  <a:schemeClr val="accent1"/>
                </a:solidFill>
              </a14:hiddenFill>
            </a:ext>
            <a:ext uri="{91240B29-F687-4F45-9708-019B960494DF}">
              <a14:hiddenLine xmlns:a14="http://schemas.microsoft.com/office/drawing/2010/main" xmlns="" w="9525">
                <a:solidFill>
                  <a:schemeClr val="tx1"/>
                </a:solidFill>
                <a:miter lim="800000"/>
                <a:headEnd/>
                <a:tailEnd/>
              </a14:hiddenLine>
            </a:ext>
            <a:ext uri="{AF507438-7753-43E0-B8FC-AC1667EBCBE1}">
              <a14:hiddenEffects xmlns:a14="http://schemas.microsoft.com/office/drawing/2010/main" xmlns="">
                <a:effectLst>
                  <a:outerShdw dist="35921" dir="2700000" algn="ctr" rotWithShape="0">
                    <a:schemeClr val="bg2"/>
                  </a:outerShdw>
                </a:effectLst>
              </a14:hiddenEffects>
            </a:ext>
          </a:extLst>
        </p:spPr>
      </p:pic>
    </p:spTree>
    <p:extLst>
      <p:ext uri="{BB962C8B-B14F-4D97-AF65-F5344CB8AC3E}">
        <p14:creationId xmlns:p14="http://schemas.microsoft.com/office/powerpoint/2010/main" xmlns="" val="256892127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0" y="0"/>
            <a:ext cx="9144000" cy="1066800"/>
          </a:xfrm>
        </p:spPr>
        <p:txBody>
          <a:bodyPr>
            <a:normAutofit fontScale="90000"/>
          </a:bodyPr>
          <a:lstStyle/>
          <a:p>
            <a:pPr algn="l"/>
            <a:r>
              <a:rPr lang="en-US" sz="3200" dirty="0" smtClean="0">
                <a:effectLst/>
                <a:latin typeface="Arial"/>
                <a:cs typeface="Arial"/>
              </a:rPr>
              <a:t>“Bubble” in High-Tech Industry is </a:t>
            </a:r>
            <a:r>
              <a:rPr lang="en-US" sz="3200" i="1" dirty="0" smtClean="0">
                <a:effectLst/>
                <a:latin typeface="Arial"/>
                <a:cs typeface="Arial"/>
              </a:rPr>
              <a:t>Not </a:t>
            </a:r>
            <a:r>
              <a:rPr lang="en-US" sz="3200" dirty="0" smtClean="0">
                <a:effectLst/>
                <a:latin typeface="Arial"/>
                <a:cs typeface="Arial"/>
              </a:rPr>
              <a:t>Under Control:     	Strategic </a:t>
            </a:r>
            <a:r>
              <a:rPr lang="en-US" sz="3200" dirty="0">
                <a:effectLst/>
                <a:latin typeface="Arial"/>
                <a:cs typeface="Arial"/>
              </a:rPr>
              <a:t>emerging </a:t>
            </a:r>
            <a:r>
              <a:rPr lang="en-US" sz="3200" dirty="0" smtClean="0">
                <a:effectLst/>
                <a:latin typeface="Arial"/>
                <a:cs typeface="Arial"/>
              </a:rPr>
              <a:t>industries (35 Sectors)</a:t>
            </a:r>
            <a:endParaRPr lang="en-US" sz="3200" dirty="0">
              <a:latin typeface="Arial"/>
              <a:cs typeface="Arial"/>
            </a:endParaRPr>
          </a:p>
        </p:txBody>
      </p:sp>
      <p:graphicFrame>
        <p:nvGraphicFramePr>
          <p:cNvPr id="5" name="Content Placeholder 4"/>
          <p:cNvGraphicFramePr>
            <a:graphicFrameLocks noGrp="1"/>
          </p:cNvGraphicFramePr>
          <p:nvPr>
            <p:ph sz="quarter" idx="4294967295"/>
            <p:extLst>
              <p:ext uri="{D42A27DB-BD31-4B8C-83A1-F6EECF244321}">
                <p14:modId xmlns:p14="http://schemas.microsoft.com/office/powerpoint/2010/main" xmlns="" val="3233614114"/>
              </p:ext>
            </p:extLst>
          </p:nvPr>
        </p:nvGraphicFramePr>
        <p:xfrm>
          <a:off x="304801" y="1074737"/>
          <a:ext cx="7696200" cy="5663875"/>
        </p:xfrm>
        <a:graphic>
          <a:graphicData uri="http://schemas.openxmlformats.org/drawingml/2006/table">
            <a:tbl>
              <a:tblPr firstRow="1" bandRow="1">
                <a:tableStyleId>{5C22544A-7EE6-4342-B048-85BDC9FD1C3A}</a:tableStyleId>
              </a:tblPr>
              <a:tblGrid>
                <a:gridCol w="2843918"/>
                <a:gridCol w="4852282"/>
              </a:tblGrid>
              <a:tr h="566633">
                <a:tc>
                  <a:txBody>
                    <a:bodyPr/>
                    <a:lstStyle/>
                    <a:p>
                      <a:r>
                        <a:rPr lang="en-US" dirty="0" smtClean="0">
                          <a:latin typeface="Arial"/>
                          <a:cs typeface="Arial"/>
                        </a:rPr>
                        <a:t>Strategic</a:t>
                      </a:r>
                      <a:r>
                        <a:rPr lang="en-US" baseline="0" dirty="0" smtClean="0">
                          <a:latin typeface="Arial"/>
                          <a:cs typeface="Arial"/>
                        </a:rPr>
                        <a:t> Emerging Industry</a:t>
                      </a:r>
                      <a:endParaRPr lang="en-US" dirty="0">
                        <a:latin typeface="Arial"/>
                        <a:cs typeface="Arial"/>
                      </a:endParaRPr>
                    </a:p>
                  </a:txBody>
                  <a:tcPr/>
                </a:tc>
                <a:tc>
                  <a:txBody>
                    <a:bodyPr/>
                    <a:lstStyle/>
                    <a:p>
                      <a:r>
                        <a:rPr lang="en-US" dirty="0" smtClean="0">
                          <a:latin typeface="Arial"/>
                          <a:cs typeface="Arial"/>
                        </a:rPr>
                        <a:t>Focus</a:t>
                      </a:r>
                      <a:endParaRPr lang="en-US" dirty="0">
                        <a:latin typeface="Arial"/>
                        <a:cs typeface="Arial"/>
                      </a:endParaRPr>
                    </a:p>
                  </a:txBody>
                  <a:tcPr/>
                </a:tc>
              </a:tr>
              <a:tr h="756683">
                <a:tc>
                  <a:txBody>
                    <a:bodyPr/>
                    <a:lstStyle/>
                    <a:p>
                      <a:r>
                        <a:rPr lang="en-US" sz="1600" kern="1200" dirty="0" smtClean="0">
                          <a:effectLst/>
                          <a:latin typeface="Arial"/>
                          <a:cs typeface="Arial"/>
                        </a:rPr>
                        <a:t>New information technology (IT) industry</a:t>
                      </a:r>
                      <a:r>
                        <a:rPr lang="en-US" sz="1600" dirty="0" smtClean="0">
                          <a:effectLst/>
                          <a:latin typeface="Arial"/>
                          <a:cs typeface="Arial"/>
                        </a:rPr>
                        <a:t> </a:t>
                      </a:r>
                      <a:endParaRPr lang="en-US" sz="1600" dirty="0">
                        <a:latin typeface="Arial"/>
                        <a:cs typeface="Arial"/>
                      </a:endParaRPr>
                    </a:p>
                  </a:txBody>
                  <a:tcPr/>
                </a:tc>
                <a:tc>
                  <a:txBody>
                    <a:bodyPr/>
                    <a:lstStyle/>
                    <a:p>
                      <a:r>
                        <a:rPr lang="en-US" sz="1200" kern="1200" dirty="0" smtClean="0">
                          <a:effectLst/>
                          <a:latin typeface="Arial"/>
                          <a:cs typeface="Arial"/>
                        </a:rPr>
                        <a:t>New mobile communication, next generation Internet, tri-networks integration (broadcasting network, telecommunication network, internet), Internet of things, cloud computing, Integrated Circuit, new display, high-end software, high-end server and information service. </a:t>
                      </a:r>
                      <a:endParaRPr lang="en-US" sz="1200" dirty="0">
                        <a:latin typeface="Arial"/>
                        <a:cs typeface="Arial"/>
                      </a:endParaRPr>
                    </a:p>
                  </a:txBody>
                  <a:tcPr/>
                </a:tc>
              </a:tr>
              <a:tr h="728528">
                <a:tc>
                  <a:txBody>
                    <a:bodyPr/>
                    <a:lstStyle/>
                    <a:p>
                      <a:r>
                        <a:rPr lang="en-US" sz="1600" kern="1200" dirty="0" smtClean="0">
                          <a:effectLst/>
                          <a:latin typeface="Arial"/>
                          <a:cs typeface="Arial"/>
                        </a:rPr>
                        <a:t>Energy-saving and environmental protection industry</a:t>
                      </a:r>
                      <a:r>
                        <a:rPr lang="en-US" sz="1600" dirty="0" smtClean="0">
                          <a:effectLst/>
                          <a:latin typeface="Arial"/>
                          <a:cs typeface="Arial"/>
                        </a:rPr>
                        <a:t> </a:t>
                      </a:r>
                      <a:endParaRPr lang="en-US" sz="1600" dirty="0">
                        <a:latin typeface="Arial"/>
                        <a:cs typeface="Arial"/>
                      </a:endParaRPr>
                    </a:p>
                  </a:txBody>
                  <a:tcPr/>
                </a:tc>
                <a:tc>
                  <a:txBody>
                    <a:bodyPr/>
                    <a:lstStyle/>
                    <a:p>
                      <a:r>
                        <a:rPr lang="en-US" sz="1200" kern="1200" dirty="0" smtClean="0">
                          <a:effectLst/>
                          <a:latin typeface="Arial"/>
                          <a:cs typeface="Arial"/>
                        </a:rPr>
                        <a:t>High efficiency and energy saving, advanced environmental protection, key technology, equipment, product and service for resource recycling </a:t>
                      </a:r>
                      <a:endParaRPr lang="en-US" sz="1200" dirty="0">
                        <a:latin typeface="Arial"/>
                        <a:cs typeface="Arial"/>
                      </a:endParaRPr>
                    </a:p>
                  </a:txBody>
                  <a:tcPr/>
                </a:tc>
              </a:tr>
              <a:tr h="723623">
                <a:tc>
                  <a:txBody>
                    <a:bodyPr/>
                    <a:lstStyle/>
                    <a:p>
                      <a:r>
                        <a:rPr lang="en-US" sz="1600" kern="1200" dirty="0" smtClean="0">
                          <a:effectLst/>
                          <a:latin typeface="Arial"/>
                          <a:cs typeface="Arial"/>
                        </a:rPr>
                        <a:t>Biology industry</a:t>
                      </a:r>
                      <a:r>
                        <a:rPr lang="en-US" sz="1600" dirty="0" smtClean="0">
                          <a:effectLst/>
                          <a:latin typeface="Arial"/>
                          <a:cs typeface="Arial"/>
                        </a:rPr>
                        <a:t> </a:t>
                      </a:r>
                      <a:endParaRPr lang="en-US" sz="1600" dirty="0">
                        <a:latin typeface="Arial"/>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effectLst/>
                          <a:latin typeface="Arial"/>
                          <a:cs typeface="Arial"/>
                        </a:rPr>
                        <a:t>Biomedical, biomedical engineering products, bio agriculture and bio manufacturing.</a:t>
                      </a:r>
                    </a:p>
                    <a:p>
                      <a:endParaRPr lang="en-US" sz="1200" dirty="0">
                        <a:latin typeface="Arial"/>
                        <a:cs typeface="Arial"/>
                      </a:endParaRPr>
                    </a:p>
                  </a:txBody>
                  <a:tcPr/>
                </a:tc>
              </a:tr>
              <a:tr h="728528">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600" kern="1200" dirty="0" smtClean="0">
                          <a:effectLst/>
                          <a:latin typeface="Arial"/>
                          <a:cs typeface="Arial"/>
                        </a:rPr>
                        <a:t>High-end equipment manufacturing industry </a:t>
                      </a:r>
                    </a:p>
                    <a:p>
                      <a:endParaRPr lang="en-US" sz="1600" dirty="0">
                        <a:latin typeface="Arial"/>
                        <a:cs typeface="Arial"/>
                      </a:endParaRPr>
                    </a:p>
                  </a:txBody>
                  <a:tcPr/>
                </a:tc>
                <a:tc>
                  <a:txBody>
                    <a:bodyPr/>
                    <a:lstStyle/>
                    <a:p>
                      <a:r>
                        <a:rPr lang="en-US" sz="1200" kern="1200" dirty="0" smtClean="0">
                          <a:effectLst/>
                          <a:latin typeface="Arial"/>
                          <a:cs typeface="Arial"/>
                        </a:rPr>
                        <a:t>Aviation equipment, satellite and their applications, railway vehicles equipment, Intelligent-manufacturing equipment</a:t>
                      </a:r>
                      <a:r>
                        <a:rPr lang="en-US" sz="1200" dirty="0" smtClean="0">
                          <a:effectLst/>
                          <a:latin typeface="Arial"/>
                          <a:cs typeface="Arial"/>
                        </a:rPr>
                        <a:t> </a:t>
                      </a:r>
                      <a:endParaRPr lang="en-US" sz="1200" dirty="0">
                        <a:latin typeface="Arial"/>
                        <a:cs typeface="Arial"/>
                      </a:endParaRPr>
                    </a:p>
                  </a:txBody>
                  <a:tcPr/>
                </a:tc>
              </a:tr>
              <a:tr h="595606">
                <a:tc>
                  <a:txBody>
                    <a:bodyPr/>
                    <a:lstStyle/>
                    <a:p>
                      <a:r>
                        <a:rPr lang="en-US" sz="1600" kern="1200" dirty="0" smtClean="0">
                          <a:effectLst/>
                          <a:latin typeface="Arial"/>
                          <a:cs typeface="Arial"/>
                        </a:rPr>
                        <a:t>New energy industry</a:t>
                      </a:r>
                      <a:r>
                        <a:rPr lang="en-US" sz="1600" dirty="0" smtClean="0">
                          <a:effectLst/>
                          <a:latin typeface="Arial"/>
                          <a:cs typeface="Arial"/>
                        </a:rPr>
                        <a:t> </a:t>
                      </a:r>
                      <a:endParaRPr lang="en-US" sz="1600" dirty="0">
                        <a:latin typeface="Arial"/>
                        <a:cs typeface="Arial"/>
                      </a:endParaRPr>
                    </a:p>
                  </a:txBody>
                  <a:tcPr/>
                </a:tc>
                <a:tc>
                  <a:txBody>
                    <a:bodyPr/>
                    <a:lstStyle/>
                    <a:p>
                      <a:r>
                        <a:rPr lang="en-US" sz="1200" kern="1200" dirty="0" smtClean="0">
                          <a:effectLst/>
                          <a:latin typeface="Arial"/>
                          <a:cs typeface="Arial"/>
                        </a:rPr>
                        <a:t>New generation nuclear power, solar energy-thermal application, solar thermal and solar PV(photovoltaic) electricity generation, wind energy technology equipment, smart grid, and biomass energy. </a:t>
                      </a:r>
                      <a:endParaRPr lang="en-US" sz="1200" dirty="0">
                        <a:latin typeface="Arial"/>
                        <a:cs typeface="Arial"/>
                      </a:endParaRPr>
                    </a:p>
                  </a:txBody>
                  <a:tcPr/>
                </a:tc>
              </a:tr>
              <a:tr h="595606">
                <a:tc>
                  <a:txBody>
                    <a:bodyPr/>
                    <a:lstStyle/>
                    <a:p>
                      <a:r>
                        <a:rPr lang="en-US" sz="1600" kern="1200" dirty="0" smtClean="0">
                          <a:effectLst/>
                          <a:latin typeface="Arial"/>
                          <a:cs typeface="Arial"/>
                        </a:rPr>
                        <a:t>New material industry</a:t>
                      </a:r>
                      <a:r>
                        <a:rPr lang="en-US" sz="1600" dirty="0" smtClean="0">
                          <a:effectLst/>
                          <a:latin typeface="Arial"/>
                          <a:cs typeface="Arial"/>
                        </a:rPr>
                        <a:t> </a:t>
                      </a:r>
                      <a:endParaRPr lang="en-US" sz="1600" dirty="0">
                        <a:latin typeface="Arial"/>
                        <a:cs typeface="Arial"/>
                      </a:endParaRPr>
                    </a:p>
                  </a:txBody>
                  <a:tcPr/>
                </a:tc>
                <a:tc>
                  <a:txBody>
                    <a:bodyPr/>
                    <a:lstStyle/>
                    <a:p>
                      <a:r>
                        <a:rPr lang="en-US" sz="1200" kern="1200" dirty="0" smtClean="0">
                          <a:effectLst/>
                          <a:latin typeface="Arial"/>
                          <a:cs typeface="Arial"/>
                        </a:rPr>
                        <a:t>New functional material, advanced structural material, high performance fiber and its composite and common basic materials. </a:t>
                      </a:r>
                      <a:endParaRPr lang="en-US" sz="1200" dirty="0">
                        <a:latin typeface="Arial"/>
                        <a:cs typeface="Arial"/>
                      </a:endParaRPr>
                    </a:p>
                  </a:txBody>
                  <a:tcPr/>
                </a:tc>
              </a:tr>
              <a:tr h="595606">
                <a:tc>
                  <a:txBody>
                    <a:bodyPr/>
                    <a:lstStyle/>
                    <a:p>
                      <a:r>
                        <a:rPr lang="en-US" sz="1600" kern="1200" dirty="0" smtClean="0">
                          <a:effectLst/>
                          <a:latin typeface="Arial"/>
                          <a:cs typeface="Arial"/>
                        </a:rPr>
                        <a:t>New energy automobile industry</a:t>
                      </a:r>
                      <a:r>
                        <a:rPr lang="en-US" sz="1600" dirty="0" smtClean="0">
                          <a:effectLst/>
                          <a:latin typeface="Arial"/>
                          <a:cs typeface="Arial"/>
                        </a:rPr>
                        <a:t> </a:t>
                      </a:r>
                      <a:endParaRPr lang="en-US" sz="1600" dirty="0">
                        <a:latin typeface="Arial"/>
                        <a:cs typeface="Arial"/>
                      </a:endParaRPr>
                    </a:p>
                  </a:txBody>
                  <a:tcPr/>
                </a:tc>
                <a:tc>
                  <a:txBody>
                    <a:bodyPr/>
                    <a:lstStyle/>
                    <a:p>
                      <a:pPr marL="0" marR="0" indent="0" algn="l" defTabSz="914400" rtl="0" eaLnBrk="1" fontAlgn="auto" latinLnBrk="0" hangingPunct="1">
                        <a:lnSpc>
                          <a:spcPct val="100000"/>
                        </a:lnSpc>
                        <a:spcBef>
                          <a:spcPts val="0"/>
                        </a:spcBef>
                        <a:spcAft>
                          <a:spcPts val="0"/>
                        </a:spcAft>
                        <a:buClrTx/>
                        <a:buSzTx/>
                        <a:buFontTx/>
                        <a:buNone/>
                        <a:tabLst/>
                        <a:defRPr/>
                      </a:pPr>
                      <a:r>
                        <a:rPr lang="en-US" sz="1200" kern="1200" dirty="0" smtClean="0">
                          <a:effectLst/>
                          <a:latin typeface="Arial"/>
                          <a:cs typeface="Arial"/>
                        </a:rPr>
                        <a:t>Plug-in Hybrid Electric Vehicle (HEV), Battery Electric Vehicle (BEV)  and Fuel Cell Electric Vehicle (FCEV) technology</a:t>
                      </a:r>
                    </a:p>
                  </a:txBody>
                  <a:tcPr/>
                </a:tc>
              </a:tr>
            </a:tbl>
          </a:graphicData>
        </a:graphic>
      </p:graphicFrame>
      <p:sp>
        <p:nvSpPr>
          <p:cNvPr id="3" name="Slide Number Placeholder 2"/>
          <p:cNvSpPr>
            <a:spLocks noGrp="1"/>
          </p:cNvSpPr>
          <p:nvPr>
            <p:ph type="sldNum" sz="quarter" idx="12"/>
          </p:nvPr>
        </p:nvSpPr>
        <p:spPr/>
        <p:txBody>
          <a:bodyPr/>
          <a:lstStyle/>
          <a:p>
            <a:fld id="{D7E63A33-8271-4DD0-9C48-789913D7C115}" type="slidenum">
              <a:rPr lang="en-US" smtClean="0"/>
              <a:pPr/>
              <a:t>7</a:t>
            </a:fld>
            <a:endParaRPr lang="en-US"/>
          </a:p>
        </p:txBody>
      </p:sp>
    </p:spTree>
    <p:extLst>
      <p:ext uri="{BB962C8B-B14F-4D97-AF65-F5344CB8AC3E}">
        <p14:creationId xmlns:p14="http://schemas.microsoft.com/office/powerpoint/2010/main" xmlns="" val="163902113"/>
      </p:ext>
    </p:extLst>
  </p:cSld>
  <p:clrMapOvr>
    <a:masterClrMapping/>
  </p:clrMapOvr>
  <p:timing>
    <p:tnLst>
      <p:par>
        <p:cTn id="1" dur="indefinite" restart="never" nodeType="tmRoot"/>
      </p:par>
    </p:tnLst>
  </p:timing>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p:txBody>
          <a:bodyPr>
            <a:normAutofit fontScale="90000"/>
          </a:bodyPr>
          <a:lstStyle/>
          <a:p>
            <a:r>
              <a:rPr lang="en-US" dirty="0" smtClean="0"/>
              <a:t>2. Medium-term: Political Transition brings Unusually High Uncertainty</a:t>
            </a:r>
            <a:endParaRPr lang="en-US" dirty="0"/>
          </a:p>
        </p:txBody>
      </p:sp>
      <p:sp>
        <p:nvSpPr>
          <p:cNvPr id="3" name="Content Placeholder 2"/>
          <p:cNvSpPr>
            <a:spLocks noGrp="1"/>
          </p:cNvSpPr>
          <p:nvPr>
            <p:ph idx="1"/>
          </p:nvPr>
        </p:nvSpPr>
        <p:spPr/>
        <p:txBody>
          <a:bodyPr>
            <a:normAutofit fontScale="77500" lnSpcReduction="20000"/>
          </a:bodyPr>
          <a:lstStyle/>
          <a:p>
            <a:pPr>
              <a:buNone/>
            </a:pPr>
            <a:r>
              <a:rPr lang="en-US" dirty="0" smtClean="0"/>
              <a:t>Natural </a:t>
            </a:r>
            <a:r>
              <a:rPr lang="en-US" dirty="0"/>
              <a:t>t</a:t>
            </a:r>
            <a:r>
              <a:rPr lang="en-US" dirty="0" smtClean="0"/>
              <a:t>o focus on top leadership: New Communist Party chief Xi Jinping (recent successful US visit); presumed new Premier Li Keqiang.</a:t>
            </a:r>
          </a:p>
          <a:p>
            <a:pPr>
              <a:buNone/>
            </a:pPr>
            <a:r>
              <a:rPr lang="en-US" dirty="0" smtClean="0"/>
              <a:t>However, note that new leaders come in at every level of the hierarchy.  New head of China Bank Regulatory Commission is less hawkish than predecessor; new PBC head due early 2013.</a:t>
            </a:r>
          </a:p>
          <a:p>
            <a:pPr>
              <a:buNone/>
            </a:pPr>
            <a:r>
              <a:rPr lang="en-US" dirty="0" smtClean="0"/>
              <a:t>Provincial leaders turn over at year-end.  Lower-level leaders turning over now.  Even company heads may change CEOs and lose backers.</a:t>
            </a:r>
          </a:p>
          <a:p>
            <a:pPr>
              <a:buNone/>
            </a:pPr>
            <a:r>
              <a:rPr lang="en-US" dirty="0" smtClean="0"/>
              <a:t>Top leadership probably set, but watch for possible more important roles for Wang Qishan (current vice-Premier) and Zhou </a:t>
            </a:r>
            <a:r>
              <a:rPr lang="en-US" dirty="0" err="1" smtClean="0"/>
              <a:t>Xiaochuan</a:t>
            </a:r>
            <a:r>
              <a:rPr lang="en-US" dirty="0" smtClean="0"/>
              <a:t> (current central bank head). </a:t>
            </a:r>
          </a:p>
          <a:p>
            <a:pPr>
              <a:buNone/>
            </a:pPr>
            <a:endParaRPr lang="en-US"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Title 1"/>
          <p:cNvSpPr>
            <a:spLocks noGrp="1"/>
          </p:cNvSpPr>
          <p:nvPr>
            <p:ph type="title"/>
          </p:nvPr>
        </p:nvSpPr>
        <p:spPr>
          <a:xfrm>
            <a:off x="457200" y="0"/>
            <a:ext cx="8229600" cy="1066800"/>
          </a:xfrm>
        </p:spPr>
        <p:txBody>
          <a:bodyPr/>
          <a:lstStyle/>
          <a:p>
            <a:r>
              <a:rPr lang="en-US" dirty="0" smtClean="0"/>
              <a:t>Recent Shift in Atmosphere</a:t>
            </a:r>
            <a:endParaRPr lang="en-US" dirty="0"/>
          </a:p>
        </p:txBody>
      </p:sp>
      <p:sp>
        <p:nvSpPr>
          <p:cNvPr id="3" name="Content Placeholder 2"/>
          <p:cNvSpPr>
            <a:spLocks noGrp="1"/>
          </p:cNvSpPr>
          <p:nvPr>
            <p:ph idx="1"/>
          </p:nvPr>
        </p:nvSpPr>
        <p:spPr>
          <a:xfrm>
            <a:off x="457200" y="1295400"/>
            <a:ext cx="8153400" cy="5638800"/>
          </a:xfrm>
        </p:spPr>
        <p:txBody>
          <a:bodyPr>
            <a:normAutofit fontScale="77500" lnSpcReduction="20000"/>
          </a:bodyPr>
          <a:lstStyle/>
          <a:p>
            <a:pPr>
              <a:buNone/>
            </a:pPr>
            <a:r>
              <a:rPr lang="en-US" dirty="0" smtClean="0"/>
              <a:t>Economic reforms have stagnated for several years.  Suddenly, there is renewed interest in reviving reform, and increased possibilities of forward movement.  Why?</a:t>
            </a:r>
          </a:p>
          <a:p>
            <a:pPr marL="514350" indent="-514350">
              <a:buAutoNum type="arabicPeriod"/>
            </a:pPr>
            <a:r>
              <a:rPr lang="en-US" dirty="0" smtClean="0"/>
              <a:t>Xi Jinping, designated successor, has expressed interest in a comprehensive reform program for fall 2013.  (“Top-level design” for reform: </a:t>
            </a:r>
            <a:r>
              <a:rPr lang="zh-CN" altLang="en-US" dirty="0" smtClean="0"/>
              <a:t>顶层设计</a:t>
            </a:r>
            <a:r>
              <a:rPr lang="en-US" altLang="zh-CN" dirty="0" smtClean="0"/>
              <a:t> inserted into 12</a:t>
            </a:r>
            <a:r>
              <a:rPr lang="en-US" altLang="zh-CN" baseline="30000" dirty="0" smtClean="0"/>
              <a:t>th</a:t>
            </a:r>
            <a:r>
              <a:rPr lang="en-US" altLang="zh-CN" dirty="0" smtClean="0"/>
              <a:t> Five Year Plan Suggestions).  </a:t>
            </a:r>
            <a:r>
              <a:rPr lang="en-US" dirty="0" smtClean="0"/>
              <a:t>World Bank and others have responded.</a:t>
            </a:r>
          </a:p>
          <a:p>
            <a:pPr marL="514350" indent="-514350">
              <a:buAutoNum type="arabicPeriod"/>
            </a:pPr>
            <a:r>
              <a:rPr lang="en-US" dirty="0" smtClean="0"/>
              <a:t>Problems that technocrats have warned of since 2009 are now real; something must be done; credibility of finance technocrats (PBC) has recovered after 3 years of a down market.</a:t>
            </a:r>
          </a:p>
          <a:p>
            <a:pPr marL="514350" indent="-514350">
              <a:buAutoNum type="arabicPeriod"/>
            </a:pPr>
            <a:r>
              <a:rPr lang="en-US" dirty="0" smtClean="0"/>
              <a:t>Political fall of Bo Xilai in Chongqing eliminates a (dangerous) wild card nationalist and “leftist” political figure.  Opens way for more open-minded politicians.</a:t>
            </a:r>
          </a:p>
          <a:p>
            <a:pPr marL="514350" indent="-514350">
              <a:buNone/>
            </a:pPr>
            <a:r>
              <a:rPr lang="en-US" dirty="0" smtClean="0"/>
              <a:t>Can we be optimistic?  Not yet.  It’s still too early to tell.</a:t>
            </a:r>
          </a:p>
          <a:p>
            <a:pPr marL="514350" indent="-514350">
              <a:buAutoNum type="arabicPeriod"/>
            </a:pPr>
            <a:endParaRPr lang="en-US" dirty="0"/>
          </a:p>
        </p:txBody>
      </p:sp>
    </p:spTree>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3.xml><?xml version="1.0" encoding="utf-8"?>
<a:theme xmlns:a="http://schemas.openxmlformats.org/drawingml/2006/main" name="Office Theme">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12415</TotalTime>
  <Words>1198</Words>
  <Application>Microsoft Office PowerPoint</Application>
  <PresentationFormat>On-screen Show (4:3)</PresentationFormat>
  <Paragraphs>88</Paragraphs>
  <Slides>15</Slides>
  <Notes>15</Notes>
  <HiddenSlides>0</HiddenSlides>
  <MMClips>0</MMClips>
  <ScaleCrop>false</ScaleCrop>
  <HeadingPairs>
    <vt:vector size="4" baseType="variant">
      <vt:variant>
        <vt:lpstr>Theme</vt:lpstr>
      </vt:variant>
      <vt:variant>
        <vt:i4>1</vt:i4>
      </vt:variant>
      <vt:variant>
        <vt:lpstr>Slide Titles</vt:lpstr>
      </vt:variant>
      <vt:variant>
        <vt:i4>15</vt:i4>
      </vt:variant>
    </vt:vector>
  </HeadingPairs>
  <TitlesOfParts>
    <vt:vector size="16" baseType="lpstr">
      <vt:lpstr>Office Theme</vt:lpstr>
      <vt:lpstr>Turning Points in China’s Development</vt:lpstr>
      <vt:lpstr>Three Simultaneous Turning Points</vt:lpstr>
      <vt:lpstr>1. Short Run: Macro Turning Point</vt:lpstr>
      <vt:lpstr>Slide 4</vt:lpstr>
      <vt:lpstr>Reasonably steady, moderately  dis-inflationary policy</vt:lpstr>
      <vt:lpstr>Slide 6</vt:lpstr>
      <vt:lpstr>“Bubble” in High-Tech Industry is Not Under Control:      Strategic emerging industries (35 Sectors)</vt:lpstr>
      <vt:lpstr>2. Medium-term: Political Transition brings Unusually High Uncertainty</vt:lpstr>
      <vt:lpstr>Recent Shift in Atmosphere</vt:lpstr>
      <vt:lpstr>3. Long-run: Profound Shift in Cost Conditions, Growth Model</vt:lpstr>
      <vt:lpstr>Slide 11</vt:lpstr>
      <vt:lpstr>Growth in Education Supply: Reinforce changes due to demography and rural-urban migration</vt:lpstr>
      <vt:lpstr>Exporters: Persistent cost pressures</vt:lpstr>
      <vt:lpstr>Slide 14</vt:lpstr>
      <vt:lpstr>Conclusion: 2 Choices, 1 Argument</vt:lpstr>
    </vt:vector>
  </TitlesOfParts>
  <LinksUpToDate>false</LinksUpToDate>
  <SharedDoc>false</SharedDoc>
  <HyperlinksChanged>false</HyperlinksChanged>
  <AppVersion>12.0000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China Tomorrow</dc:title>
  <dc:creator>bnaughton</dc:creator>
  <cp:lastModifiedBy>SysAndy</cp:lastModifiedBy>
  <cp:revision>16</cp:revision>
  <cp:lastPrinted>2012-04-30T22:44:10Z</cp:lastPrinted>
  <dcterms:created xsi:type="dcterms:W3CDTF">2012-02-28T10:14:04Z</dcterms:created>
  <dcterms:modified xsi:type="dcterms:W3CDTF">2012-05-03T16:32:57Z</dcterms:modified>
</cp:coreProperties>
</file>