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4" r:id="rId2"/>
    <p:sldId id="271" r:id="rId3"/>
    <p:sldId id="260" r:id="rId4"/>
    <p:sldId id="261" r:id="rId5"/>
    <p:sldId id="273" r:id="rId6"/>
    <p:sldId id="268" r:id="rId7"/>
    <p:sldId id="27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94660"/>
  </p:normalViewPr>
  <p:slideViewPr>
    <p:cSldViewPr>
      <p:cViewPr>
        <p:scale>
          <a:sx n="61" d="100"/>
          <a:sy n="61" d="100"/>
        </p:scale>
        <p:origin x="-588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EC47EAF-5889-476C-BFF2-6479F9C500AE}" type="datetimeFigureOut">
              <a:rPr lang="en-US"/>
              <a:pPr>
                <a:defRPr/>
              </a:pPr>
              <a:t>5/3/2012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9BFBD0D-A341-4761-AC3D-1AE28441DE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32140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2CB6B9-C3BF-4E61-9279-004432252FCC}" type="slidenum">
              <a:rPr lang="zh-TW" altLang="en-GB"/>
              <a:pPr/>
              <a:t>1</a:t>
            </a:fld>
            <a:endParaRPr lang="en-GB" altLang="zh-TW"/>
          </a:p>
        </p:txBody>
      </p:sp>
      <p:sp>
        <p:nvSpPr>
          <p:cNvPr id="1903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15950" y="254000"/>
            <a:ext cx="3492500" cy="2619375"/>
          </a:xfrm>
          <a:ln/>
        </p:spPr>
      </p:sp>
      <p:sp>
        <p:nvSpPr>
          <p:cNvPr id="1903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7084" y="3218875"/>
            <a:ext cx="5819781" cy="5235784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806B1-C11F-460B-9755-276432F471A8}" type="datetimeFigureOut">
              <a:rPr lang="en-US"/>
              <a:pPr>
                <a:defRPr/>
              </a:pPr>
              <a:t>5/3/2012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8685E-CBF9-497F-8189-6031C0B7D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6C675-5DAF-463E-BB11-85B8A9E835BD}" type="datetimeFigureOut">
              <a:rPr lang="en-US"/>
              <a:pPr>
                <a:defRPr/>
              </a:pPr>
              <a:t>5/3/2012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8ECE5-7843-475D-82FC-D48EE58EDE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B139D-BD53-41DF-8367-D258B5C56F4F}" type="datetimeFigureOut">
              <a:rPr lang="en-US"/>
              <a:pPr>
                <a:defRPr/>
              </a:pPr>
              <a:t>5/3/2012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384E1-542F-4C6A-B98C-5EA19D4D1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8E5B9-E9CA-4E42-9599-9CC4FBF99933}" type="datetimeFigureOut">
              <a:rPr lang="en-US"/>
              <a:pPr>
                <a:defRPr/>
              </a:pPr>
              <a:t>5/3/2012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12EF8-41A8-475F-A449-6748D2F1A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A0EC1-2374-403B-8834-61D52DA5B24D}" type="datetimeFigureOut">
              <a:rPr lang="en-US"/>
              <a:pPr>
                <a:defRPr/>
              </a:pPr>
              <a:t>5/3/2012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AE90C-89A9-4DA3-B29E-0187C5544C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A7485-7E58-4CD7-B8A9-0A50133CDFF8}" type="datetimeFigureOut">
              <a:rPr lang="en-US"/>
              <a:pPr>
                <a:defRPr/>
              </a:pPr>
              <a:t>5/3/2012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FB8D4-A6BF-4A99-9484-0878D6A9AC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1F6CF-A619-469A-82CB-98E8B79F35A8}" type="datetimeFigureOut">
              <a:rPr lang="en-US"/>
              <a:pPr>
                <a:defRPr/>
              </a:pPr>
              <a:t>5/3/2012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52755-3835-4691-A1B4-94691546B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20924-D48B-4EC3-B6E3-8329FF59CF71}" type="datetimeFigureOut">
              <a:rPr lang="en-US"/>
              <a:pPr>
                <a:defRPr/>
              </a:pPr>
              <a:t>5/3/2012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976EF-3674-407B-B8E9-8D122F585D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A40ED-BC1A-46BB-BEC0-5DF09AF3F75F}" type="datetimeFigureOut">
              <a:rPr lang="en-US"/>
              <a:pPr>
                <a:defRPr/>
              </a:pPr>
              <a:t>5/3/2012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C578D-E00D-44B5-ABE8-97616AE4E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DD666-D182-47D0-BFD9-6B7EE4661E33}" type="datetimeFigureOut">
              <a:rPr lang="en-US"/>
              <a:pPr>
                <a:defRPr/>
              </a:pPr>
              <a:t>5/3/2012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23D43-E6E9-47E5-B29F-7E40014BD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59A60-78A0-40C4-B712-476FA0B6B5D0}" type="datetimeFigureOut">
              <a:rPr lang="en-US"/>
              <a:pPr>
                <a:defRPr/>
              </a:pPr>
              <a:t>5/3/2012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B5901-BFDA-467C-8B97-D8BF06705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6603EF-A5E1-47EC-9075-B07C2A8FF591}" type="datetimeFigureOut">
              <a:rPr lang="en-US"/>
              <a:pPr>
                <a:defRPr/>
              </a:pPr>
              <a:t>5/3/2012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6BAA5A-BF39-4756-9507-0BB16D9288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2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2594" name="Picture 2" descr="keysymbol250pt_smoke50percen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103" y="3854740"/>
            <a:ext cx="2534227" cy="2785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02595" name="PRESENTATION TITLE"/>
          <p:cNvSpPr>
            <a:spLocks noGrp="1" noChangeArrowheads="1"/>
          </p:cNvSpPr>
          <p:nvPr>
            <p:ph type="ctrTitle"/>
            <p:custDataLst>
              <p:tags r:id="rId2"/>
            </p:custDataLst>
          </p:nvPr>
        </p:nvSpPr>
        <p:spPr bwMode="gray">
          <a:xfrm>
            <a:off x="639330" y="3205308"/>
            <a:ext cx="7071591" cy="1271443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193D85"/>
                </a:solidFill>
              </a14:hiddenFill>
            </a:ext>
          </a:extLst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altLang="zh-TW" sz="3300" dirty="0">
                <a:latin typeface="UBSHeadline" pitchFamily="18" charset="0"/>
              </a:rPr>
              <a:t>A Turning Point in China's Development</a:t>
            </a:r>
            <a:r>
              <a:rPr lang="en-GB" altLang="zh-TW" sz="2900" i="1" dirty="0">
                <a:solidFill>
                  <a:srgbClr val="FF3300"/>
                </a:solidFill>
                <a:latin typeface="UBSHeadline" pitchFamily="18" charset="0"/>
              </a:rPr>
              <a:t> </a:t>
            </a:r>
            <a:r>
              <a:rPr lang="en-GB" altLang="zh-TW" sz="2200" dirty="0">
                <a:latin typeface="UBSHeadline" pitchFamily="18" charset="0"/>
              </a:rPr>
              <a:t/>
            </a:r>
            <a:br>
              <a:rPr lang="en-GB" altLang="zh-TW" sz="2200" dirty="0">
                <a:latin typeface="UBSHeadline" pitchFamily="18" charset="0"/>
              </a:rPr>
            </a:br>
            <a:r>
              <a:rPr lang="en-GB" altLang="zh-CN" sz="2200" dirty="0">
                <a:latin typeface="UBSHeadline" pitchFamily="18" charset="0"/>
              </a:rPr>
              <a:t/>
            </a:r>
            <a:br>
              <a:rPr lang="en-GB" altLang="zh-CN" sz="2200" dirty="0">
                <a:latin typeface="UBSHeadline" pitchFamily="18" charset="0"/>
              </a:rPr>
            </a:br>
            <a:r>
              <a:rPr lang="en-GB" altLang="zh-CN" sz="2200" dirty="0">
                <a:latin typeface="UBSHeadline" pitchFamily="18" charset="0"/>
              </a:rPr>
              <a:t/>
            </a:r>
            <a:br>
              <a:rPr lang="en-GB" altLang="zh-CN" sz="2200" dirty="0">
                <a:latin typeface="UBSHeadline" pitchFamily="18" charset="0"/>
              </a:rPr>
            </a:br>
            <a:r>
              <a:rPr lang="en-GB" altLang="zh-TW" sz="1600" dirty="0">
                <a:latin typeface="UBSHeadline" pitchFamily="18" charset="0"/>
              </a:rPr>
              <a:t>Tao Wang</a:t>
            </a:r>
            <a:br>
              <a:rPr lang="en-GB" altLang="zh-TW" sz="1600" dirty="0">
                <a:latin typeface="UBSHeadline" pitchFamily="18" charset="0"/>
              </a:rPr>
            </a:br>
            <a:r>
              <a:rPr lang="en-US" altLang="zh-TW" sz="1600" dirty="0">
                <a:latin typeface="UBSHeadline" pitchFamily="18" charset="0"/>
              </a:rPr>
              <a:t>Managing Director</a:t>
            </a:r>
            <a:br>
              <a:rPr lang="en-US" altLang="zh-TW" sz="1600" dirty="0">
                <a:latin typeface="UBSHeadline" pitchFamily="18" charset="0"/>
              </a:rPr>
            </a:br>
            <a:r>
              <a:rPr lang="en-GB" altLang="zh-TW" sz="1600" dirty="0">
                <a:latin typeface="UBSHeadline" pitchFamily="18" charset="0"/>
              </a:rPr>
              <a:t>Head of China Economic Research</a:t>
            </a:r>
            <a:br>
              <a:rPr lang="en-GB" altLang="zh-TW" sz="1600" dirty="0">
                <a:latin typeface="UBSHeadline" pitchFamily="18" charset="0"/>
              </a:rPr>
            </a:br>
            <a:r>
              <a:rPr lang="en-GB" altLang="zh-TW" sz="1600" dirty="0">
                <a:latin typeface="UBSHeadline" pitchFamily="18" charset="0"/>
              </a:rPr>
              <a:t/>
            </a:r>
            <a:br>
              <a:rPr lang="en-GB" altLang="zh-TW" sz="1600" dirty="0">
                <a:latin typeface="UBSHeadline" pitchFamily="18" charset="0"/>
              </a:rPr>
            </a:br>
            <a:endParaRPr lang="en-GB" altLang="zh-TW" sz="1600" dirty="0">
              <a:latin typeface="UBSHeadline" pitchFamily="18" charset="0"/>
            </a:endParaRPr>
          </a:p>
        </p:txBody>
      </p:sp>
      <p:sp>
        <p:nvSpPr>
          <p:cNvPr id="1902602" name="Line 10"/>
          <p:cNvSpPr>
            <a:spLocks noChangeShapeType="1"/>
          </p:cNvSpPr>
          <p:nvPr/>
        </p:nvSpPr>
        <p:spPr bwMode="auto">
          <a:xfrm rot="5400000">
            <a:off x="4095750" y="381000"/>
            <a:ext cx="773545" cy="0"/>
          </a:xfrm>
          <a:prstGeom prst="line">
            <a:avLst/>
          </a:prstGeom>
          <a:noFill/>
          <a:ln w="31750">
            <a:solidFill>
              <a:srgbClr val="E6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rgbClr val="E60000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02603" name="Line 11"/>
          <p:cNvSpPr>
            <a:spLocks noChangeShapeType="1"/>
          </p:cNvSpPr>
          <p:nvPr/>
        </p:nvSpPr>
        <p:spPr bwMode="auto">
          <a:xfrm rot="5400000">
            <a:off x="6605444" y="381000"/>
            <a:ext cx="773545" cy="0"/>
          </a:xfrm>
          <a:prstGeom prst="line">
            <a:avLst/>
          </a:prstGeom>
          <a:noFill/>
          <a:ln w="31750">
            <a:solidFill>
              <a:srgbClr val="E6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rgbClr val="E60000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02615" name="Rectangle 23"/>
          <p:cNvSpPr>
            <a:spLocks noChangeArrowheads="1"/>
          </p:cNvSpPr>
          <p:nvPr/>
        </p:nvSpPr>
        <p:spPr bwMode="auto">
          <a:xfrm>
            <a:off x="780986" y="4995593"/>
            <a:ext cx="2413000" cy="251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GB" altLang="zh-CN" sz="1600" dirty="0">
                <a:solidFill>
                  <a:srgbClr val="000000"/>
                </a:solidFill>
                <a:latin typeface="Frutiger 45 Light" pitchFamily="34" charset="0"/>
                <a:ea typeface="宋体" pitchFamily="2" charset="-122"/>
              </a:rPr>
              <a:t>May 2012</a:t>
            </a:r>
            <a:endParaRPr lang="en-GB" altLang="zh-CN" sz="1600" dirty="0">
              <a:latin typeface="Frutiger 45 Light" pitchFamily="34" charset="0"/>
              <a:ea typeface="宋体" pitchFamily="2" charset="-122"/>
            </a:endParaRPr>
          </a:p>
        </p:txBody>
      </p:sp>
      <p:pic>
        <p:nvPicPr>
          <p:cNvPr id="1902618" name="Picture 26" descr="urgbx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512330"/>
            <a:ext cx="845705" cy="323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96969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rgbClr val="FFFFFF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4155748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35459684-1372-4B37-81D6-B9078C3F1862}" type="slidenum">
              <a:rPr lang="zh-CN" altLang="en-GB"/>
              <a:pPr algn="l">
                <a:defRPr/>
              </a:pPr>
              <a:t>2</a:t>
            </a:fld>
            <a:endParaRPr lang="en-GB" altLang="zh-CN">
              <a:solidFill>
                <a:srgbClr val="DDF2FA"/>
              </a:solidFill>
            </a:endParaRPr>
          </a:p>
        </p:txBody>
      </p:sp>
      <p:sp>
        <p:nvSpPr>
          <p:cNvPr id="401410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1295400" y="431800"/>
            <a:ext cx="7391400" cy="250825"/>
          </a:xfrm>
        </p:spPr>
        <p:txBody>
          <a:bodyPr rtlCol="0">
            <a:noAutofit/>
          </a:bodyPr>
          <a:lstStyle/>
          <a:p>
            <a:pPr fontAlgn="auto">
              <a:lnSpc>
                <a:spcPct val="70000"/>
              </a:lnSpc>
              <a:spcAft>
                <a:spcPts val="0"/>
              </a:spcAft>
              <a:defRPr/>
            </a:pPr>
            <a:r>
              <a:rPr lang="en-US" altLang="zh-CN" sz="3200" dirty="0"/>
              <a:t>Relatively weak household consumption</a:t>
            </a: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1295400" y="6180138"/>
            <a:ext cx="241935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fontAlgn="b">
              <a:spcBef>
                <a:spcPct val="20000"/>
              </a:spcBef>
            </a:pPr>
            <a:r>
              <a:rPr lang="en-GB" altLang="zh-CN" sz="800">
                <a:latin typeface="Calibri" pitchFamily="34" charset="0"/>
              </a:rPr>
              <a:t>Source: CEIC, UBS estimates</a:t>
            </a:r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1219200"/>
            <a:ext cx="4953000" cy="473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8E38215D-C366-4D85-8529-B8C8BAF838F8}" type="slidenum">
              <a:rPr lang="zh-TW" altLang="en-US"/>
              <a:pPr algn="l">
                <a:defRPr/>
              </a:pPr>
              <a:t>3</a:t>
            </a:fld>
            <a:endParaRPr lang="en-US" altLang="zh-TW"/>
          </a:p>
        </p:txBody>
      </p:sp>
      <p:sp>
        <p:nvSpPr>
          <p:cNvPr id="129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695325" y="536575"/>
            <a:ext cx="7867650" cy="344488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US" altLang="zh-CN" sz="3200" dirty="0" smtClean="0"/>
              <a:t>Why is China’s saving rate so high?</a:t>
            </a:r>
          </a:p>
        </p:txBody>
      </p:sp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1066800"/>
            <a:ext cx="4783138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87" name="Text Box 4"/>
          <p:cNvSpPr txBox="1">
            <a:spLocks noChangeArrowheads="1"/>
          </p:cNvSpPr>
          <p:nvPr/>
        </p:nvSpPr>
        <p:spPr bwMode="auto">
          <a:xfrm>
            <a:off x="1309688" y="6180138"/>
            <a:ext cx="241935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fontAlgn="b">
              <a:spcBef>
                <a:spcPct val="20000"/>
              </a:spcBef>
            </a:pPr>
            <a:r>
              <a:rPr lang="en-GB" altLang="zh-CN" sz="800">
                <a:latin typeface="Calibri" pitchFamily="34" charset="0"/>
              </a:rPr>
              <a:t>Source: CEIC, UBS estimates</a:t>
            </a:r>
          </a:p>
        </p:txBody>
      </p:sp>
    </p:spTree>
    <p:custDataLst>
      <p:tags r:id="rId1"/>
    </p:custData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2B12367F-887D-43E1-852C-E4CE086D891D}" type="slidenum">
              <a:rPr lang="zh-TW" altLang="en-US"/>
              <a:pPr algn="l">
                <a:defRPr/>
              </a:pPr>
              <a:t>4</a:t>
            </a:fld>
            <a:endParaRPr lang="en-US" altLang="zh-TW"/>
          </a:p>
        </p:txBody>
      </p:sp>
      <p:sp>
        <p:nvSpPr>
          <p:cNvPr id="1297410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695325" y="452438"/>
            <a:ext cx="7867650" cy="428625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US" altLang="zh-CN" sz="3200" dirty="0" smtClean="0"/>
              <a:t>The results of heavy industrialization</a:t>
            </a:r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990600"/>
            <a:ext cx="388620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4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53000" y="2743200"/>
            <a:ext cx="3810000" cy="364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465" name="Text Box 4"/>
          <p:cNvSpPr txBox="1">
            <a:spLocks noChangeArrowheads="1"/>
          </p:cNvSpPr>
          <p:nvPr/>
        </p:nvSpPr>
        <p:spPr bwMode="auto">
          <a:xfrm>
            <a:off x="1309688" y="6180138"/>
            <a:ext cx="241935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fontAlgn="b">
              <a:spcBef>
                <a:spcPct val="20000"/>
              </a:spcBef>
            </a:pPr>
            <a:r>
              <a:rPr lang="en-GB" altLang="zh-CN" sz="800">
                <a:latin typeface="Calibri" pitchFamily="34" charset="0"/>
              </a:rPr>
              <a:t>Source: CEIC, UBS estimates</a:t>
            </a:r>
          </a:p>
        </p:txBody>
      </p:sp>
    </p:spTree>
    <p:custDataLst>
      <p:tags r:id="rId1"/>
    </p:custData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Wage growth and labor productivity</a:t>
            </a:r>
          </a:p>
        </p:txBody>
      </p:sp>
      <p:pic>
        <p:nvPicPr>
          <p:cNvPr id="1536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1905000"/>
            <a:ext cx="43307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295400" y="6180138"/>
            <a:ext cx="241935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fontAlgn="b">
              <a:spcBef>
                <a:spcPct val="20000"/>
              </a:spcBef>
            </a:pPr>
            <a:r>
              <a:rPr lang="en-GB" altLang="zh-CN" sz="800">
                <a:latin typeface="Calibri" pitchFamily="34" charset="0"/>
              </a:rPr>
              <a:t>Source: CEIC, UBS estimates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C3DCCC84-0DEA-4E78-B433-BB95278732CF}" type="slidenum">
              <a:rPr lang="zh-CN" altLang="en-GB"/>
              <a:pPr algn="l">
                <a:defRPr/>
              </a:pPr>
              <a:t>6</a:t>
            </a:fld>
            <a:endParaRPr lang="en-GB" altLang="zh-CN">
              <a:solidFill>
                <a:srgbClr val="DDF2FA"/>
              </a:solidFill>
            </a:endParaRPr>
          </a:p>
        </p:txBody>
      </p:sp>
      <p:sp>
        <p:nvSpPr>
          <p:cNvPr id="46182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609600" y="381000"/>
            <a:ext cx="8077200" cy="381000"/>
          </a:xfrm>
        </p:spPr>
        <p:txBody>
          <a:bodyPr rtlCol="0">
            <a:noAutofit/>
          </a:bodyPr>
          <a:lstStyle/>
          <a:p>
            <a:pPr fontAlgn="auto">
              <a:lnSpc>
                <a:spcPct val="70000"/>
              </a:lnSpc>
              <a:spcAft>
                <a:spcPts val="0"/>
              </a:spcAft>
              <a:defRPr/>
            </a:pPr>
            <a:r>
              <a:rPr lang="en-US" altLang="zh-CN" sz="3200" dirty="0"/>
              <a:t>China’s next decade: labor transfer incomplete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309688" y="6180138"/>
            <a:ext cx="241935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fontAlgn="b">
              <a:spcBef>
                <a:spcPct val="20000"/>
              </a:spcBef>
            </a:pPr>
            <a:r>
              <a:rPr lang="en-GB" altLang="zh-CN" sz="800">
                <a:latin typeface="Calibri" pitchFamily="34" charset="0"/>
              </a:rPr>
              <a:t>Source: CEIC, UBS estimates</a:t>
            </a:r>
          </a:p>
        </p:txBody>
      </p:sp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1295400"/>
            <a:ext cx="5029200" cy="48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D69C9993-D338-4A94-8132-14D2EA6A282F}" type="slidenum">
              <a:rPr lang="zh-CN" altLang="en-GB"/>
              <a:pPr algn="l">
                <a:defRPr/>
              </a:pPr>
              <a:t>7</a:t>
            </a:fld>
            <a:endParaRPr lang="en-GB" altLang="zh-CN">
              <a:solidFill>
                <a:srgbClr val="DDF2FA"/>
              </a:solidFill>
            </a:endParaRPr>
          </a:p>
        </p:txBody>
      </p:sp>
      <p:sp>
        <p:nvSpPr>
          <p:cNvPr id="447490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1295400" y="431800"/>
            <a:ext cx="7391400" cy="250825"/>
          </a:xfrm>
        </p:spPr>
        <p:txBody>
          <a:bodyPr rtlCol="0">
            <a:noAutofit/>
          </a:bodyPr>
          <a:lstStyle/>
          <a:p>
            <a:pPr fontAlgn="auto">
              <a:lnSpc>
                <a:spcPct val="70000"/>
              </a:lnSpc>
              <a:spcAft>
                <a:spcPts val="0"/>
              </a:spcAft>
              <a:defRPr/>
            </a:pPr>
            <a:r>
              <a:rPr lang="en-US" altLang="zh-CN" sz="3200" dirty="0"/>
              <a:t>China’s potential for capital deepening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309688" y="6180138"/>
            <a:ext cx="241935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fontAlgn="b">
              <a:spcBef>
                <a:spcPct val="20000"/>
              </a:spcBef>
            </a:pPr>
            <a:r>
              <a:rPr lang="en-GB" altLang="zh-CN" sz="800">
                <a:latin typeface="Calibri" pitchFamily="34" charset="0"/>
              </a:rPr>
              <a:t>Source: </a:t>
            </a:r>
            <a:r>
              <a:rPr lang="en-US" altLang="zh-CN" sz="800">
                <a:latin typeface="Calibri" pitchFamily="34" charset="0"/>
              </a:rPr>
              <a:t>CEIC, Haver, UBS estimates </a:t>
            </a:r>
            <a:endParaRPr lang="en-GB" altLang="zh-CN" sz="800">
              <a:latin typeface="Calibri" pitchFamily="34" charset="0"/>
            </a:endParaRPr>
          </a:p>
        </p:txBody>
      </p:sp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1143000"/>
            <a:ext cx="51054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COVER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ERIF"/>
  <p:tag name="TEXT_TYPE" val="PRESENTATION TITLE"/>
  <p:tag name="TOP" val="152.25"/>
  <p:tag name="LEFT" val="59.25"/>
  <p:tag name="WIDTH" val="549.75"/>
  <p:tag name="HEIGHT" val="118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44.375"/>
  <p:tag name="LEFT" val="33"/>
  <p:tag name="WIDTH" val="73.25"/>
  <p:tag name="HEIGHT" val="2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86</Words>
  <Application>Microsoft Office PowerPoint</Application>
  <PresentationFormat>On-screen Show (4:3)</PresentationFormat>
  <Paragraphs>20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 Turning Point in China's Development    Tao Wang Managing Director Head of China Economic Research  </vt:lpstr>
      <vt:lpstr>Relatively weak household consumption</vt:lpstr>
      <vt:lpstr>Why is China’s saving rate so high?</vt:lpstr>
      <vt:lpstr>The results of heavy industrialization</vt:lpstr>
      <vt:lpstr>Wage growth and labor productivity</vt:lpstr>
      <vt:lpstr>China’s next decade: labor transfer incomplete</vt:lpstr>
      <vt:lpstr>China’s potential for capital deepening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SysAndy</cp:lastModifiedBy>
  <cp:revision>13</cp:revision>
  <dcterms:created xsi:type="dcterms:W3CDTF">2012-04-23T11:57:33Z</dcterms:created>
  <dcterms:modified xsi:type="dcterms:W3CDTF">2012-05-03T16:33:36Z</dcterms:modified>
</cp:coreProperties>
</file>