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Default Extension="vml" ContentType="application/vnd.openxmlformats-officedocument.vmlDrawing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56" r:id="rId2"/>
    <p:sldId id="356" r:id="rId3"/>
    <p:sldId id="366" r:id="rId4"/>
    <p:sldId id="379" r:id="rId5"/>
    <p:sldId id="380" r:id="rId6"/>
    <p:sldId id="381" r:id="rId7"/>
    <p:sldId id="382" r:id="rId8"/>
    <p:sldId id="383" r:id="rId9"/>
    <p:sldId id="371" r:id="rId10"/>
    <p:sldId id="372" r:id="rId11"/>
    <p:sldId id="384" r:id="rId12"/>
    <p:sldId id="385" r:id="rId13"/>
    <p:sldId id="386" r:id="rId14"/>
    <p:sldId id="387" r:id="rId15"/>
    <p:sldId id="388" r:id="rId16"/>
    <p:sldId id="373" r:id="rId17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0000CC"/>
    <a:srgbClr val="66FFFF"/>
    <a:srgbClr val="CC0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4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d\Documents\MyFiles\Public%20Lectures\China%20macro\China%20savings-investments-staff%20workers%20dat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d\Documents\MyFiles\Public%20Lectures\China%20macro\China%20savings-investments-staff%20workers%20dat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d\Documents\MyFiles\Public%20Lectures\China%20macro\China%20savings-investments-staff%20workers%20data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Dad\Documents\MyFiles\Public%20Lectures\Lecture-presentations%202012\Government%20administrave%20expenditure%20as%20percentag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d\Documents\MyFiles\Public%20Lectures\Lecture-presentations%202012\Government%20administrave%20expenditure%20as%20percentage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d\Documents\MyFiles\Public%20Lectures\China%20real%20estate%20and%20macro%20data\Fixed_Investment-2010.xls" TargetMode="External"/><Relationship Id="rId1" Type="http://schemas.openxmlformats.org/officeDocument/2006/relationships/themeOverride" Target="../theme/themeOverride1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d\Documents\MyFiles\Public%20Lectures\Consumption%20propensity\Consumption%20propensity%20against%20SO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8.4991033453034465E-2"/>
          <c:y val="2.5477707006369588E-2"/>
          <c:w val="0.90777657007283608"/>
          <c:h val="0.83439490445860065"/>
        </c:manualLayout>
      </c:layout>
      <c:lineChart>
        <c:grouping val="standard"/>
        <c:ser>
          <c:idx val="0"/>
          <c:order val="0"/>
          <c:spPr>
            <a:ln w="44450"/>
          </c:spPr>
          <c:cat>
            <c:strRef>
              <c:f>Income!$A$19:$A$34</c:f>
              <c:strCache>
                <c:ptCount val="1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</c:strCache>
            </c:strRef>
          </c:cat>
          <c:val>
            <c:numRef>
              <c:f>Income!$L$19:$L$34</c:f>
              <c:numCache>
                <c:formatCode>General</c:formatCode>
                <c:ptCount val="16"/>
                <c:pt idx="0">
                  <c:v>100</c:v>
                </c:pt>
                <c:pt idx="1">
                  <c:v>110.3615106967177</c:v>
                </c:pt>
                <c:pt idx="2">
                  <c:v>125.80092969775683</c:v>
                </c:pt>
                <c:pt idx="3">
                  <c:v>144.6079443773672</c:v>
                </c:pt>
                <c:pt idx="4">
                  <c:v>169.61427824212578</c:v>
                </c:pt>
                <c:pt idx="5">
                  <c:v>197.8261407002604</c:v>
                </c:pt>
                <c:pt idx="6">
                  <c:v>240.62816310022865</c:v>
                </c:pt>
                <c:pt idx="7">
                  <c:v>279.5262187668431</c:v>
                </c:pt>
                <c:pt idx="8">
                  <c:v>317.74818736295646</c:v>
                </c:pt>
                <c:pt idx="9">
                  <c:v>373.86065075302531</c:v>
                </c:pt>
                <c:pt idx="10">
                  <c:v>441.53193947029257</c:v>
                </c:pt>
                <c:pt idx="11">
                  <c:v>540.47600496077985</c:v>
                </c:pt>
                <c:pt idx="12">
                  <c:v>673.59069923089783</c:v>
                </c:pt>
                <c:pt idx="13">
                  <c:v>770.28860640372272</c:v>
                </c:pt>
                <c:pt idx="14">
                  <c:v>865.9588655367935</c:v>
                </c:pt>
                <c:pt idx="15">
                  <c:v>1015.6978677685705</c:v>
                </c:pt>
              </c:numCache>
            </c:numRef>
          </c:val>
        </c:ser>
        <c:ser>
          <c:idx val="1"/>
          <c:order val="1"/>
          <c:spPr>
            <a:ln w="38100"/>
          </c:spPr>
          <c:cat>
            <c:strRef>
              <c:f>Income!$A$19:$A$34</c:f>
              <c:strCache>
                <c:ptCount val="1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</c:strCache>
            </c:strRef>
          </c:cat>
          <c:val>
            <c:numRef>
              <c:f>Income!$M$19:$M$34</c:f>
              <c:numCache>
                <c:formatCode>General</c:formatCode>
                <c:ptCount val="16"/>
                <c:pt idx="0">
                  <c:v>100</c:v>
                </c:pt>
                <c:pt idx="1">
                  <c:v>104.18033749121174</c:v>
                </c:pt>
                <c:pt idx="2">
                  <c:v>107.86804801676078</c:v>
                </c:pt>
                <c:pt idx="3">
                  <c:v>114.05241359705967</c:v>
                </c:pt>
                <c:pt idx="4">
                  <c:v>124.5458936929282</c:v>
                </c:pt>
                <c:pt idx="5">
                  <c:v>132.60773256841401</c:v>
                </c:pt>
                <c:pt idx="6">
                  <c:v>143.92831523549376</c:v>
                </c:pt>
                <c:pt idx="7">
                  <c:v>163.05994381480238</c:v>
                </c:pt>
                <c:pt idx="8">
                  <c:v>177.87149864857861</c:v>
                </c:pt>
                <c:pt idx="9">
                  <c:v>191.94162472600033</c:v>
                </c:pt>
                <c:pt idx="10">
                  <c:v>210.70665660150749</c:v>
                </c:pt>
                <c:pt idx="11">
                  <c:v>232.12538082249679</c:v>
                </c:pt>
                <c:pt idx="12">
                  <c:v>260.53256079295443</c:v>
                </c:pt>
                <c:pt idx="13">
                  <c:v>282.85955492956958</c:v>
                </c:pt>
                <c:pt idx="14">
                  <c:v>309.82423251672338</c:v>
                </c:pt>
                <c:pt idx="15">
                  <c:v>333.99052265302765</c:v>
                </c:pt>
              </c:numCache>
            </c:numRef>
          </c:val>
        </c:ser>
        <c:ser>
          <c:idx val="2"/>
          <c:order val="2"/>
          <c:spPr>
            <a:ln w="38100">
              <a:solidFill>
                <a:srgbClr val="FF0000"/>
              </a:solidFill>
            </a:ln>
          </c:spPr>
          <c:cat>
            <c:strRef>
              <c:f>Income!$A$19:$A$34</c:f>
              <c:strCache>
                <c:ptCount val="1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</c:strCache>
            </c:strRef>
          </c:cat>
          <c:val>
            <c:numRef>
              <c:f>Income!$N$19:$N$34</c:f>
              <c:numCache>
                <c:formatCode>General</c:formatCode>
                <c:ptCount val="16"/>
                <c:pt idx="0">
                  <c:v>100</c:v>
                </c:pt>
                <c:pt idx="1">
                  <c:v>114.18984804905038</c:v>
                </c:pt>
                <c:pt idx="2">
                  <c:v>121.04339983654954</c:v>
                </c:pt>
                <c:pt idx="3">
                  <c:v>126.40912131103252</c:v>
                </c:pt>
                <c:pt idx="4">
                  <c:v>131.13463961774858</c:v>
                </c:pt>
                <c:pt idx="5">
                  <c:v>133.81688294545367</c:v>
                </c:pt>
                <c:pt idx="6">
                  <c:v>139.46190291329503</c:v>
                </c:pt>
                <c:pt idx="7">
                  <c:v>146.47034740964963</c:v>
                </c:pt>
                <c:pt idx="8">
                  <c:v>152.82057271956174</c:v>
                </c:pt>
                <c:pt idx="9">
                  <c:v>163.78210336901537</c:v>
                </c:pt>
                <c:pt idx="10">
                  <c:v>177.93551226099225</c:v>
                </c:pt>
                <c:pt idx="11">
                  <c:v>192.70963740879048</c:v>
                </c:pt>
                <c:pt idx="12">
                  <c:v>212.78378182412172</c:v>
                </c:pt>
                <c:pt idx="13">
                  <c:v>232.12654715061751</c:v>
                </c:pt>
                <c:pt idx="14">
                  <c:v>252.89458351029654</c:v>
                </c:pt>
                <c:pt idx="15">
                  <c:v>280.46009311291886</c:v>
                </c:pt>
              </c:numCache>
            </c:numRef>
          </c:val>
        </c:ser>
        <c:marker val="1"/>
        <c:axId val="88953216"/>
        <c:axId val="88954752"/>
      </c:lineChart>
      <c:catAx>
        <c:axId val="88953216"/>
        <c:scaling>
          <c:orientation val="minMax"/>
        </c:scaling>
        <c:axPos val="b"/>
        <c:numFmt formatCode="0" sourceLinked="1"/>
        <c:tickLblPos val="nextTo"/>
        <c:txPr>
          <a:bodyPr/>
          <a:lstStyle/>
          <a:p>
            <a:pPr>
              <a:defRPr lang="zh-CN" sz="1200" b="1"/>
            </a:pPr>
            <a:endParaRPr lang="en-US"/>
          </a:p>
        </c:txPr>
        <c:crossAx val="88954752"/>
        <c:crosses val="autoZero"/>
        <c:auto val="1"/>
        <c:lblAlgn val="ctr"/>
        <c:lblOffset val="100"/>
      </c:catAx>
      <c:valAx>
        <c:axId val="88954752"/>
        <c:scaling>
          <c:orientation val="minMax"/>
          <c:max val="1100"/>
        </c:scaling>
        <c:axPos val="l"/>
        <c:majorGridlines>
          <c:spPr>
            <a:ln w="22225"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  <a:prstDash val="sysDot"/>
            </a:ln>
          </c:spPr>
        </c:majorGridlines>
        <c:numFmt formatCode="General" sourceLinked="1"/>
        <c:tickLblPos val="nextTo"/>
        <c:txPr>
          <a:bodyPr/>
          <a:lstStyle/>
          <a:p>
            <a:pPr>
              <a:defRPr lang="zh-CN" sz="1400" b="1"/>
            </a:pPr>
            <a:endParaRPr lang="en-US"/>
          </a:p>
        </c:txPr>
        <c:crossAx val="88953216"/>
        <c:crosses val="autoZero"/>
        <c:crossBetween val="between"/>
        <c:majorUnit val="100"/>
        <c:minorUnit val="50"/>
      </c:valAx>
    </c:plotArea>
    <c:plotVisOnly val="1"/>
    <c:dispBlanksAs val="gap"/>
  </c:chart>
  <c:spPr>
    <a:solidFill>
      <a:schemeClr val="bg1"/>
    </a:solidFill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7.6324103637472676E-2"/>
          <c:y val="6.1170292202943483E-2"/>
          <c:w val="0.9158892436496745"/>
          <c:h val="0.81383084409133466"/>
        </c:manualLayout>
      </c:layout>
      <c:lineChart>
        <c:grouping val="stacked"/>
        <c:ser>
          <c:idx val="0"/>
          <c:order val="0"/>
          <c:dLbls>
            <c:numFmt formatCode="#,##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lang="zh-CN" sz="2000"/>
                </a:pPr>
                <a:endParaRPr lang="en-US"/>
              </a:p>
            </c:txPr>
            <c:dLblPos val="t"/>
            <c:showVal val="1"/>
          </c:dLbls>
          <c:cat>
            <c:strRef>
              <c:f>'Income data'!$A$7:$A$31</c:f>
              <c:strCache>
                <c:ptCount val="25"/>
                <c:pt idx="0">
                  <c:v>1978</c:v>
                </c:pt>
                <c:pt idx="1">
                  <c:v>1980</c:v>
                </c:pt>
                <c:pt idx="2">
                  <c:v>1985</c:v>
                </c:pt>
                <c:pt idx="3">
                  <c:v>1989</c:v>
                </c:pt>
                <c:pt idx="4">
                  <c:v>1990</c:v>
                </c:pt>
                <c:pt idx="5">
                  <c:v>1991</c:v>
                </c:pt>
                <c:pt idx="6">
                  <c:v>1992</c:v>
                </c:pt>
                <c:pt idx="7">
                  <c:v>1993</c:v>
                </c:pt>
                <c:pt idx="8">
                  <c:v>1994</c:v>
                </c:pt>
                <c:pt idx="9">
                  <c:v>1995</c:v>
                </c:pt>
                <c:pt idx="10">
                  <c:v>1996</c:v>
                </c:pt>
                <c:pt idx="11">
                  <c:v>1997</c:v>
                </c:pt>
                <c:pt idx="12">
                  <c:v>1998</c:v>
                </c:pt>
                <c:pt idx="13">
                  <c:v>1999</c:v>
                </c:pt>
                <c:pt idx="14">
                  <c:v>2000</c:v>
                </c:pt>
                <c:pt idx="15">
                  <c:v>2001</c:v>
                </c:pt>
                <c:pt idx="16">
                  <c:v>2002</c:v>
                </c:pt>
                <c:pt idx="17">
                  <c:v>2003</c:v>
                </c:pt>
                <c:pt idx="18">
                  <c:v>2004</c:v>
                </c:pt>
                <c:pt idx="19">
                  <c:v>2005</c:v>
                </c:pt>
                <c:pt idx="20">
                  <c:v>2006</c:v>
                </c:pt>
                <c:pt idx="21">
                  <c:v>2007</c:v>
                </c:pt>
                <c:pt idx="22">
                  <c:v>2008</c:v>
                </c:pt>
                <c:pt idx="23">
                  <c:v>2009</c:v>
                </c:pt>
                <c:pt idx="24">
                  <c:v>2010</c:v>
                </c:pt>
              </c:strCache>
            </c:strRef>
          </c:cat>
          <c:val>
            <c:numRef>
              <c:f>'Income data'!$K$7:$K$31</c:f>
              <c:numCache>
                <c:formatCode>0.00</c:formatCode>
                <c:ptCount val="25"/>
                <c:pt idx="0">
                  <c:v>3.2972044263249858</c:v>
                </c:pt>
                <c:pt idx="1">
                  <c:v>2.4286641541038527</c:v>
                </c:pt>
                <c:pt idx="2">
                  <c:v>2.712515221214991</c:v>
                </c:pt>
                <c:pt idx="3">
                  <c:v>1.9396608195647427</c:v>
                </c:pt>
                <c:pt idx="4">
                  <c:v>1.9448417428155209</c:v>
                </c:pt>
                <c:pt idx="5">
                  <c:v>1.851981653534045</c:v>
                </c:pt>
                <c:pt idx="6">
                  <c:v>1.7188246323892205</c:v>
                </c:pt>
                <c:pt idx="7">
                  <c:v>1.6873399549934041</c:v>
                </c:pt>
                <c:pt idx="8">
                  <c:v>1.4925061495337801</c:v>
                </c:pt>
                <c:pt idx="9">
                  <c:v>1.457436376371702</c:v>
                </c:pt>
                <c:pt idx="10">
                  <c:v>1.5309243836409081</c:v>
                </c:pt>
                <c:pt idx="11">
                  <c:v>1.6764800496095207</c:v>
                </c:pt>
                <c:pt idx="12">
                  <c:v>1.8204180568100141</c:v>
                </c:pt>
                <c:pt idx="13">
                  <c:v>1.95490961766444</c:v>
                </c:pt>
                <c:pt idx="14">
                  <c:v>2.1329984076433122</c:v>
                </c:pt>
                <c:pt idx="15">
                  <c:v>2.3887748556767199</c:v>
                </c:pt>
                <c:pt idx="16">
                  <c:v>2.4541257724463863</c:v>
                </c:pt>
                <c:pt idx="17">
                  <c:v>2.5631181983428184</c:v>
                </c:pt>
                <c:pt idx="18">
                  <c:v>2.8016971639636568</c:v>
                </c:pt>
                <c:pt idx="19">
                  <c:v>3.0162289145144348</c:v>
                </c:pt>
                <c:pt idx="20">
                  <c:v>3.345777702185563</c:v>
                </c:pt>
                <c:pt idx="21">
                  <c:v>3.6994051936747363</c:v>
                </c:pt>
                <c:pt idx="22">
                  <c:v>3.8863904238061413</c:v>
                </c:pt>
                <c:pt idx="23">
                  <c:v>3.9894903549989231</c:v>
                </c:pt>
                <c:pt idx="24">
                  <c:v>4.3476895703595098</c:v>
                </c:pt>
              </c:numCache>
            </c:numRef>
          </c:val>
        </c:ser>
        <c:marker val="1"/>
        <c:axId val="88995712"/>
        <c:axId val="88997248"/>
      </c:lineChart>
      <c:catAx>
        <c:axId val="88995712"/>
        <c:scaling>
          <c:orientation val="minMax"/>
        </c:scaling>
        <c:axPos val="b"/>
        <c:numFmt formatCode="0" sourceLinked="1"/>
        <c:tickLblPos val="nextTo"/>
        <c:txPr>
          <a:bodyPr/>
          <a:lstStyle/>
          <a:p>
            <a:pPr>
              <a:defRPr lang="zh-CN" sz="1800" b="1"/>
            </a:pPr>
            <a:endParaRPr lang="en-US"/>
          </a:p>
        </c:txPr>
        <c:crossAx val="88997248"/>
        <c:crosses val="autoZero"/>
        <c:auto val="1"/>
        <c:lblAlgn val="ctr"/>
        <c:lblOffset val="100"/>
      </c:catAx>
      <c:valAx>
        <c:axId val="88997248"/>
        <c:scaling>
          <c:orientation val="minMax"/>
          <c:max val="5"/>
        </c:scaling>
        <c:axPos val="l"/>
        <c:majorGridlines>
          <c:spPr>
            <a:ln w="15875">
              <a:prstDash val="sysDash"/>
            </a:ln>
          </c:spPr>
        </c:majorGridlines>
        <c:numFmt formatCode="0" sourceLinked="0"/>
        <c:tickLblPos val="nextTo"/>
        <c:txPr>
          <a:bodyPr/>
          <a:lstStyle/>
          <a:p>
            <a:pPr>
              <a:defRPr lang="zh-CN" sz="1600"/>
            </a:pPr>
            <a:endParaRPr lang="en-US"/>
          </a:p>
        </c:txPr>
        <c:crossAx val="88995712"/>
        <c:crosses val="autoZero"/>
        <c:crossBetween val="between"/>
        <c:majorUnit val="1"/>
        <c:minorUnit val="0.5"/>
      </c:valAx>
    </c:plotArea>
    <c:plotVisOnly val="1"/>
    <c:dispBlanksAs val="zero"/>
  </c:chart>
  <c:spPr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6.5530841412164018E-2"/>
          <c:y val="6.5744055714843264E-2"/>
          <c:w val="0.90170437783137714"/>
          <c:h val="0.7646192048731687"/>
        </c:manualLayout>
      </c:layout>
      <c:lineChart>
        <c:grouping val="stacked"/>
        <c:ser>
          <c:idx val="1"/>
          <c:order val="0"/>
          <c:dLbls>
            <c:numFmt formatCode="#,##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lang="zh-CN" sz="1400" b="1"/>
                </a:pPr>
                <a:endParaRPr lang="en-US"/>
              </a:p>
            </c:txPr>
            <c:dLblPos val="t"/>
            <c:showVal val="1"/>
          </c:dLbls>
          <c:cat>
            <c:strRef>
              <c:f>'Income data'!$A$7:$A$31</c:f>
              <c:strCache>
                <c:ptCount val="25"/>
                <c:pt idx="0">
                  <c:v>1978</c:v>
                </c:pt>
                <c:pt idx="1">
                  <c:v>1980</c:v>
                </c:pt>
                <c:pt idx="2">
                  <c:v>1985</c:v>
                </c:pt>
                <c:pt idx="3">
                  <c:v>1989</c:v>
                </c:pt>
                <c:pt idx="4">
                  <c:v>1990</c:v>
                </c:pt>
                <c:pt idx="5">
                  <c:v>1991</c:v>
                </c:pt>
                <c:pt idx="6">
                  <c:v>1992</c:v>
                </c:pt>
                <c:pt idx="7">
                  <c:v>1993</c:v>
                </c:pt>
                <c:pt idx="8">
                  <c:v>1994</c:v>
                </c:pt>
                <c:pt idx="9">
                  <c:v>1995</c:v>
                </c:pt>
                <c:pt idx="10">
                  <c:v>1996</c:v>
                </c:pt>
                <c:pt idx="11">
                  <c:v>1997</c:v>
                </c:pt>
                <c:pt idx="12">
                  <c:v>1998</c:v>
                </c:pt>
                <c:pt idx="13">
                  <c:v>1999</c:v>
                </c:pt>
                <c:pt idx="14">
                  <c:v>2000</c:v>
                </c:pt>
                <c:pt idx="15">
                  <c:v>2001</c:v>
                </c:pt>
                <c:pt idx="16">
                  <c:v>2002</c:v>
                </c:pt>
                <c:pt idx="17">
                  <c:v>2003</c:v>
                </c:pt>
                <c:pt idx="18">
                  <c:v>2004</c:v>
                </c:pt>
                <c:pt idx="19">
                  <c:v>2005</c:v>
                </c:pt>
                <c:pt idx="20">
                  <c:v>2006</c:v>
                </c:pt>
                <c:pt idx="21">
                  <c:v>2007</c:v>
                </c:pt>
                <c:pt idx="22">
                  <c:v>2008</c:v>
                </c:pt>
                <c:pt idx="23">
                  <c:v>2009</c:v>
                </c:pt>
                <c:pt idx="24">
                  <c:v>2010</c:v>
                </c:pt>
              </c:strCache>
            </c:strRef>
          </c:cat>
          <c:val>
            <c:numRef>
              <c:f>'Income data'!$L$7:$L$31</c:f>
              <c:numCache>
                <c:formatCode>0.00</c:formatCode>
                <c:ptCount val="25"/>
                <c:pt idx="0">
                  <c:v>8.4750000000000068</c:v>
                </c:pt>
                <c:pt idx="1">
                  <c:v>6.0634082592786145</c:v>
                </c:pt>
                <c:pt idx="2">
                  <c:v>5.0423038229376314</c:v>
                </c:pt>
                <c:pt idx="3">
                  <c:v>4.4304239401496348</c:v>
                </c:pt>
                <c:pt idx="4">
                  <c:v>4.2796153285735103</c:v>
                </c:pt>
                <c:pt idx="5">
                  <c:v>4.4446514253457519</c:v>
                </c:pt>
                <c:pt idx="6">
                  <c:v>4.4430739795918424</c:v>
                </c:pt>
                <c:pt idx="7">
                  <c:v>4.7189127604166661</c:v>
                </c:pt>
                <c:pt idx="8">
                  <c:v>4.273628173628186</c:v>
                </c:pt>
                <c:pt idx="9">
                  <c:v>3.9565189833301577</c:v>
                </c:pt>
                <c:pt idx="10">
                  <c:v>3.8461087170967239</c:v>
                </c:pt>
                <c:pt idx="11">
                  <c:v>4.1391033921822</c:v>
                </c:pt>
                <c:pt idx="12">
                  <c:v>4.5679694727104474</c:v>
                </c:pt>
                <c:pt idx="13">
                  <c:v>5.1776138985658049</c:v>
                </c:pt>
                <c:pt idx="14">
                  <c:v>5.9444528268394352</c:v>
                </c:pt>
                <c:pt idx="15">
                  <c:v>6.9244590939824224</c:v>
                </c:pt>
                <c:pt idx="16">
                  <c:v>7.6359831959928934</c:v>
                </c:pt>
                <c:pt idx="17">
                  <c:v>8.2813095873693854</c:v>
                </c:pt>
                <c:pt idx="18">
                  <c:v>8.9893985832992787</c:v>
                </c:pt>
                <c:pt idx="19">
                  <c:v>9.7235829057728349</c:v>
                </c:pt>
                <c:pt idx="20">
                  <c:v>10.968218567047671</c:v>
                </c:pt>
                <c:pt idx="21">
                  <c:v>12.318840579710146</c:v>
                </c:pt>
                <c:pt idx="22">
                  <c:v>12.882903415535855</c:v>
                </c:pt>
                <c:pt idx="23">
                  <c:v>13.296262516494606</c:v>
                </c:pt>
                <c:pt idx="24">
                  <c:v>14.036154755870925</c:v>
                </c:pt>
              </c:numCache>
            </c:numRef>
          </c:val>
        </c:ser>
        <c:marker val="1"/>
        <c:axId val="88775680"/>
        <c:axId val="88781568"/>
      </c:lineChart>
      <c:catAx>
        <c:axId val="88775680"/>
        <c:scaling>
          <c:orientation val="minMax"/>
        </c:scaling>
        <c:axPos val="b"/>
        <c:numFmt formatCode="0" sourceLinked="1"/>
        <c:tickLblPos val="nextTo"/>
        <c:txPr>
          <a:bodyPr/>
          <a:lstStyle/>
          <a:p>
            <a:pPr>
              <a:defRPr lang="zh-CN" sz="1400" b="1"/>
            </a:pPr>
            <a:endParaRPr lang="en-US"/>
          </a:p>
        </c:txPr>
        <c:crossAx val="88781568"/>
        <c:crosses val="autoZero"/>
        <c:auto val="1"/>
        <c:lblAlgn val="ctr"/>
        <c:lblOffset val="100"/>
      </c:catAx>
      <c:valAx>
        <c:axId val="88781568"/>
        <c:scaling>
          <c:orientation val="minMax"/>
          <c:max val="15"/>
          <c:min val="0"/>
        </c:scaling>
        <c:axPos val="l"/>
        <c:majorGridlines>
          <c:spPr>
            <a:ln w="15875">
              <a:prstDash val="sysDash"/>
            </a:ln>
          </c:spPr>
        </c:majorGridlines>
        <c:numFmt formatCode="0" sourceLinked="0"/>
        <c:tickLblPos val="nextTo"/>
        <c:txPr>
          <a:bodyPr/>
          <a:lstStyle/>
          <a:p>
            <a:pPr>
              <a:defRPr lang="zh-CN" sz="1600"/>
            </a:pPr>
            <a:endParaRPr lang="en-US"/>
          </a:p>
        </c:txPr>
        <c:crossAx val="88775680"/>
        <c:crosses val="autoZero"/>
        <c:crossBetween val="between"/>
        <c:minorUnit val="1"/>
      </c:valAx>
    </c:plotArea>
    <c:plotVisOnly val="1"/>
    <c:dispBlanksAs val="zero"/>
  </c:chart>
  <c:spPr>
    <a:ln>
      <a:noFill/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8.2640731094081682E-2"/>
          <c:y val="4.6770924467774859E-2"/>
          <c:w val="0.89441471823670227"/>
          <c:h val="0.79822506561679785"/>
        </c:manualLayout>
      </c:layout>
      <c:barChart>
        <c:barDir val="col"/>
        <c:grouping val="stacked"/>
        <c:ser>
          <c:idx val="0"/>
          <c:order val="0"/>
          <c:cat>
            <c:numRef>
              <c:f>Sheet1!$A$3:$A$56</c:f>
              <c:numCache>
                <c:formatCode>General</c:formatCode>
                <c:ptCount val="54"/>
                <c:pt idx="0">
                  <c:v>1955</c:v>
                </c:pt>
                <c:pt idx="1">
                  <c:v>1956</c:v>
                </c:pt>
                <c:pt idx="2">
                  <c:v>1957</c:v>
                </c:pt>
                <c:pt idx="3">
                  <c:v>1958</c:v>
                </c:pt>
                <c:pt idx="4">
                  <c:v>1959</c:v>
                </c:pt>
                <c:pt idx="5">
                  <c:v>1960</c:v>
                </c:pt>
                <c:pt idx="6">
                  <c:v>1961</c:v>
                </c:pt>
                <c:pt idx="7">
                  <c:v>1962</c:v>
                </c:pt>
                <c:pt idx="8">
                  <c:v>1963</c:v>
                </c:pt>
                <c:pt idx="9">
                  <c:v>1964</c:v>
                </c:pt>
                <c:pt idx="10">
                  <c:v>1965</c:v>
                </c:pt>
                <c:pt idx="11">
                  <c:v>1966</c:v>
                </c:pt>
                <c:pt idx="12">
                  <c:v>1967</c:v>
                </c:pt>
                <c:pt idx="13">
                  <c:v>1968</c:v>
                </c:pt>
                <c:pt idx="14">
                  <c:v>1969</c:v>
                </c:pt>
                <c:pt idx="15">
                  <c:v>1970</c:v>
                </c:pt>
                <c:pt idx="16">
                  <c:v>1971</c:v>
                </c:pt>
                <c:pt idx="17">
                  <c:v>1972</c:v>
                </c:pt>
                <c:pt idx="18">
                  <c:v>1973</c:v>
                </c:pt>
                <c:pt idx="19">
                  <c:v>1974</c:v>
                </c:pt>
                <c:pt idx="20">
                  <c:v>1975</c:v>
                </c:pt>
                <c:pt idx="21">
                  <c:v>1976</c:v>
                </c:pt>
                <c:pt idx="22">
                  <c:v>1977</c:v>
                </c:pt>
                <c:pt idx="23">
                  <c:v>1978</c:v>
                </c:pt>
                <c:pt idx="24">
                  <c:v>1979</c:v>
                </c:pt>
                <c:pt idx="25">
                  <c:v>1980</c:v>
                </c:pt>
                <c:pt idx="26">
                  <c:v>1981</c:v>
                </c:pt>
                <c:pt idx="27">
                  <c:v>1982</c:v>
                </c:pt>
                <c:pt idx="28">
                  <c:v>1983</c:v>
                </c:pt>
                <c:pt idx="29">
                  <c:v>1984</c:v>
                </c:pt>
                <c:pt idx="30">
                  <c:v>1985</c:v>
                </c:pt>
                <c:pt idx="31">
                  <c:v>1986</c:v>
                </c:pt>
                <c:pt idx="32">
                  <c:v>1987</c:v>
                </c:pt>
                <c:pt idx="33">
                  <c:v>1988</c:v>
                </c:pt>
                <c:pt idx="34">
                  <c:v>1989</c:v>
                </c:pt>
                <c:pt idx="35">
                  <c:v>1990</c:v>
                </c:pt>
                <c:pt idx="36">
                  <c:v>1991</c:v>
                </c:pt>
                <c:pt idx="37">
                  <c:v>1992</c:v>
                </c:pt>
                <c:pt idx="38">
                  <c:v>1993</c:v>
                </c:pt>
                <c:pt idx="39">
                  <c:v>1994</c:v>
                </c:pt>
                <c:pt idx="40">
                  <c:v>1995</c:v>
                </c:pt>
                <c:pt idx="41">
                  <c:v>1996</c:v>
                </c:pt>
                <c:pt idx="42">
                  <c:v>1997</c:v>
                </c:pt>
                <c:pt idx="43">
                  <c:v>1998</c:v>
                </c:pt>
                <c:pt idx="44">
                  <c:v>1999</c:v>
                </c:pt>
                <c:pt idx="45">
                  <c:v>2000</c:v>
                </c:pt>
                <c:pt idx="46">
                  <c:v>2001</c:v>
                </c:pt>
                <c:pt idx="47">
                  <c:v>2002</c:v>
                </c:pt>
                <c:pt idx="48">
                  <c:v>2003</c:v>
                </c:pt>
                <c:pt idx="49">
                  <c:v>2004</c:v>
                </c:pt>
                <c:pt idx="50">
                  <c:v>2005</c:v>
                </c:pt>
                <c:pt idx="51">
                  <c:v>2006</c:v>
                </c:pt>
                <c:pt idx="52">
                  <c:v>2007</c:v>
                </c:pt>
                <c:pt idx="53">
                  <c:v>2008</c:v>
                </c:pt>
              </c:numCache>
            </c:numRef>
          </c:cat>
          <c:val>
            <c:numRef>
              <c:f>Sheet1!$B$3:$B$56</c:f>
              <c:numCache>
                <c:formatCode>General</c:formatCode>
                <c:ptCount val="54"/>
                <c:pt idx="0">
                  <c:v>8.2000000000000011</c:v>
                </c:pt>
                <c:pt idx="1">
                  <c:v>8.9</c:v>
                </c:pt>
                <c:pt idx="2">
                  <c:v>7.7</c:v>
                </c:pt>
                <c:pt idx="3">
                  <c:v>5.7</c:v>
                </c:pt>
                <c:pt idx="4">
                  <c:v>5.5</c:v>
                </c:pt>
                <c:pt idx="5">
                  <c:v>4.9000000000000004</c:v>
                </c:pt>
                <c:pt idx="6">
                  <c:v>7.6</c:v>
                </c:pt>
                <c:pt idx="7">
                  <c:v>7.4</c:v>
                </c:pt>
                <c:pt idx="8">
                  <c:v>9.9</c:v>
                </c:pt>
                <c:pt idx="9">
                  <c:v>6.7</c:v>
                </c:pt>
                <c:pt idx="10">
                  <c:v>5.7</c:v>
                </c:pt>
                <c:pt idx="11">
                  <c:v>4.9000000000000004</c:v>
                </c:pt>
                <c:pt idx="12">
                  <c:v>5.2</c:v>
                </c:pt>
                <c:pt idx="13">
                  <c:v>6.4</c:v>
                </c:pt>
                <c:pt idx="14">
                  <c:v>5.7</c:v>
                </c:pt>
                <c:pt idx="15">
                  <c:v>4.9000000000000004</c:v>
                </c:pt>
                <c:pt idx="16">
                  <c:v>5.0999999999999996</c:v>
                </c:pt>
                <c:pt idx="17">
                  <c:v>5.0999999999999996</c:v>
                </c:pt>
                <c:pt idx="18">
                  <c:v>4.8</c:v>
                </c:pt>
                <c:pt idx="19">
                  <c:v>5</c:v>
                </c:pt>
                <c:pt idx="20">
                  <c:v>5.0999999999999996</c:v>
                </c:pt>
                <c:pt idx="21">
                  <c:v>5.4</c:v>
                </c:pt>
                <c:pt idx="22">
                  <c:v>5.4</c:v>
                </c:pt>
                <c:pt idx="23">
                  <c:v>4.7</c:v>
                </c:pt>
                <c:pt idx="24">
                  <c:v>4.9000000000000004</c:v>
                </c:pt>
                <c:pt idx="25">
                  <c:v>6.1</c:v>
                </c:pt>
                <c:pt idx="26">
                  <c:v>7.3</c:v>
                </c:pt>
                <c:pt idx="27">
                  <c:v>7.4</c:v>
                </c:pt>
                <c:pt idx="28">
                  <c:v>7.3</c:v>
                </c:pt>
                <c:pt idx="29">
                  <c:v>8.2000000000000011</c:v>
                </c:pt>
                <c:pt idx="30">
                  <c:v>8.5</c:v>
                </c:pt>
                <c:pt idx="31">
                  <c:v>10</c:v>
                </c:pt>
                <c:pt idx="32">
                  <c:v>10.1</c:v>
                </c:pt>
                <c:pt idx="33">
                  <c:v>10.9</c:v>
                </c:pt>
                <c:pt idx="34">
                  <c:v>13.7</c:v>
                </c:pt>
                <c:pt idx="35">
                  <c:v>13.4</c:v>
                </c:pt>
                <c:pt idx="36">
                  <c:v>12.2</c:v>
                </c:pt>
                <c:pt idx="37">
                  <c:v>12.4</c:v>
                </c:pt>
                <c:pt idx="38">
                  <c:v>13.7</c:v>
                </c:pt>
                <c:pt idx="39">
                  <c:v>14.6</c:v>
                </c:pt>
                <c:pt idx="40">
                  <c:v>14.6</c:v>
                </c:pt>
                <c:pt idx="41">
                  <c:v>14.9</c:v>
                </c:pt>
                <c:pt idx="42">
                  <c:v>14.7</c:v>
                </c:pt>
                <c:pt idx="43">
                  <c:v>14.8</c:v>
                </c:pt>
                <c:pt idx="44">
                  <c:v>15.3</c:v>
                </c:pt>
                <c:pt idx="45">
                  <c:v>17.399999999999999</c:v>
                </c:pt>
                <c:pt idx="46">
                  <c:v>18.600000000000001</c:v>
                </c:pt>
                <c:pt idx="47">
                  <c:v>18.600000000000001</c:v>
                </c:pt>
                <c:pt idx="48">
                  <c:v>19</c:v>
                </c:pt>
                <c:pt idx="49">
                  <c:v>19.399999999999999</c:v>
                </c:pt>
                <c:pt idx="50">
                  <c:v>19.2</c:v>
                </c:pt>
                <c:pt idx="51">
                  <c:v>18.7</c:v>
                </c:pt>
                <c:pt idx="52">
                  <c:v>22.5</c:v>
                </c:pt>
                <c:pt idx="53">
                  <c:v>20.399999999999999</c:v>
                </c:pt>
              </c:numCache>
            </c:numRef>
          </c:val>
        </c:ser>
        <c:overlap val="100"/>
        <c:axId val="90223360"/>
        <c:axId val="90224896"/>
      </c:barChart>
      <c:catAx>
        <c:axId val="9022336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90224896"/>
        <c:crosses val="autoZero"/>
        <c:auto val="1"/>
        <c:lblAlgn val="ctr"/>
        <c:lblOffset val="100"/>
      </c:catAx>
      <c:valAx>
        <c:axId val="9022489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2000" b="1"/>
            </a:pPr>
            <a:endParaRPr lang="en-US"/>
          </a:p>
        </c:txPr>
        <c:crossAx val="90223360"/>
        <c:crosses val="autoZero"/>
        <c:crossBetween val="between"/>
      </c:valAx>
    </c:plotArea>
    <c:plotVisOnly val="1"/>
  </c:chart>
  <c:spPr>
    <a:solidFill>
      <a:schemeClr val="bg1"/>
    </a:solidFill>
  </c:sp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6.0710233077152807E-2"/>
          <c:y val="2.8252405949256338E-2"/>
          <c:w val="0.91733367909849595"/>
          <c:h val="0.79822506561679785"/>
        </c:manualLayout>
      </c:layout>
      <c:barChart>
        <c:barDir val="col"/>
        <c:grouping val="stacked"/>
        <c:ser>
          <c:idx val="0"/>
          <c:order val="0"/>
          <c:dLbls>
            <c:dLbl>
              <c:idx val="0"/>
              <c:layout>
                <c:manualLayout>
                  <c:x val="7.9840319361277438E-3"/>
                  <c:y val="-0.19907407407407407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-0.2222222222222224"/>
                </c:manualLayout>
              </c:layout>
              <c:showVal val="1"/>
            </c:dLbl>
            <c:dLbl>
              <c:idx val="2"/>
              <c:layout>
                <c:manualLayout>
                  <c:x val="7.9840319361277438E-3"/>
                  <c:y val="-0.21296296296296313"/>
                </c:manualLayout>
              </c:layout>
              <c:showVal val="1"/>
            </c:dLbl>
            <c:dLbl>
              <c:idx val="3"/>
              <c:layout>
                <c:manualLayout>
                  <c:x val="7.9840319361277438E-3"/>
                  <c:y val="-0.21296296296296313"/>
                </c:manualLayout>
              </c:layout>
              <c:showVal val="1"/>
            </c:dLbl>
            <c:dLbl>
              <c:idx val="4"/>
              <c:layout>
                <c:manualLayout>
                  <c:x val="1.9960079840319386E-3"/>
                  <c:y val="-0.23611111111111124"/>
                </c:manualLayout>
              </c:layout>
              <c:showVal val="1"/>
            </c:dLbl>
            <c:dLbl>
              <c:idx val="5"/>
              <c:layout>
                <c:manualLayout>
                  <c:x val="1.9960079840319386E-3"/>
                  <c:y val="-0.25462962962962982"/>
                </c:manualLayout>
              </c:layout>
              <c:showVal val="1"/>
            </c:dLbl>
            <c:dLbl>
              <c:idx val="6"/>
              <c:layout>
                <c:manualLayout>
                  <c:x val="0"/>
                  <c:y val="-0.35185185185185203"/>
                </c:manualLayout>
              </c:layout>
              <c:showVal val="1"/>
            </c:dLbl>
            <c:dLbl>
              <c:idx val="7"/>
              <c:layout>
                <c:manualLayout>
                  <c:x val="0"/>
                  <c:y val="-0.37500000000000017"/>
                </c:manualLayout>
              </c:layout>
              <c:showVal val="1"/>
            </c:dLbl>
            <c:dLbl>
              <c:idx val="8"/>
              <c:layout>
                <c:manualLayout>
                  <c:x val="-3.9920159680638719E-3"/>
                  <c:y val="-0.39351851851851871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Val val="1"/>
          </c:dLbls>
          <c:cat>
            <c:strRef>
              <c:f>'Other countries'!$A$2:$A$10</c:f>
              <c:strCache>
                <c:ptCount val="9"/>
                <c:pt idx="0">
                  <c:v>Norway</c:v>
                </c:pt>
                <c:pt idx="1">
                  <c:v>Japan</c:v>
                </c:pt>
                <c:pt idx="2">
                  <c:v>Canada</c:v>
                </c:pt>
                <c:pt idx="3">
                  <c:v>France</c:v>
                </c:pt>
                <c:pt idx="4">
                  <c:v>USA</c:v>
                </c:pt>
                <c:pt idx="5">
                  <c:v>Australia</c:v>
                </c:pt>
                <c:pt idx="6">
                  <c:v>Romania</c:v>
                </c:pt>
                <c:pt idx="7">
                  <c:v>Russia</c:v>
                </c:pt>
                <c:pt idx="8">
                  <c:v>China</c:v>
                </c:pt>
              </c:strCache>
            </c:strRef>
          </c:cat>
          <c:val>
            <c:numRef>
              <c:f>'Other countries'!$B$2:$B$10</c:f>
              <c:numCache>
                <c:formatCode>General</c:formatCode>
                <c:ptCount val="9"/>
                <c:pt idx="0">
                  <c:v>9.25</c:v>
                </c:pt>
                <c:pt idx="1">
                  <c:v>9.92</c:v>
                </c:pt>
                <c:pt idx="2">
                  <c:v>10.02</c:v>
                </c:pt>
                <c:pt idx="3">
                  <c:v>10.47</c:v>
                </c:pt>
                <c:pt idx="4">
                  <c:v>11.19</c:v>
                </c:pt>
                <c:pt idx="5">
                  <c:v>12.16</c:v>
                </c:pt>
                <c:pt idx="6">
                  <c:v>18.7</c:v>
                </c:pt>
                <c:pt idx="7">
                  <c:v>20.6</c:v>
                </c:pt>
                <c:pt idx="8">
                  <c:v>22.5</c:v>
                </c:pt>
              </c:numCache>
            </c:numRef>
          </c:val>
        </c:ser>
        <c:overlap val="100"/>
        <c:axId val="90711936"/>
        <c:axId val="90713472"/>
      </c:barChart>
      <c:catAx>
        <c:axId val="90711936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90713472"/>
        <c:crosses val="autoZero"/>
        <c:auto val="1"/>
        <c:lblAlgn val="ctr"/>
        <c:lblOffset val="100"/>
      </c:catAx>
      <c:valAx>
        <c:axId val="90713472"/>
        <c:scaling>
          <c:orientation val="minMax"/>
        </c:scaling>
        <c:axPos val="l"/>
        <c:majorGridlines/>
        <c:numFmt formatCode="General" sourceLinked="1"/>
        <c:tickLblPos val="nextTo"/>
        <c:crossAx val="90711936"/>
        <c:crosses val="autoZero"/>
        <c:crossBetween val="between"/>
      </c:val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(in billions) </a:t>
            </a:r>
          </a:p>
        </c:rich>
      </c:tx>
      <c:layout>
        <c:manualLayout>
          <c:xMode val="edge"/>
          <c:yMode val="edge"/>
          <c:x val="0.18979295908243549"/>
          <c:y val="3.2098842830928891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6108478039769691"/>
          <c:y val="0.16460983117851008"/>
          <c:w val="0.8165881936992152"/>
          <c:h val="0.64279939081689075"/>
        </c:manualLayout>
      </c:layout>
      <c:areaChart>
        <c:grouping val="stacked"/>
        <c:ser>
          <c:idx val="0"/>
          <c:order val="0"/>
          <c:tx>
            <c:strRef>
              <c:f>Analysis!$C$1</c:f>
              <c:strCache>
                <c:ptCount val="1"/>
                <c:pt idx="0">
                  <c:v>Fixed investment divided by disposable per-capita annual income</c:v>
                </c:pt>
              </c:strCache>
            </c:strRef>
          </c:tx>
          <c:spPr>
            <a:solidFill>
              <a:srgbClr val="33CCCC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Analysis!$A$2:$A$31</c:f>
              <c:numCache>
                <c:formatCode>General</c:formatCode>
                <c:ptCount val="30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</c:numCache>
            </c:numRef>
          </c:cat>
          <c:val>
            <c:numRef>
              <c:f>Analysis!$D$2:$D$31</c:f>
              <c:numCache>
                <c:formatCode>General</c:formatCode>
                <c:ptCount val="30"/>
                <c:pt idx="0">
                  <c:v>0.19072445561139056</c:v>
                </c:pt>
                <c:pt idx="1">
                  <c:v>0.19204636290967228</c:v>
                </c:pt>
                <c:pt idx="2">
                  <c:v>0.22424808518587758</c:v>
                </c:pt>
                <c:pt idx="3">
                  <c:v>0.2424831739284449</c:v>
                </c:pt>
                <c:pt idx="4">
                  <c:v>0.28107192148443488</c:v>
                </c:pt>
                <c:pt idx="5">
                  <c:v>0.34409281558652416</c:v>
                </c:pt>
                <c:pt idx="6">
                  <c:v>0.3463869463869475</c:v>
                </c:pt>
                <c:pt idx="7">
                  <c:v>0.37837441373116543</c:v>
                </c:pt>
                <c:pt idx="8">
                  <c:v>0.40279613624809329</c:v>
                </c:pt>
                <c:pt idx="9">
                  <c:v>0.32101171846568188</c:v>
                </c:pt>
                <c:pt idx="10">
                  <c:v>0.29909945702555957</c:v>
                </c:pt>
                <c:pt idx="11">
                  <c:v>0.32897212748441845</c:v>
                </c:pt>
                <c:pt idx="12">
                  <c:v>0.39870176650547784</c:v>
                </c:pt>
                <c:pt idx="13">
                  <c:v>0.48335066345930106</c:v>
                </c:pt>
                <c:pt idx="14">
                  <c:v>0.46823208054459126</c:v>
                </c:pt>
                <c:pt idx="15">
                  <c:v>0.46741209432640735</c:v>
                </c:pt>
                <c:pt idx="16">
                  <c:v>0.47477794540081431</c:v>
                </c:pt>
                <c:pt idx="17">
                  <c:v>0.48332674456911484</c:v>
                </c:pt>
                <c:pt idx="18">
                  <c:v>0.52360638513575675</c:v>
                </c:pt>
                <c:pt idx="19">
                  <c:v>0.50998821318756404</c:v>
                </c:pt>
                <c:pt idx="20">
                  <c:v>0.52416767515923557</c:v>
                </c:pt>
                <c:pt idx="21">
                  <c:v>0.54250233249752167</c:v>
                </c:pt>
                <c:pt idx="22">
                  <c:v>0.56472853118346666</c:v>
                </c:pt>
                <c:pt idx="23">
                  <c:v>0.65586985552749189</c:v>
                </c:pt>
                <c:pt idx="24">
                  <c:v>0.74804109705358235</c:v>
                </c:pt>
                <c:pt idx="25">
                  <c:v>0.84602697036119434</c:v>
                </c:pt>
                <c:pt idx="26">
                  <c:v>0.9354022713647322</c:v>
                </c:pt>
                <c:pt idx="27">
                  <c:v>0.99612527736854195</c:v>
                </c:pt>
                <c:pt idx="28">
                  <c:v>1.0951842610875522</c:v>
                </c:pt>
                <c:pt idx="29">
                  <c:v>1.3091470160116461</c:v>
                </c:pt>
              </c:numCache>
            </c:numRef>
          </c:val>
        </c:ser>
        <c:axId val="90777856"/>
        <c:axId val="90779648"/>
      </c:areaChart>
      <c:catAx>
        <c:axId val="90777856"/>
        <c:scaling>
          <c:orientation val="minMax"/>
        </c:scaling>
        <c:axPos val="b"/>
        <c:numFmt formatCode="General" sourceLinked="1"/>
        <c:majorTickMark val="cross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/>
            </a:pPr>
            <a:endParaRPr lang="en-US"/>
          </a:p>
        </c:txPr>
        <c:crossAx val="90779648"/>
        <c:crosses val="autoZero"/>
        <c:auto val="1"/>
        <c:lblAlgn val="ctr"/>
        <c:lblOffset val="100"/>
        <c:tickLblSkip val="2"/>
        <c:tickMarkSkip val="1"/>
      </c:catAx>
      <c:valAx>
        <c:axId val="9077964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cross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90777856"/>
        <c:crosses val="autoZero"/>
        <c:crossBetween val="midCat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plotVisOnly val="1"/>
    <c:dispBlanksAs val="zero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2000" b="1" i="0" u="none" strike="noStrike" baseline="0">
          <a:solidFill>
            <a:srgbClr val="000000"/>
          </a:solidFill>
          <a:latin typeface="宋体"/>
          <a:ea typeface="宋体"/>
          <a:cs typeface="宋体"/>
        </a:defRPr>
      </a:pPr>
      <a:endParaRPr lang="en-US"/>
    </a:p>
  </c:tx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stacked"/>
        <c:ser>
          <c:idx val="0"/>
          <c:order val="0"/>
          <c:cat>
            <c:numRef>
              <c:f>'Consumption propensity against '!$A$7:$E$7</c:f>
              <c:numCache>
                <c:formatCode>0.0</c:formatCode>
                <c:ptCount val="5"/>
                <c:pt idx="0">
                  <c:v>2.992899999999985</c:v>
                </c:pt>
                <c:pt idx="1">
                  <c:v>6.1570999999999945</c:v>
                </c:pt>
                <c:pt idx="2">
                  <c:v>9.7714000000000016</c:v>
                </c:pt>
                <c:pt idx="3">
                  <c:v>13.507100000000001</c:v>
                </c:pt>
                <c:pt idx="4">
                  <c:v>29.878599999999892</c:v>
                </c:pt>
              </c:numCache>
            </c:numRef>
          </c:cat>
          <c:val>
            <c:numRef>
              <c:f>'Consumption propensity against '!$A$5:$E$5</c:f>
              <c:numCache>
                <c:formatCode>General</c:formatCode>
                <c:ptCount val="5"/>
                <c:pt idx="0">
                  <c:v>0.96190000000000064</c:v>
                </c:pt>
                <c:pt idx="1">
                  <c:v>0.93990000000000062</c:v>
                </c:pt>
                <c:pt idx="2">
                  <c:v>0.90720000000000001</c:v>
                </c:pt>
                <c:pt idx="3">
                  <c:v>0.85190000000000288</c:v>
                </c:pt>
                <c:pt idx="4">
                  <c:v>0.82270000000000065</c:v>
                </c:pt>
              </c:numCache>
            </c:numRef>
          </c:val>
        </c:ser>
        <c:overlap val="100"/>
        <c:axId val="90791296"/>
        <c:axId val="90829952"/>
      </c:barChart>
      <c:catAx>
        <c:axId val="90791296"/>
        <c:scaling>
          <c:orientation val="minMax"/>
        </c:scaling>
        <c:axPos val="b"/>
        <c:numFmt formatCode="0.0" sourceLinked="1"/>
        <c:tickLblPos val="nextTo"/>
        <c:txPr>
          <a:bodyPr/>
          <a:lstStyle/>
          <a:p>
            <a:pPr>
              <a:defRPr sz="2800"/>
            </a:pPr>
            <a:endParaRPr lang="en-US"/>
          </a:p>
        </c:txPr>
        <c:crossAx val="90829952"/>
        <c:crosses val="autoZero"/>
        <c:auto val="1"/>
        <c:lblAlgn val="ctr"/>
        <c:lblOffset val="100"/>
      </c:catAx>
      <c:valAx>
        <c:axId val="9082995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90791296"/>
        <c:crosses val="autoZero"/>
        <c:crossBetween val="between"/>
      </c:valAx>
    </c:plotArea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0.09735</cdr:x>
      <cdr:y>0.04839</cdr:y>
    </cdr:from>
    <cdr:to>
      <cdr:x>0.57522</cdr:x>
      <cdr:y>0.30645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38200" y="228600"/>
          <a:ext cx="4114800" cy="12192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2800" b="1" dirty="0" err="1" smtClean="0"/>
            <a:t>Gvmt</a:t>
          </a:r>
          <a:r>
            <a:rPr lang="en-US" sz="2800" b="1" dirty="0" smtClean="0"/>
            <a:t> administrative expenditure as % of fiscal budget</a:t>
          </a:r>
          <a:endParaRPr lang="en-US" sz="28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defTabSz="928688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defTabSz="928688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pPr>
              <a:defRPr/>
            </a:pPr>
            <a:fld id="{D1E3BA00-F267-4F87-805A-D0DBCFD44E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defTabSz="928688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8075" y="696913"/>
            <a:ext cx="4646613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defTabSz="928688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pPr>
              <a:defRPr/>
            </a:pPr>
            <a:fld id="{11917F33-B97E-4EDA-A71F-346B7687F7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FFD80C-E1C5-48DC-A3B3-E10A44C7D1F6}" type="slidenum">
              <a:rPr lang="zh-CN" altLang="en-US" smtClean="0"/>
              <a:pPr/>
              <a:t>1</a:t>
            </a:fld>
            <a:endParaRPr lang="en-US" altLang="zh-C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08075" y="698500"/>
            <a:ext cx="4645025" cy="34845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CN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8FA532D-F62E-4126-B6EE-27AFF8D95A1D}" type="slidenum">
              <a:rPr lang="en-US" altLang="zh-CN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08075" y="698500"/>
            <a:ext cx="4645025" cy="34845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CN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1F30E01-4B38-4FE9-93B3-22C419214CA8}" type="slidenum">
              <a:rPr lang="en-US" altLang="zh-CN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08075" y="698500"/>
            <a:ext cx="4645025" cy="34845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CN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70E9F5F-064B-4000-ACC1-F97B5251E556}" type="slidenum">
              <a:rPr lang="en-US" altLang="zh-CN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D28B8E-6A01-49FB-9472-1B446EE28993}" type="slidenum">
              <a:rPr lang="zh-CN" altLang="en-US" smtClean="0">
                <a:cs typeface="Arial" charset="0"/>
              </a:rPr>
              <a:pPr/>
              <a:t>11</a:t>
            </a:fld>
            <a:endParaRPr lang="en-US" altLang="zh-CN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DCDD76-A0B4-4B90-9A0A-828842E36EF3}" type="slidenum">
              <a:rPr lang="zh-CN" altLang="en-US" smtClean="0">
                <a:cs typeface="Arial" charset="0"/>
              </a:rPr>
              <a:pPr/>
              <a:t>12</a:t>
            </a:fld>
            <a:endParaRPr lang="en-US" altLang="zh-CN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46D64B-60E6-47C8-A9C0-ACF6757D7024}" type="slidenum">
              <a:rPr lang="zh-CN" altLang="en-US"/>
              <a:pPr/>
              <a:t>13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11A7BC2-EDE7-4E5E-B2B7-EE4B2BEE57FE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13713" y="0"/>
            <a:ext cx="10287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36525" y="98425"/>
            <a:ext cx="22145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US" altLang="zh-CN" sz="1400" b="1">
                <a:solidFill>
                  <a:srgbClr val="000066"/>
                </a:solidFill>
                <a:ea typeface="宋体" pitchFamily="2" charset="-122"/>
              </a:rPr>
              <a:t>Yale</a:t>
            </a:r>
            <a:r>
              <a:rPr lang="en-US" altLang="zh-CN" sz="1400" i="1">
                <a:solidFill>
                  <a:srgbClr val="000066"/>
                </a:solidFill>
                <a:ea typeface="宋体" pitchFamily="2" charset="-122"/>
              </a:rPr>
              <a:t> School of Management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295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2004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zh-CN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3FAD6-61DA-4DC8-BE0A-F7730860FB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C89511-0D3A-42CA-A28C-8AB482855D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03182-AE70-458E-8CC8-325DC59D55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20574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843C4-311D-42D6-8DDD-6289C33FF0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30154-9138-4B3C-B067-5FC7FC2658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E04F8-3B72-4387-BC1A-FEE8F78DA1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8D2FC-B08D-450B-B682-C610FF7F88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C703A7-8976-4F4E-8E2E-1585281D7E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D9C8F-4479-4311-966D-804E76291A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6B78-3ECD-4D47-80D9-49A44E0C08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C0EE6-3337-4862-A289-14A2327221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8BC18-2612-4D44-BD34-AA4D6AEFB6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A509B4-8F3F-4FF2-9EAC-5B51A7A0F5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57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66"/>
                </a:solidFill>
                <a:ea typeface="SimSun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66"/>
                </a:solidFill>
                <a:ea typeface="SimSun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66"/>
                </a:solidFill>
                <a:ea typeface="SimSun" pitchFamily="2" charset="-122"/>
              </a:defRPr>
            </a:lvl1pPr>
          </a:lstStyle>
          <a:p>
            <a:pPr>
              <a:defRPr/>
            </a:pPr>
            <a:fld id="{52AB9AA6-1067-4159-B319-FE8A454C32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0" y="1600200"/>
            <a:ext cx="9142413" cy="152400"/>
          </a:xfrm>
          <a:prstGeom prst="rect">
            <a:avLst/>
          </a:prstGeom>
          <a:gradFill rotWithShape="0">
            <a:gsLst>
              <a:gs pos="0">
                <a:srgbClr val="000066"/>
              </a:gs>
              <a:gs pos="50000">
                <a:srgbClr val="009900"/>
              </a:gs>
              <a:gs pos="100000">
                <a:srgbClr val="00006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136525" y="98425"/>
            <a:ext cx="22145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US" altLang="zh-CN" sz="1400" b="1">
                <a:solidFill>
                  <a:srgbClr val="000066"/>
                </a:solidFill>
                <a:ea typeface="宋体" pitchFamily="2" charset="-122"/>
              </a:rPr>
              <a:t>Yale</a:t>
            </a:r>
            <a:r>
              <a:rPr lang="en-US" altLang="zh-CN" sz="1400" i="1">
                <a:solidFill>
                  <a:srgbClr val="000066"/>
                </a:solidFill>
                <a:ea typeface="宋体" pitchFamily="2" charset="-122"/>
              </a:rPr>
              <a:t> School of Management</a:t>
            </a:r>
          </a:p>
        </p:txBody>
      </p:sp>
      <p:pic>
        <p:nvPicPr>
          <p:cNvPr id="3081" name="Picture 9"/>
          <p:cNvPicPr>
            <a:picLocks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266113" y="0"/>
            <a:ext cx="8763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00000"/>
        <a:buFont typeface="Wingdings" pitchFamily="2" charset="2"/>
        <a:buChar char="l"/>
        <a:defRPr sz="3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Font typeface="Wingdings" pitchFamily="2" charset="2"/>
        <a:buChar char="ù"/>
        <a:defRPr sz="2800">
          <a:solidFill>
            <a:srgbClr val="0000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l"/>
        <a:defRPr sz="2400">
          <a:solidFill>
            <a:srgbClr val="0000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ù"/>
        <a:defRPr sz="2000">
          <a:solidFill>
            <a:srgbClr val="0000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65000"/>
        <a:buFont typeface="Wingdings" pitchFamily="2" charset="2"/>
        <a:buChar char="l"/>
        <a:defRPr sz="2000">
          <a:solidFill>
            <a:srgbClr val="000066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65000"/>
        <a:buFont typeface="Wingdings" pitchFamily="2" charset="2"/>
        <a:buChar char="l"/>
        <a:defRPr sz="2000">
          <a:solidFill>
            <a:srgbClr val="000066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65000"/>
        <a:buFont typeface="Wingdings" pitchFamily="2" charset="2"/>
        <a:buChar char="l"/>
        <a:defRPr sz="2000">
          <a:solidFill>
            <a:srgbClr val="000066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65000"/>
        <a:buFont typeface="Wingdings" pitchFamily="2" charset="2"/>
        <a:buChar char="l"/>
        <a:defRPr sz="2000">
          <a:solidFill>
            <a:srgbClr val="000066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65000"/>
        <a:buFont typeface="Wingdings" pitchFamily="2" charset="2"/>
        <a:buChar char="l"/>
        <a:defRPr sz="2000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Worksheet1.xls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0E1D47-CBD0-47CD-930B-0FE661C8F628}" type="slidenum">
              <a:rPr lang="zh-CN" altLang="en-US" smtClean="0"/>
              <a:pPr/>
              <a:t>1</a:t>
            </a:fld>
            <a:endParaRPr lang="en-US" altLang="zh-CN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1752600"/>
            <a:ext cx="8610600" cy="1905000"/>
          </a:xfrm>
        </p:spPr>
        <p:txBody>
          <a:bodyPr/>
          <a:lstStyle/>
          <a:p>
            <a:r>
              <a:rPr lang="en-US" altLang="zh-CN" sz="4000" b="1" dirty="0" smtClean="0">
                <a:ea typeface="SimSun" pitchFamily="2" charset="-122"/>
              </a:rPr>
              <a:t>Rise of the State in China: </a:t>
            </a:r>
            <a:br>
              <a:rPr lang="en-US" altLang="zh-CN" sz="4000" b="1" dirty="0" smtClean="0">
                <a:ea typeface="SimSun" pitchFamily="2" charset="-122"/>
              </a:rPr>
            </a:br>
            <a:r>
              <a:rPr lang="en-US" altLang="zh-CN" sz="4000" b="1" i="1" dirty="0" smtClean="0">
                <a:ea typeface="SimSun" pitchFamily="2" charset="-122"/>
              </a:rPr>
              <a:t>a financial perspective</a:t>
            </a:r>
            <a:endParaRPr lang="en-US" altLang="zh-CN" b="1" i="1" u="sng" dirty="0" smtClean="0">
              <a:ea typeface="SimSun" pitchFamily="2" charset="-122"/>
            </a:endParaRP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114800"/>
            <a:ext cx="8534400" cy="2514600"/>
          </a:xfrm>
        </p:spPr>
        <p:txBody>
          <a:bodyPr/>
          <a:lstStyle/>
          <a:p>
            <a:endParaRPr lang="en-US" altLang="zh-CN" sz="2600" dirty="0" smtClean="0">
              <a:solidFill>
                <a:srgbClr val="0000CC"/>
              </a:solidFill>
              <a:ea typeface="SimSun" pitchFamily="2" charset="-122"/>
            </a:endParaRPr>
          </a:p>
          <a:p>
            <a:r>
              <a:rPr lang="en-US" altLang="zh-CN" sz="2600" dirty="0" err="1" smtClean="0">
                <a:solidFill>
                  <a:srgbClr val="0000CC"/>
                </a:solidFill>
                <a:ea typeface="SimSun" pitchFamily="2" charset="-122"/>
              </a:rPr>
              <a:t>Zhiwu</a:t>
            </a:r>
            <a:r>
              <a:rPr lang="en-US" altLang="zh-CN" sz="2600" dirty="0" smtClean="0">
                <a:solidFill>
                  <a:srgbClr val="0000CC"/>
                </a:solidFill>
                <a:ea typeface="SimSun" pitchFamily="2" charset="-122"/>
              </a:rPr>
              <a:t> Chen</a:t>
            </a:r>
          </a:p>
          <a:p>
            <a:r>
              <a:rPr lang="en-US" altLang="zh-CN" sz="2600" dirty="0" smtClean="0">
                <a:solidFill>
                  <a:srgbClr val="0000CC"/>
                </a:solidFill>
                <a:ea typeface="SimSun" pitchFamily="2" charset="-122"/>
              </a:rPr>
              <a:t>Yale School of Management</a:t>
            </a:r>
          </a:p>
          <a:p>
            <a:r>
              <a:rPr lang="en-US" altLang="zh-CN" sz="2600" dirty="0" smtClean="0">
                <a:solidFill>
                  <a:srgbClr val="0000CC"/>
                </a:solidFill>
                <a:ea typeface="SimSun" pitchFamily="2" charset="-122"/>
              </a:rPr>
              <a:t>May 1, 2012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76200"/>
            <a:ext cx="9372600" cy="1371600"/>
          </a:xfrm>
          <a:solidFill>
            <a:schemeClr val="accent3">
              <a:lumMod val="95000"/>
            </a:schemeClr>
          </a:solidFill>
        </p:spPr>
        <p:txBody>
          <a:bodyPr/>
          <a:lstStyle/>
          <a:p>
            <a:pPr>
              <a:defRPr/>
            </a:pPr>
            <a:r>
              <a:rPr lang="en-US" sz="3600" dirty="0" smtClean="0"/>
              <a:t>Consequences of government as investor/consumer</a:t>
            </a:r>
            <a:endParaRPr lang="en-US" sz="3600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0" y="2057400"/>
            <a:ext cx="8763000" cy="4495800"/>
          </a:xfrm>
        </p:spPr>
        <p:txBody>
          <a:bodyPr/>
          <a:lstStyle/>
          <a:p>
            <a:r>
              <a:rPr lang="en-US" sz="3600" dirty="0" smtClean="0"/>
              <a:t>Economic growth driven more by investments, and less by consumption</a:t>
            </a:r>
          </a:p>
          <a:p>
            <a:r>
              <a:rPr lang="en-US" sz="3600" dirty="0" smtClean="0"/>
              <a:t>Hence, more by exports and less by domestic demand</a:t>
            </a:r>
          </a:p>
          <a:p>
            <a:r>
              <a:rPr lang="en-US" sz="3600" dirty="0" smtClean="0"/>
              <a:t>More by resources-intensive and energy-intensive industries, and less by the service sector 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9E7DC4F-42B2-46DD-BD19-1551BAF1FC18}" type="slidenum">
              <a:rPr lang="zh-CN" altLang="en-US" smtClean="0"/>
              <a:pPr/>
              <a:t>10</a:t>
            </a:fld>
            <a:endParaRPr lang="en-US" altLang="zh-CN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1447800"/>
          </a:xfrm>
          <a:solidFill>
            <a:schemeClr val="accent3"/>
          </a:solidFill>
        </p:spPr>
        <p:txBody>
          <a:bodyPr/>
          <a:lstStyle/>
          <a:p>
            <a:pPr>
              <a:defRPr/>
            </a:pPr>
            <a:r>
              <a:rPr lang="en-US" altLang="zh-CN" dirty="0" smtClean="0">
                <a:ea typeface="宋体" pitchFamily="2" charset="-122"/>
              </a:rPr>
              <a:t>Fixed investment as % of GDP</a:t>
            </a:r>
            <a:endParaRPr lang="en-US" dirty="0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68679D-FCD7-40DC-BB10-4072C1C1323C}" type="slidenum">
              <a:rPr lang="zh-CN" altLang="en-US" smtClean="0">
                <a:cs typeface="Arial" charset="0"/>
              </a:rPr>
              <a:pPr/>
              <a:t>11</a:t>
            </a:fld>
            <a:endParaRPr lang="en-US" altLang="zh-CN" smtClean="0">
              <a:cs typeface="Arial" charset="0"/>
            </a:endParaRPr>
          </a:p>
        </p:txBody>
      </p:sp>
      <p:pic>
        <p:nvPicPr>
          <p:cNvPr id="8" name="Picture 16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752600"/>
            <a:ext cx="8229600" cy="4953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600200"/>
          </a:xfrm>
          <a:solidFill>
            <a:schemeClr val="accent3"/>
          </a:solidFill>
        </p:spPr>
        <p:txBody>
          <a:bodyPr/>
          <a:lstStyle/>
          <a:p>
            <a:pPr>
              <a:defRPr/>
            </a:pPr>
            <a:r>
              <a:rPr lang="en-US" altLang="zh-CN" dirty="0" smtClean="0">
                <a:ea typeface="宋体" pitchFamily="2" charset="-122"/>
              </a:rPr>
              <a:t>Fixed investment divided by disposable annual per-capita income</a:t>
            </a:r>
            <a:endParaRPr lang="en-US" dirty="0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B276B4-B5D0-4DD4-B35F-1D894DB77B57}" type="slidenum">
              <a:rPr lang="zh-CN" altLang="en-US" smtClean="0">
                <a:cs typeface="Arial" charset="0"/>
              </a:rPr>
              <a:pPr/>
              <a:t>12</a:t>
            </a:fld>
            <a:endParaRPr lang="en-US" altLang="zh-CN" smtClean="0">
              <a:cs typeface="Arial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381000" y="1752600"/>
          <a:ext cx="84582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447800"/>
          </a:xfrm>
          <a:solidFill>
            <a:schemeClr val="accent3"/>
          </a:solidFill>
        </p:spPr>
        <p:txBody>
          <a:bodyPr/>
          <a:lstStyle/>
          <a:p>
            <a:r>
              <a:rPr lang="en-US" altLang="zh-CN" sz="3200" b="1" smtClean="0">
                <a:ea typeface="SimSun" pitchFamily="2" charset="-122"/>
              </a:rPr>
              <a:t>Household consumption elasticity in GDP </a:t>
            </a:r>
            <a:r>
              <a:rPr lang="zh-CN" altLang="en-US" sz="3600" smtClean="0">
                <a:ea typeface="SimSun" pitchFamily="2" charset="-122"/>
              </a:rPr>
              <a:t>：</a:t>
            </a:r>
            <a:r>
              <a:rPr lang="en-US" altLang="zh-CN" sz="3600" smtClean="0">
                <a:ea typeface="SimSun" pitchFamily="2" charset="-122"/>
              </a:rPr>
              <a:t>how does it relate to SOE share?</a:t>
            </a:r>
            <a:r>
              <a:rPr lang="en-US" altLang="zh-CN" sz="4000" smtClean="0">
                <a:ea typeface="SimSun" pitchFamily="2" charset="-122"/>
              </a:rPr>
              <a:t/>
            </a:r>
            <a:br>
              <a:rPr lang="en-US" altLang="zh-CN" sz="4000" smtClean="0">
                <a:ea typeface="SimSun" pitchFamily="2" charset="-122"/>
              </a:rPr>
            </a:br>
            <a:r>
              <a:rPr lang="en-US" altLang="zh-CN" sz="2800" b="1" i="1" smtClean="0">
                <a:ea typeface="SimSun" pitchFamily="2" charset="-122"/>
              </a:rPr>
              <a:t>70 countries from 1980 --2003</a:t>
            </a:r>
            <a:endParaRPr lang="en-US" sz="3200" b="1" i="1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BEB905-BA2C-4A2E-B70F-E3169CAAEB36}" type="slidenum">
              <a:rPr lang="zh-CN" altLang="en-US"/>
              <a:pPr/>
              <a:t>13</a:t>
            </a:fld>
            <a:endParaRPr lang="en-US" altLang="zh-CN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85800" y="1905000"/>
          <a:ext cx="77724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5" name="TextBox 6"/>
          <p:cNvSpPr txBox="1">
            <a:spLocks noChangeArrowheads="1"/>
          </p:cNvSpPr>
          <p:nvPr/>
        </p:nvSpPr>
        <p:spPr bwMode="auto">
          <a:xfrm>
            <a:off x="1981200" y="6096000"/>
            <a:ext cx="624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zh-CN">
                <a:ea typeface="SimSun" pitchFamily="2" charset="-122"/>
              </a:rPr>
              <a:t>Quintiles based on SOE share in GDP as of 1980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800600" y="2057400"/>
            <a:ext cx="3810000" cy="461963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dirty="0">
                <a:cs typeface="+mn-cs"/>
              </a:rPr>
              <a:t>Cg  = a + b * </a:t>
            </a:r>
            <a:r>
              <a:rPr lang="en-US" dirty="0" err="1">
                <a:cs typeface="+mn-cs"/>
              </a:rPr>
              <a:t>GDPg</a:t>
            </a:r>
            <a:r>
              <a:rPr lang="en-US" dirty="0">
                <a:cs typeface="+mn-cs"/>
              </a:rPr>
              <a:t> + 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0" y="1752600"/>
            <a:ext cx="609600" cy="584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3200" dirty="0">
                <a:cs typeface="+mn-cs"/>
              </a:rPr>
              <a:t>b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0"/>
            <a:ext cx="8991600" cy="1143000"/>
          </a:xfrm>
          <a:solidFill>
            <a:schemeClr val="bg1"/>
          </a:solidFill>
          <a:ln>
            <a:miter lim="800000"/>
            <a:headEnd/>
            <a:tailEnd/>
          </a:ln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200" b="1" dirty="0" smtClean="0">
                <a:ea typeface="SimSun" pitchFamily="2" charset="-122"/>
              </a:rPr>
              <a:t>State owning and spending too much: detrimental to rule of law</a:t>
            </a:r>
            <a:endParaRPr lang="zh-CN" altLang="en-US" sz="4200" b="1" dirty="0" smtClean="0">
              <a:ea typeface="SimSun" pitchFamily="2" charset="-122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ph idx="1"/>
          </p:nvPr>
        </p:nvGraphicFramePr>
        <p:xfrm>
          <a:off x="762000" y="2038350"/>
          <a:ext cx="7391400" cy="4286250"/>
        </p:xfrm>
        <a:graphic>
          <a:graphicData uri="http://schemas.openxmlformats.org/presentationml/2006/ole">
            <p:oleObj spid="_x0000_s40962" name="Chart" r:id="rId4" imgW="4572000" imgH="2800350" progId="Excel.Sheet.8">
              <p:embed/>
            </p:oleObj>
          </a:graphicData>
        </a:graphic>
      </p:graphicFrame>
      <p:sp>
        <p:nvSpPr>
          <p:cNvPr id="1028" name="Text Box 6"/>
          <p:cNvSpPr txBox="1">
            <a:spLocks noChangeArrowheads="1"/>
          </p:cNvSpPr>
          <p:nvPr/>
        </p:nvSpPr>
        <p:spPr bwMode="auto">
          <a:xfrm>
            <a:off x="1295400" y="6120829"/>
            <a:ext cx="7086600" cy="58477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 lIns="91435" tIns="45718" rIns="91435" bIns="4571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dirty="0" smtClean="0">
                <a:ea typeface="SimSun" pitchFamily="2" charset="-122"/>
              </a:rPr>
              <a:t>SOE investment as % of GDP in 1980</a:t>
            </a:r>
            <a:endParaRPr lang="zh-CN" altLang="en-US" sz="3200" b="1" dirty="0">
              <a:ea typeface="SimSun" pitchFamily="2" charset="-122"/>
            </a:endParaRPr>
          </a:p>
        </p:txBody>
      </p:sp>
      <p:sp>
        <p:nvSpPr>
          <p:cNvPr id="1029" name="Text Box 7"/>
          <p:cNvSpPr txBox="1">
            <a:spLocks noChangeArrowheads="1"/>
          </p:cNvSpPr>
          <p:nvPr/>
        </p:nvSpPr>
        <p:spPr bwMode="auto">
          <a:xfrm>
            <a:off x="685800" y="1600200"/>
            <a:ext cx="7620000" cy="95410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91435" tIns="45718" rIns="91435" bIns="4571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 smtClean="0">
                <a:ea typeface="SimSun" pitchFamily="2" charset="-122"/>
              </a:rPr>
              <a:t>Rule of law ratings in 1995, for three groups each with 21 countries.</a:t>
            </a:r>
            <a:endParaRPr lang="zh-CN" altLang="en-US" sz="2800" b="1" dirty="0">
              <a:ea typeface="SimSun" pitchFamily="2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9067800" cy="1447800"/>
          </a:xfrm>
          <a:solidFill>
            <a:schemeClr val="bg1"/>
          </a:solidFill>
        </p:spPr>
        <p:txBody>
          <a:bodyPr/>
          <a:lstStyle/>
          <a:p>
            <a:r>
              <a:rPr lang="en-US" sz="3600" b="1" dirty="0" smtClean="0"/>
              <a:t>China’s long tradition: state as grabbing hand, via state-owned lenders and traders</a:t>
            </a:r>
            <a:endParaRPr 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600" y="2209800"/>
          <a:ext cx="6858000" cy="3505201"/>
        </p:xfrm>
        <a:graphic>
          <a:graphicData uri="http://schemas.openxmlformats.org/drawingml/2006/table">
            <a:tbl>
              <a:tblPr/>
              <a:tblGrid>
                <a:gridCol w="2039553"/>
                <a:gridCol w="2600431"/>
                <a:gridCol w="2218016"/>
              </a:tblGrid>
              <a:tr h="500743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Government Loans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Private Loans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50074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Years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Legal Limit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Legal Limit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50074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600-650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50074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650-728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50074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728-960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50074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960-1260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48-60%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50074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1260-1368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187624" y="6093296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Data:  Yang (1952), Homer and </a:t>
            </a:r>
            <a:r>
              <a:rPr lang="en-US" altLang="zh-CN" dirty="0" err="1" smtClean="0"/>
              <a:t>Stylla</a:t>
            </a:r>
            <a:r>
              <a:rPr lang="en-US" altLang="zh-CN" dirty="0" smtClean="0"/>
              <a:t> (1996)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Remarks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8001000" cy="4114800"/>
          </a:xfrm>
        </p:spPr>
        <p:txBody>
          <a:bodyPr/>
          <a:lstStyle/>
          <a:p>
            <a:r>
              <a:rPr lang="en-US" dirty="0" smtClean="0"/>
              <a:t>Crowding out private firms in industries where SOEs are present</a:t>
            </a:r>
          </a:p>
          <a:p>
            <a:endParaRPr lang="en-US" dirty="0" smtClean="0"/>
          </a:p>
          <a:p>
            <a:r>
              <a:rPr lang="en-US" dirty="0" smtClean="0"/>
              <a:t>Privatizing state-owned assets and limiting taxation power as the way to go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22F97E-389A-4B52-8DD8-619126205AD5}" type="slidenum">
              <a:rPr lang="zh-CN" altLang="en-US" smtClean="0"/>
              <a:pPr/>
              <a:t>16</a:t>
            </a:fld>
            <a:endParaRPr lang="en-US" altLang="zh-CN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Today’s Agenda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514600"/>
            <a:ext cx="8001000" cy="3657600"/>
          </a:xfrm>
        </p:spPr>
        <p:txBody>
          <a:bodyPr/>
          <a:lstStyle/>
          <a:p>
            <a:r>
              <a:rPr lang="en-US" dirty="0" smtClean="0"/>
              <a:t>The re-rising of the state --- recent trends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Implications for economic growth model and legal development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Government size in comparison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1766, the Qing government revenue was about 49 million </a:t>
            </a:r>
            <a:r>
              <a:rPr lang="en-US" dirty="0" err="1" smtClean="0"/>
              <a:t>taels</a:t>
            </a:r>
            <a:r>
              <a:rPr lang="en-US" dirty="0" smtClean="0"/>
              <a:t> of silver, equal to annual income of 2.05 million Beijing residents.</a:t>
            </a:r>
          </a:p>
          <a:p>
            <a:r>
              <a:rPr lang="en-US" dirty="0" smtClean="0"/>
              <a:t>In 2010,  U.S. Federal &amp; local government revenue = $3.9 trillion, equal to 104 million Americans’ disposable income.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D61264-8BDB-42C9-A2D6-AB0B31D467B9}" type="slidenum">
              <a:rPr lang="zh-CN" altLang="en-US" smtClean="0"/>
              <a:pPr/>
              <a:t>3</a:t>
            </a:fld>
            <a:endParaRPr lang="en-US" altLang="zh-CN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077200" cy="1143000"/>
          </a:xfrm>
        </p:spPr>
        <p:txBody>
          <a:bodyPr/>
          <a:lstStyle/>
          <a:p>
            <a:r>
              <a:rPr lang="en-US" altLang="zh-CN" sz="2800" b="1" dirty="0" smtClean="0"/>
              <a:t>Government revenue, urban </a:t>
            </a:r>
            <a:r>
              <a:rPr lang="en-US" altLang="zh-CN" sz="2800" b="1" dirty="0" err="1" smtClean="0"/>
              <a:t>vs</a:t>
            </a:r>
            <a:r>
              <a:rPr lang="en-US" altLang="zh-CN" sz="2800" b="1" dirty="0" smtClean="0"/>
              <a:t> rural per-capita disposable income</a:t>
            </a:r>
            <a:endParaRPr lang="zh-CN" altLang="en-US" sz="2800" b="1" dirty="0" smtClean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572000" y="3352800"/>
            <a:ext cx="12192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V="1">
            <a:off x="7505700" y="4229100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755728334"/>
              </p:ext>
            </p:extLst>
          </p:nvPr>
        </p:nvGraphicFramePr>
        <p:xfrm>
          <a:off x="457200" y="1600200"/>
          <a:ext cx="83058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724400" y="1600200"/>
            <a:ext cx="29718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 smtClean="0">
                <a:latin typeface="Times New Roman" charset="0"/>
                <a:ea typeface="宋体" pitchFamily="2" charset="-122"/>
              </a:rPr>
              <a:t>Cumulative growth of </a:t>
            </a:r>
            <a:r>
              <a:rPr lang="en-US" altLang="zh-CN" dirty="0" err="1" smtClean="0">
                <a:latin typeface="Times New Roman" charset="0"/>
                <a:ea typeface="宋体" pitchFamily="2" charset="-122"/>
              </a:rPr>
              <a:t>gvnmt</a:t>
            </a:r>
            <a:r>
              <a:rPr lang="en-US" altLang="zh-CN" dirty="0" smtClean="0">
                <a:latin typeface="Times New Roman" charset="0"/>
                <a:ea typeface="宋体" pitchFamily="2" charset="-122"/>
              </a:rPr>
              <a:t> revenue</a:t>
            </a:r>
            <a:endParaRPr lang="en-US" dirty="0">
              <a:latin typeface="Times New Roman" charset="0"/>
              <a:ea typeface="+mn-e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52600" y="2895600"/>
            <a:ext cx="36576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 smtClean="0">
                <a:latin typeface="Times New Roman" charset="0"/>
                <a:ea typeface="宋体" pitchFamily="2" charset="-122"/>
              </a:rPr>
              <a:t>Cumulative growth of urban resident’s disp. income</a:t>
            </a:r>
            <a:endParaRPr lang="en-US" dirty="0">
              <a:latin typeface="Times New Roman" charset="0"/>
              <a:ea typeface="+mn-e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05400" y="5105400"/>
            <a:ext cx="4191000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 smtClean="0">
                <a:latin typeface="Times New Roman" charset="0"/>
                <a:ea typeface="宋体" pitchFamily="2" charset="-122"/>
              </a:rPr>
              <a:t>Rural per-capita income growth </a:t>
            </a:r>
            <a:endParaRPr lang="en-US" dirty="0">
              <a:latin typeface="Times New Roman" charset="0"/>
              <a:ea typeface="+mn-ea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6324600" y="1981200"/>
            <a:ext cx="990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048902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143000"/>
          </a:xfrm>
        </p:spPr>
        <p:txBody>
          <a:bodyPr/>
          <a:lstStyle/>
          <a:p>
            <a:r>
              <a:rPr lang="en-US" altLang="zh-CN" sz="2800" dirty="0" smtClean="0"/>
              <a:t>Government revenue as multiples of urban residents’ per-capita disposable income</a:t>
            </a:r>
            <a:endParaRPr lang="zh-CN" altLang="en-US" sz="2800" dirty="0" smtClean="0"/>
          </a:p>
        </p:txBody>
      </p:sp>
      <p:sp>
        <p:nvSpPr>
          <p:cNvPr id="11267" name="TextBox 6"/>
          <p:cNvSpPr txBox="1">
            <a:spLocks noChangeArrowheads="1"/>
          </p:cNvSpPr>
          <p:nvPr/>
        </p:nvSpPr>
        <p:spPr bwMode="auto">
          <a:xfrm>
            <a:off x="304800" y="1367135"/>
            <a:ext cx="19050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atin typeface="Times New Roman" charset="0"/>
                <a:ea typeface="+mn-ea"/>
              </a:rPr>
              <a:t>100 millions</a:t>
            </a:r>
            <a:endParaRPr lang="en-US" dirty="0">
              <a:latin typeface="Times New Roman" charset="0"/>
              <a:ea typeface="+mn-ea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228600" y="1638300"/>
          <a:ext cx="8458200" cy="4533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2061803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Box 6"/>
          <p:cNvSpPr txBox="1">
            <a:spLocks noChangeArrowheads="1"/>
          </p:cNvSpPr>
          <p:nvPr/>
        </p:nvSpPr>
        <p:spPr bwMode="auto">
          <a:xfrm>
            <a:off x="914400" y="1600200"/>
            <a:ext cx="838200" cy="3667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>
                <a:latin typeface="Times New Roman" charset="0"/>
                <a:ea typeface="宋体" pitchFamily="2" charset="-122"/>
              </a:rPr>
              <a:t>亿人</a:t>
            </a:r>
            <a:endParaRPr lang="en-US">
              <a:latin typeface="Times New Roman" charset="0"/>
              <a:ea typeface="+mn-ea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685800" y="1676400"/>
          <a:ext cx="8153400" cy="4052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381000" y="304800"/>
            <a:ext cx="80772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2800" dirty="0" smtClean="0"/>
              <a:t>Government revenue as multiples of rural residents’ per-capita disposable income</a:t>
            </a:r>
            <a:endParaRPr lang="zh-CN" altLang="en-US" sz="2800" dirty="0" smtClean="0"/>
          </a:p>
        </p:txBody>
      </p:sp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533400" y="1519535"/>
            <a:ext cx="19050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atin typeface="Times New Roman" charset="0"/>
                <a:ea typeface="+mn-ea"/>
              </a:rPr>
              <a:t>100 millions</a:t>
            </a:r>
            <a:endParaRPr lang="en-US" dirty="0">
              <a:latin typeface="Times New Roman" charset="0"/>
              <a:ea typeface="+mn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2253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sz="5400" b="1" dirty="0" smtClean="0"/>
              <a:t>Fiscal expansion means more state power</a:t>
            </a:r>
            <a:endParaRPr lang="en-US" sz="5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3E04F8-3B72-4387-BC1A-FEE8F78DA1D0}" type="slidenum">
              <a:rPr lang="zh-CN" altLang="en-US" smtClean="0"/>
              <a:pPr>
                <a:defRPr/>
              </a:pPr>
              <a:t>7</a:t>
            </a:fld>
            <a:endParaRPr lang="en-US" altLang="zh-CN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52400" y="1600200"/>
          <a:ext cx="8610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640080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dirty="0" smtClean="0"/>
              <a:t>Data source: </a:t>
            </a:r>
            <a:r>
              <a:rPr lang="zh-CN" altLang="en-US" sz="1800" dirty="0" smtClean="0"/>
              <a:t>杨宇立、钟志文</a:t>
            </a:r>
            <a:r>
              <a:rPr lang="en-US" altLang="zh-CN" sz="1800" b="1" i="1" dirty="0" smtClean="0"/>
              <a:t>《</a:t>
            </a:r>
            <a:r>
              <a:rPr lang="zh-CN" altLang="en-US" sz="1800" b="1" i="1" dirty="0" smtClean="0"/>
              <a:t>国内国际行政支出实证比较</a:t>
            </a:r>
            <a:r>
              <a:rPr lang="en-US" altLang="zh-CN" sz="1800" b="1" i="1" dirty="0" smtClean="0"/>
              <a:t>》, 2010. Table 1-35.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8991600" cy="1143000"/>
          </a:xfrm>
          <a:solidFill>
            <a:schemeClr val="bg1"/>
          </a:solidFill>
        </p:spPr>
        <p:txBody>
          <a:bodyPr/>
          <a:lstStyle/>
          <a:p>
            <a:r>
              <a:rPr lang="en-US" sz="3200" dirty="0" smtClean="0"/>
              <a:t>Comparison with Other Countries: Administrative Expenditure as % of Fiscal Budget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3E04F8-3B72-4387-BC1A-FEE8F78DA1D0}" type="slidenum">
              <a:rPr lang="zh-CN" altLang="en-US" smtClean="0"/>
              <a:pPr>
                <a:defRPr/>
              </a:pPr>
              <a:t>8</a:t>
            </a:fld>
            <a:endParaRPr lang="en-US" altLang="zh-CN"/>
          </a:p>
        </p:txBody>
      </p:sp>
      <p:sp>
        <p:nvSpPr>
          <p:cNvPr id="5" name="TextBox 4"/>
          <p:cNvSpPr txBox="1"/>
          <p:nvPr/>
        </p:nvSpPr>
        <p:spPr>
          <a:xfrm>
            <a:off x="457200" y="640080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dirty="0" smtClean="0"/>
              <a:t>Data source: </a:t>
            </a:r>
            <a:r>
              <a:rPr lang="zh-CN" altLang="en-US" sz="1800" dirty="0" smtClean="0"/>
              <a:t>杨宇立、钟志文</a:t>
            </a:r>
            <a:r>
              <a:rPr lang="en-US" altLang="zh-CN" sz="1800" b="1" i="1" dirty="0" smtClean="0"/>
              <a:t>《</a:t>
            </a:r>
            <a:r>
              <a:rPr lang="zh-CN" altLang="en-US" sz="1800" b="1" i="1" dirty="0" smtClean="0"/>
              <a:t>国内国际行政支出实证比较</a:t>
            </a:r>
            <a:r>
              <a:rPr lang="en-US" altLang="zh-CN" sz="1800" b="1" i="1" dirty="0" smtClean="0"/>
              <a:t>》, 2010. Table 1-35.</a:t>
            </a:r>
            <a:endParaRPr lang="en-US" sz="1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2057400"/>
          <a:ext cx="8229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153400" cy="1143000"/>
          </a:xfrm>
        </p:spPr>
        <p:txBody>
          <a:bodyPr/>
          <a:lstStyle/>
          <a:p>
            <a:r>
              <a:rPr lang="en-US" dirty="0" smtClean="0"/>
              <a:t>Government expenditure structure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724400"/>
          </a:xfrm>
        </p:spPr>
        <p:txBody>
          <a:bodyPr/>
          <a:lstStyle/>
          <a:p>
            <a:r>
              <a:rPr lang="en-US" dirty="0" smtClean="0"/>
              <a:t>In 2007,</a:t>
            </a:r>
            <a:r>
              <a:rPr lang="en-US" altLang="zh-CN" dirty="0" smtClean="0">
                <a:ea typeface="SimSun" pitchFamily="2" charset="-122"/>
              </a:rPr>
              <a:t>expenditure on public health, social security and unemployment benefits = RMB 6</a:t>
            </a:r>
            <a:r>
              <a:rPr lang="en-US" dirty="0" smtClean="0"/>
              <a:t>00 billion, =15% of total budget</a:t>
            </a:r>
            <a:r>
              <a:rPr lang="zh-CN" altLang="en-US" dirty="0" smtClean="0">
                <a:ea typeface="SimSun" pitchFamily="2" charset="-122"/>
              </a:rPr>
              <a:t>，</a:t>
            </a:r>
            <a:r>
              <a:rPr lang="en-US" altLang="zh-CN" dirty="0" smtClean="0">
                <a:ea typeface="SimSun" pitchFamily="2" charset="-122"/>
              </a:rPr>
              <a:t>= </a:t>
            </a:r>
            <a:r>
              <a:rPr lang="en-US" dirty="0" smtClean="0"/>
              <a:t>2.4% of GDP</a:t>
            </a:r>
            <a:r>
              <a:rPr lang="zh-CN" altLang="en-US" dirty="0" smtClean="0">
                <a:ea typeface="SimSun" pitchFamily="2" charset="-122"/>
              </a:rPr>
              <a:t>，</a:t>
            </a:r>
            <a:r>
              <a:rPr lang="en-US" altLang="zh-CN" dirty="0" smtClean="0">
                <a:ea typeface="SimSun" pitchFamily="2" charset="-122"/>
              </a:rPr>
              <a:t>= RMB </a:t>
            </a:r>
            <a:r>
              <a:rPr lang="en-US" dirty="0" smtClean="0"/>
              <a:t>461 per capita</a:t>
            </a:r>
            <a:r>
              <a:rPr lang="zh-CN" altLang="en-US" dirty="0" smtClean="0">
                <a:ea typeface="SimSun" pitchFamily="2" charset="-122"/>
              </a:rPr>
              <a:t>（</a:t>
            </a:r>
            <a:r>
              <a:rPr lang="en-US" dirty="0" smtClean="0"/>
              <a:t>3% of urban residents’ disposable income</a:t>
            </a:r>
            <a:r>
              <a:rPr lang="zh-CN" altLang="en-US" dirty="0" smtClean="0">
                <a:ea typeface="SimSun" pitchFamily="2" charset="-122"/>
              </a:rPr>
              <a:t>）</a:t>
            </a:r>
            <a:endParaRPr lang="en-US" altLang="zh-CN" dirty="0" smtClean="0">
              <a:ea typeface="SimSun" pitchFamily="2" charset="-122"/>
            </a:endParaRPr>
          </a:p>
          <a:p>
            <a:r>
              <a:rPr lang="en-US" altLang="zh-CN" dirty="0" smtClean="0">
                <a:ea typeface="SimSun" pitchFamily="2" charset="-122"/>
              </a:rPr>
              <a:t>In the U.S.</a:t>
            </a:r>
            <a:r>
              <a:rPr lang="zh-CN" altLang="en-US" dirty="0" smtClean="0">
                <a:ea typeface="SimSun" pitchFamily="2" charset="-122"/>
              </a:rPr>
              <a:t>，</a:t>
            </a:r>
            <a:r>
              <a:rPr lang="en-US" altLang="zh-CN" dirty="0" smtClean="0">
                <a:ea typeface="SimSun" pitchFamily="2" charset="-122"/>
              </a:rPr>
              <a:t>Federal expenditure on same items = $</a:t>
            </a:r>
            <a:r>
              <a:rPr lang="en-US" dirty="0" smtClean="0"/>
              <a:t>1.5 trillion</a:t>
            </a:r>
            <a:r>
              <a:rPr lang="zh-CN" altLang="en-US" dirty="0" smtClean="0">
                <a:ea typeface="SimSun" pitchFamily="2" charset="-122"/>
              </a:rPr>
              <a:t>，</a:t>
            </a:r>
            <a:r>
              <a:rPr lang="en-US" altLang="zh-CN" dirty="0" smtClean="0">
                <a:ea typeface="SimSun" pitchFamily="2" charset="-122"/>
              </a:rPr>
              <a:t>=</a:t>
            </a:r>
            <a:r>
              <a:rPr lang="en-US" dirty="0" smtClean="0"/>
              <a:t>61% of Federal Budget</a:t>
            </a:r>
            <a:r>
              <a:rPr lang="zh-CN" altLang="en-US" dirty="0" smtClean="0">
                <a:ea typeface="SimSun" pitchFamily="2" charset="-122"/>
              </a:rPr>
              <a:t>，</a:t>
            </a:r>
            <a:r>
              <a:rPr lang="en-US" altLang="zh-CN" dirty="0" smtClean="0">
                <a:ea typeface="SimSun" pitchFamily="2" charset="-122"/>
              </a:rPr>
              <a:t>=</a:t>
            </a:r>
            <a:r>
              <a:rPr lang="en-US" dirty="0" smtClean="0"/>
              <a:t>11.5% of GDP, </a:t>
            </a:r>
            <a:r>
              <a:rPr lang="en-US" altLang="zh-CN" dirty="0" smtClean="0">
                <a:ea typeface="SimSun" pitchFamily="2" charset="-122"/>
              </a:rPr>
              <a:t>=$</a:t>
            </a:r>
            <a:r>
              <a:rPr lang="en-US" dirty="0" smtClean="0"/>
              <a:t>5000 per capita (18% per-capita disposable income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DC0705C-3C53-4780-9643-4793B205436D}" type="slidenum">
              <a:rPr lang="zh-CN" altLang="en-US" smtClean="0"/>
              <a:pPr/>
              <a:t>9</a:t>
            </a:fld>
            <a:endParaRPr lang="en-US" altLang="zh-CN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OM">
  <a:themeElements>
    <a:clrScheme name="SOM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OM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OM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M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M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M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M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M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M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OM 1">
    <a:dk1>
      <a:srgbClr val="000000"/>
    </a:dk1>
    <a:lt1>
      <a:srgbClr val="FFFFFF"/>
    </a:lt1>
    <a:dk2>
      <a:srgbClr val="000000"/>
    </a:dk2>
    <a:lt2>
      <a:srgbClr val="969696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SOM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E:\work\personal\SOM.ppt</Template>
  <TotalTime>33478</TotalTime>
  <Words>538</Words>
  <Application>Microsoft Office PowerPoint</Application>
  <PresentationFormat>On-screen Show (4:3)</PresentationFormat>
  <Paragraphs>94</Paragraphs>
  <Slides>16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SOM</vt:lpstr>
      <vt:lpstr>Chart</vt:lpstr>
      <vt:lpstr>Rise of the State in China:  a financial perspective</vt:lpstr>
      <vt:lpstr>Today’s Agenda</vt:lpstr>
      <vt:lpstr>Government size in comparison</vt:lpstr>
      <vt:lpstr>Government revenue, urban vs rural per-capita disposable income</vt:lpstr>
      <vt:lpstr>Government revenue as multiples of urban residents’ per-capita disposable income</vt:lpstr>
      <vt:lpstr>Slide 6</vt:lpstr>
      <vt:lpstr>Fiscal expansion means more state power</vt:lpstr>
      <vt:lpstr>Comparison with Other Countries: Administrative Expenditure as % of Fiscal Budget</vt:lpstr>
      <vt:lpstr>Government expenditure structure</vt:lpstr>
      <vt:lpstr>Consequences of government as investor/consumer</vt:lpstr>
      <vt:lpstr>Fixed investment as % of GDP</vt:lpstr>
      <vt:lpstr>Fixed investment divided by disposable annual per-capita income</vt:lpstr>
      <vt:lpstr>Household consumption elasticity in GDP ：how does it relate to SOE share? 70 countries from 1980 --2003</vt:lpstr>
      <vt:lpstr>State owning and spending too much: detrimental to rule of law</vt:lpstr>
      <vt:lpstr>China’s long tradition: state as grabbing hand, via state-owned lenders and traders</vt:lpstr>
      <vt:lpstr>Other Remarks</vt:lpstr>
    </vt:vector>
  </TitlesOfParts>
  <Company>Yale School of Management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Valuing Art: the Economics of Museums</dc:title>
  <dc:creator>Sharon Oster</dc:creator>
  <cp:lastModifiedBy>SysAndy</cp:lastModifiedBy>
  <cp:revision>932</cp:revision>
  <cp:lastPrinted>2003-10-01T14:49:40Z</cp:lastPrinted>
  <dcterms:created xsi:type="dcterms:W3CDTF">2001-04-12T18:25:11Z</dcterms:created>
  <dcterms:modified xsi:type="dcterms:W3CDTF">2012-05-03T16:26:54Z</dcterms:modified>
</cp:coreProperties>
</file>